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0"/>
  </p:notesMasterIdLst>
  <p:handoutMasterIdLst>
    <p:handoutMasterId r:id="rId31"/>
  </p:handoutMasterIdLst>
  <p:sldIdLst>
    <p:sldId id="322" r:id="rId2"/>
    <p:sldId id="323" r:id="rId3"/>
    <p:sldId id="298" r:id="rId4"/>
    <p:sldId id="305" r:id="rId5"/>
    <p:sldId id="257" r:id="rId6"/>
    <p:sldId id="260" r:id="rId7"/>
    <p:sldId id="265" r:id="rId8"/>
    <p:sldId id="267" r:id="rId9"/>
    <p:sldId id="300" r:id="rId10"/>
    <p:sldId id="302" r:id="rId11"/>
    <p:sldId id="301" r:id="rId12"/>
    <p:sldId id="321" r:id="rId13"/>
    <p:sldId id="291" r:id="rId14"/>
    <p:sldId id="320" r:id="rId15"/>
    <p:sldId id="312" r:id="rId16"/>
    <p:sldId id="292" r:id="rId17"/>
    <p:sldId id="303" r:id="rId18"/>
    <p:sldId id="294" r:id="rId19"/>
    <p:sldId id="262" r:id="rId20"/>
    <p:sldId id="268" r:id="rId21"/>
    <p:sldId id="277" r:id="rId22"/>
    <p:sldId id="278" r:id="rId23"/>
    <p:sldId id="279" r:id="rId24"/>
    <p:sldId id="296" r:id="rId25"/>
    <p:sldId id="304" r:id="rId26"/>
    <p:sldId id="307" r:id="rId27"/>
    <p:sldId id="293" r:id="rId28"/>
    <p:sldId id="316" r:id="rId2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FF66"/>
    <a:srgbClr val="669900"/>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59" autoAdjust="0"/>
    <p:restoredTop sz="86434" autoAdjust="0"/>
  </p:normalViewPr>
  <p:slideViewPr>
    <p:cSldViewPr>
      <p:cViewPr>
        <p:scale>
          <a:sx n="50" d="100"/>
          <a:sy n="50" d="100"/>
        </p:scale>
        <p:origin x="-2592" y="-864"/>
      </p:cViewPr>
      <p:guideLst>
        <p:guide orient="horz" pos="2160"/>
        <p:guide pos="2880"/>
      </p:guideLst>
    </p:cSldViewPr>
  </p:slideViewPr>
  <p:outlineViewPr>
    <p:cViewPr>
      <p:scale>
        <a:sx n="33" d="100"/>
        <a:sy n="33" d="100"/>
      </p:scale>
      <p:origin x="250" y="288773"/>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a:defRPr sz="1200"/>
            </a:lvl1pPr>
          </a:lstStyle>
          <a:p>
            <a:pPr>
              <a:defRPr/>
            </a:pPr>
            <a:fld id="{507039BA-5780-4008-A76F-9596924EBEB8}" type="datetimeFigureOut">
              <a:rPr lang="en-US"/>
              <a:pPr>
                <a:defRPr/>
              </a:pPr>
              <a:t>5/10/2012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a:defRPr sz="1200"/>
            </a:lvl1pPr>
          </a:lstStyle>
          <a:p>
            <a:pPr>
              <a:defRPr/>
            </a:pPr>
            <a:fld id="{020A5FF0-2B08-4BDE-A1BF-BBF2B7A6872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vl1pPr>
          </a:lstStyle>
          <a:p>
            <a:pPr>
              <a:defRPr/>
            </a:pPr>
            <a:fld id="{FCEC5FBB-B6B6-4534-9B73-2F1E6651EAB5}" type="datetimeFigureOut">
              <a:rPr lang="en-US"/>
              <a:pPr>
                <a:defRPr/>
              </a:pPr>
              <a:t>5/10/2012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a:defRPr sz="1200"/>
            </a:lvl1pPr>
          </a:lstStyle>
          <a:p>
            <a:pPr>
              <a:defRPr/>
            </a:pPr>
            <a:fld id="{5630181A-18C6-44B6-866E-18D016211B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BFE807-086A-4B98-BC4B-AAFA307E17EA}" type="slidenum">
              <a:rPr lang="en-US" smtClean="0"/>
              <a:pPr/>
              <a:t>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anchor="b"/>
          <a:lstStyle/>
          <a:p>
            <a:pPr algn="r"/>
            <a:fld id="{D32C44FB-17C0-47D0-AD9B-7CBADDCEE3AE}" type="slidenum">
              <a:rPr lang="en-GB" sz="1200"/>
              <a:pPr algn="r"/>
              <a:t>9</a:t>
            </a:fld>
            <a:endParaRPr lang="en-GB" sz="1200"/>
          </a:p>
        </p:txBody>
      </p:sp>
      <p:sp>
        <p:nvSpPr>
          <p:cNvPr id="35843" name="Rectangle 2"/>
          <p:cNvSpPr>
            <a:spLocks noGrp="1" noRot="1" noChangeAspect="1" noChangeArrowheads="1" noTextEdit="1"/>
          </p:cNvSpPr>
          <p:nvPr>
            <p:ph type="sldImg"/>
          </p:nvPr>
        </p:nvSpPr>
        <p:spPr bwMode="auto">
          <a:xfrm>
            <a:off x="1184275" y="700088"/>
            <a:ext cx="4654550" cy="3490912"/>
          </a:xfrm>
          <a:noFill/>
          <a:ln>
            <a:solidFill>
              <a:srgbClr val="000000"/>
            </a:solidFill>
            <a:miter lim="800000"/>
            <a:headEnd/>
            <a:tailEnd/>
          </a:ln>
        </p:spPr>
      </p:sp>
      <p:sp>
        <p:nvSpPr>
          <p:cNvPr id="35844" name="Rectangle 3"/>
          <p:cNvSpPr>
            <a:spLocks noGrp="1" noChangeArrowheads="1"/>
          </p:cNvSpPr>
          <p:nvPr>
            <p:ph type="body" idx="1"/>
          </p:nvPr>
        </p:nvSpPr>
        <p:spPr bwMode="auto">
          <a:xfrm>
            <a:off x="701675" y="4422775"/>
            <a:ext cx="5619750" cy="4186238"/>
          </a:xfrm>
          <a:noFill/>
        </p:spPr>
        <p:txBody>
          <a:bodyPr wrap="square" numCol="1" anchor="t" anchorCtr="0" compatLnSpc="1">
            <a:prstTxWarp prst="textNoShape">
              <a:avLst/>
            </a:prstTxWarp>
          </a:bodyPr>
          <a:lstStyle/>
          <a:p>
            <a:pPr eaLnBrk="1" hangingPunct="1"/>
            <a:r>
              <a:rPr lang="en-GB" smtClean="0">
                <a:latin typeface="Arial" charset="0"/>
              </a:rPr>
              <a:t>Phenomena like increased natural hazard threats,  sea level rise, causing salinization of soils and drinking water,  and on  changing cropping seasons do not leave any doubts indeed that impacts of CC are already visible. </a:t>
            </a:r>
          </a:p>
          <a:p>
            <a:pPr eaLnBrk="1" hangingPunct="1"/>
            <a:r>
              <a:rPr lang="en-GB" smtClean="0">
                <a:latin typeface="Arial" charset="0"/>
              </a:rPr>
              <a:t>The poorest are the first to be hit, and due to their basically high vulnerability they are also likely to be hit hardest by climate change. </a:t>
            </a:r>
            <a:endParaRPr lang="en-GB" u="sng" smtClean="0">
              <a:latin typeface="Arial" charset="0"/>
            </a:endParaRPr>
          </a:p>
          <a:p>
            <a:pPr eaLnBrk="1" hangingPunct="1"/>
            <a:r>
              <a:rPr lang="en-US" smtClean="0">
                <a:latin typeface="Arial" charset="0"/>
              </a:rPr>
              <a:t>. Hydrometrelogical disasters at increase as a result of climatic change and affecting livelihood worst. In case of Bdesh ( where &gt; 80% population dependent on agr and allied sectors) livelihood sector is mainly represented these sectors. Thus there is need to give this issue a special attention. Taking this strategic issue into  consideration LACC projects initiated,  in drought prone and coastal areas as pilot projects.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771E574-6289-452C-8470-3398E614BED7}" type="datetimeFigureOut">
              <a:rPr lang="en-US"/>
              <a:pPr>
                <a:defRPr/>
              </a:pPr>
              <a:t>5/10/2012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38B11A20-4A6F-43E2-ACC9-DB644EFFC6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9E725E-F435-446A-96C8-84EC862D8087}" type="datetimeFigureOut">
              <a:rPr lang="en-US"/>
              <a:pPr>
                <a:defRPr/>
              </a:pPr>
              <a:t>5/10/2012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94AF3-AE7B-4E27-A0DE-DD315BDAF5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327670D-BDF3-4A94-A3DC-CD26697FA6CC}" type="datetimeFigureOut">
              <a:rPr lang="en-US"/>
              <a:pPr>
                <a:defRPr/>
              </a:pPr>
              <a:t>5/10/2012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45C3AA-1DED-4B4A-A77F-846A081119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9013D91-2FAC-4899-B1AF-7B8D918869F5}" type="datetimeFigureOut">
              <a:rPr lang="en-US"/>
              <a:pPr>
                <a:defRPr/>
              </a:pPr>
              <a:t>5/10/2012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AC1C511-18C1-4CB9-B33F-A256362513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3A1940-4731-486D-A8A4-3B7626E309F4}"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A277CE-ED0E-4BFF-A6AE-3419F84DAC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15E95B1-48CB-495F-81FD-757B9EDCAFDE}" type="datetimeFigureOut">
              <a:rPr lang="en-US"/>
              <a:pPr>
                <a:defRPr/>
              </a:pPr>
              <a:t>5/10/2012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6C9BBE-1A93-401F-AAE1-690C18BA67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3A20CB5-A86F-4D2A-ABAB-74E378965068}" type="datetimeFigureOut">
              <a:rPr lang="en-US"/>
              <a:pPr>
                <a:defRPr/>
              </a:pPr>
              <a:t>5/10/2012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71986A3-1F77-4D5B-905E-DC7D614D76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BE5538-303B-424B-96A7-141A988F2FE0}" type="datetimeFigureOut">
              <a:rPr lang="en-US"/>
              <a:pPr>
                <a:defRPr/>
              </a:pPr>
              <a:t>5/10/2012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EB2244F-5B46-4967-9BF6-937177528C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85E57C6-FFA7-41B2-9C9A-ABA99232C098}" type="datetimeFigureOut">
              <a:rPr lang="en-US"/>
              <a:pPr>
                <a:defRPr/>
              </a:pPr>
              <a:t>5/10/2012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09C34F7-2D0F-4036-96CB-62BD4820D2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E06AA8A-7FB4-4F92-8C8E-0887AFBE5753}" type="datetimeFigureOut">
              <a:rPr lang="en-US"/>
              <a:pPr>
                <a:defRPr/>
              </a:pPr>
              <a:t>5/10/2012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4F49B0E-38E2-4DAD-B6A0-8AA9DCC7F5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1F7EC88-5585-47E1-84E1-9716E89101FF}" type="datetimeFigureOut">
              <a:rPr lang="en-US"/>
              <a:pPr>
                <a:defRPr/>
              </a:pPr>
              <a:t>5/10/2012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C2648FE-98FC-4D6C-84C7-0FA16059D4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13535E9-2FA8-4F8B-90DC-768B4C915EC4}" type="datetimeFigureOut">
              <a:rPr lang="en-US"/>
              <a:pPr>
                <a:defRPr/>
              </a:pPr>
              <a:t>5/10/2012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31D7DCF-DD8B-4E5E-92A9-BD8F83F0F7B4}"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37" r:id="rId1"/>
    <p:sldLayoutId id="2147484229" r:id="rId2"/>
    <p:sldLayoutId id="2147484238" r:id="rId3"/>
    <p:sldLayoutId id="2147484230" r:id="rId4"/>
    <p:sldLayoutId id="2147484231" r:id="rId5"/>
    <p:sldLayoutId id="2147484232" r:id="rId6"/>
    <p:sldLayoutId id="2147484233" r:id="rId7"/>
    <p:sldLayoutId id="2147484234" r:id="rId8"/>
    <p:sldLayoutId id="2147484239" r:id="rId9"/>
    <p:sldLayoutId id="2147484235" r:id="rId10"/>
    <p:sldLayoutId id="214748423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aarc-sadk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aarc-dva.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hyperlink" Target="http://saarc-sdmc.nic.in/pdf/publications/Drought/drought.pdf" TargetMode="External"/><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609600"/>
          </a:xfrm>
        </p:spPr>
        <p:txBody>
          <a:bodyPr/>
          <a:lstStyle/>
          <a:p>
            <a:pPr algn="ctr"/>
            <a:r>
              <a:rPr lang="en-US" sz="2400" b="1" smtClean="0"/>
              <a:t>Managing  Climate Extremes &amp;Disasters in Asia: </a:t>
            </a:r>
            <a:br>
              <a:rPr lang="en-US" sz="2400" b="1" smtClean="0"/>
            </a:br>
            <a:r>
              <a:rPr lang="en-US" sz="2400" b="1" smtClean="0"/>
              <a:t>LESSONS FROM THE IPCC SREX REPORT</a:t>
            </a:r>
            <a:endParaRPr lang="en-IN" sz="2400" b="1" smtClean="0"/>
          </a:p>
        </p:txBody>
      </p:sp>
      <p:sp>
        <p:nvSpPr>
          <p:cNvPr id="6147" name="Content Placeholder 2"/>
          <p:cNvSpPr>
            <a:spLocks noGrp="1"/>
          </p:cNvSpPr>
          <p:nvPr>
            <p:ph idx="1"/>
          </p:nvPr>
        </p:nvSpPr>
        <p:spPr>
          <a:xfrm>
            <a:off x="381000" y="1143000"/>
            <a:ext cx="8229600" cy="2667000"/>
          </a:xfrm>
        </p:spPr>
        <p:txBody>
          <a:bodyPr/>
          <a:lstStyle/>
          <a:p>
            <a:pPr algn="just"/>
            <a:r>
              <a:rPr lang="en-US" sz="2000" smtClean="0"/>
              <a:t>With CC impact becoming more dramatic; the effects of climate extreme will become more  important &amp; will play significant in disaster impact and DRM.</a:t>
            </a:r>
          </a:p>
          <a:p>
            <a:pPr algn="just"/>
            <a:r>
              <a:rPr lang="en-US" sz="2000" smtClean="0"/>
              <a:t>The capacity of the Asian countries to meet this challenge to be determined by national DRM system (including ADAPTATION &amp; MITIGATION).</a:t>
            </a:r>
          </a:p>
          <a:p>
            <a:pPr algn="just"/>
            <a:r>
              <a:rPr lang="en-US" sz="2000" smtClean="0"/>
              <a:t>Need to reassess vulnerability, exposure &amp; investment for effective DRM</a:t>
            </a:r>
          </a:p>
          <a:p>
            <a:pPr algn="just">
              <a:buFont typeface="Wingdings 2" pitchFamily="18" charset="2"/>
              <a:buNone/>
            </a:pPr>
            <a:endParaRPr lang="en-IN" sz="1800" smtClean="0"/>
          </a:p>
        </p:txBody>
      </p:sp>
      <p:sp>
        <p:nvSpPr>
          <p:cNvPr id="5" name="TextBox 4"/>
          <p:cNvSpPr txBox="1"/>
          <p:nvPr/>
        </p:nvSpPr>
        <p:spPr>
          <a:xfrm>
            <a:off x="838200" y="4572000"/>
            <a:ext cx="7772400" cy="1477963"/>
          </a:xfrm>
          <a:prstGeom prst="rect">
            <a:avLst/>
          </a:prstGeom>
          <a:solidFill>
            <a:schemeClr val="accent6">
              <a:lumMod val="40000"/>
              <a:lumOff val="60000"/>
            </a:schemeClr>
          </a:solidFill>
        </p:spPr>
        <p:txBody>
          <a:bodyPr>
            <a:spAutoFit/>
          </a:bodyPr>
          <a:lstStyle/>
          <a:p>
            <a:pPr algn="ctr">
              <a:defRPr/>
            </a:pPr>
            <a:r>
              <a:rPr lang="en-US" dirty="0"/>
              <a:t>NEEDS A NEW BALANCE to be struck between </a:t>
            </a:r>
          </a:p>
          <a:p>
            <a:pPr algn="ctr">
              <a:defRPr/>
            </a:pPr>
            <a:endParaRPr lang="en-US" dirty="0"/>
          </a:p>
          <a:p>
            <a:pPr algn="ctr">
              <a:lnSpc>
                <a:spcPct val="150000"/>
              </a:lnSpc>
              <a:buFont typeface="Arial" pitchFamily="34" charset="0"/>
              <a:buChar char="•"/>
              <a:defRPr/>
            </a:pPr>
            <a:r>
              <a:rPr lang="en-US" dirty="0"/>
              <a:t> Measures to reduce and transfer RISK &amp;</a:t>
            </a:r>
          </a:p>
          <a:p>
            <a:pPr algn="ctr">
              <a:lnSpc>
                <a:spcPct val="150000"/>
              </a:lnSpc>
              <a:buFont typeface="Arial" pitchFamily="34" charset="0"/>
              <a:buChar char="•"/>
              <a:defRPr/>
            </a:pPr>
            <a:r>
              <a:rPr lang="en-US" dirty="0"/>
              <a:t>Effectively prepare for and manage Disaster Impacts in Changing Climate</a:t>
            </a:r>
            <a:endParaRPr lang="en-IN" dirty="0"/>
          </a:p>
        </p:txBody>
      </p:sp>
      <p:sp>
        <p:nvSpPr>
          <p:cNvPr id="6" name="Down Arrow 5"/>
          <p:cNvSpPr/>
          <p:nvPr/>
        </p:nvSpPr>
        <p:spPr>
          <a:xfrm>
            <a:off x="4343400" y="3886200"/>
            <a:ext cx="685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6150" name="Picture 6"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IMAGES\FLOOD\Photos\FLood_4.jpg"/>
          <p:cNvPicPr>
            <a:picLocks noChangeAspect="1" noChangeArrowheads="1"/>
          </p:cNvPicPr>
          <p:nvPr/>
        </p:nvPicPr>
        <p:blipFill>
          <a:blip r:embed="rId2" cstate="print">
            <a:clrChange>
              <a:clrFrom>
                <a:srgbClr val="FFFDF1"/>
              </a:clrFrom>
              <a:clrTo>
                <a:srgbClr val="FFFDF1">
                  <a:alpha val="0"/>
                </a:srgbClr>
              </a:clrTo>
            </a:clrChange>
            <a:duotone>
              <a:schemeClr val="bg2">
                <a:shade val="45000"/>
                <a:satMod val="135000"/>
              </a:schemeClr>
              <a:prstClr val="white"/>
            </a:duotone>
            <a:lum bright="10000"/>
          </a:blip>
          <a:srcRect/>
          <a:stretch>
            <a:fillRect/>
          </a:stretch>
        </p:blipFill>
        <p:spPr bwMode="auto">
          <a:xfrm>
            <a:off x="0" y="0"/>
            <a:ext cx="9144000" cy="6858000"/>
          </a:xfrm>
          <a:prstGeom prst="rect">
            <a:avLst/>
          </a:prstGeom>
          <a:noFill/>
        </p:spPr>
      </p:pic>
      <p:sp>
        <p:nvSpPr>
          <p:cNvPr id="15363" name="Content Placeholder 1"/>
          <p:cNvSpPr>
            <a:spLocks noGrp="1"/>
          </p:cNvSpPr>
          <p:nvPr>
            <p:ph idx="1"/>
          </p:nvPr>
        </p:nvSpPr>
        <p:spPr>
          <a:xfrm>
            <a:off x="0" y="533400"/>
            <a:ext cx="9144000" cy="5853113"/>
          </a:xfrm>
        </p:spPr>
        <p:txBody>
          <a:bodyPr/>
          <a:lstStyle/>
          <a:p>
            <a:pPr algn="just">
              <a:lnSpc>
                <a:spcPct val="150000"/>
              </a:lnSpc>
            </a:pPr>
            <a:r>
              <a:rPr lang="en-US" sz="2300" smtClean="0"/>
              <a:t>Worst effect due to specific geo-climatic conditions, poor development, more population density and socio- economic conditions.</a:t>
            </a:r>
          </a:p>
          <a:p>
            <a:pPr>
              <a:lnSpc>
                <a:spcPct val="150000"/>
              </a:lnSpc>
            </a:pPr>
            <a:r>
              <a:rPr lang="en-US" sz="2300" smtClean="0"/>
              <a:t>Glaciers in Himalayan region receding; water scarcity in rivers and ground water; 750 million people residing downstream are at risk.</a:t>
            </a:r>
          </a:p>
          <a:p>
            <a:pPr>
              <a:lnSpc>
                <a:spcPct val="150000"/>
              </a:lnSpc>
            </a:pPr>
            <a:r>
              <a:rPr lang="en-US" sz="2300" smtClean="0"/>
              <a:t>Frequent flood and droughts in India, Pakistan, Nepal and Afghanistan.</a:t>
            </a:r>
          </a:p>
          <a:p>
            <a:pPr>
              <a:lnSpc>
                <a:spcPct val="150000"/>
              </a:lnSpc>
            </a:pPr>
            <a:r>
              <a:rPr lang="en-US" sz="2300" smtClean="0"/>
              <a:t>Frequent disastrous cyclone in Bay of Bengal, Orissa and Bangladesh </a:t>
            </a:r>
          </a:p>
          <a:p>
            <a:pPr>
              <a:lnSpc>
                <a:spcPct val="150000"/>
              </a:lnSpc>
            </a:pPr>
            <a:r>
              <a:rPr lang="en-US" sz="2300" smtClean="0"/>
              <a:t>Severe heat waves frequent phenomenon, even in coastal region .</a:t>
            </a:r>
          </a:p>
          <a:p>
            <a:pPr>
              <a:lnSpc>
                <a:spcPct val="150000"/>
              </a:lnSpc>
            </a:pPr>
            <a:r>
              <a:rPr lang="en-US" sz="2300" smtClean="0"/>
              <a:t>Adverse impact on  crop production and other livelihood resources.</a:t>
            </a:r>
          </a:p>
          <a:p>
            <a:pPr>
              <a:lnSpc>
                <a:spcPct val="150000"/>
              </a:lnSpc>
            </a:pPr>
            <a:endParaRPr lang="en-US" sz="2300" smtClean="0"/>
          </a:p>
          <a:p>
            <a:pPr>
              <a:lnSpc>
                <a:spcPct val="150000"/>
              </a:lnSpc>
            </a:pPr>
            <a:endParaRPr lang="en-IN" sz="2300" smtClean="0"/>
          </a:p>
        </p:txBody>
      </p:sp>
      <p:sp>
        <p:nvSpPr>
          <p:cNvPr id="3" name="Title 2"/>
          <p:cNvSpPr>
            <a:spLocks noGrp="1"/>
          </p:cNvSpPr>
          <p:nvPr>
            <p:ph type="title"/>
          </p:nvPr>
        </p:nvSpPr>
        <p:spPr>
          <a:xfrm>
            <a:off x="304800" y="152400"/>
            <a:ext cx="7467600" cy="381000"/>
          </a:xfrm>
        </p:spPr>
        <p:txBody>
          <a:bodyPr/>
          <a:lstStyle/>
          <a:p>
            <a:pPr>
              <a:defRPr/>
            </a:pPr>
            <a:r>
              <a:rPr lang="en-US" sz="3200" b="1" dirty="0" smtClean="0">
                <a:solidFill>
                  <a:schemeClr val="accent2">
                    <a:lumMod val="75000"/>
                  </a:schemeClr>
                </a:solidFill>
              </a:rPr>
              <a:t>Climate Change Impact in  SAARC Region:</a:t>
            </a:r>
            <a:endParaRPr lang="en-IN" sz="3200" b="1" dirty="0">
              <a:solidFill>
                <a:schemeClr val="accent2">
                  <a:lumMod val="75000"/>
                </a:schemeClr>
              </a:solidFill>
            </a:endParaRPr>
          </a:p>
        </p:txBody>
      </p:sp>
      <p:pic>
        <p:nvPicPr>
          <p:cNvPr id="15365" name="Picture 4"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IN"/>
          </a:p>
        </p:txBody>
      </p:sp>
      <p:grpSp>
        <p:nvGrpSpPr>
          <p:cNvPr id="16387" name="Group 50"/>
          <p:cNvGrpSpPr>
            <a:grpSpLocks/>
          </p:cNvGrpSpPr>
          <p:nvPr/>
        </p:nvGrpSpPr>
        <p:grpSpPr bwMode="auto">
          <a:xfrm>
            <a:off x="0" y="642938"/>
            <a:ext cx="8858250" cy="6429375"/>
            <a:chOff x="285750" y="142875"/>
            <a:chExt cx="8858250" cy="6429375"/>
          </a:xfrm>
        </p:grpSpPr>
        <p:grpSp>
          <p:nvGrpSpPr>
            <p:cNvPr id="16390" name="Group 38"/>
            <p:cNvGrpSpPr>
              <a:grpSpLocks noChangeAspect="1"/>
            </p:cNvGrpSpPr>
            <p:nvPr/>
          </p:nvGrpSpPr>
          <p:grpSpPr bwMode="auto">
            <a:xfrm>
              <a:off x="285750" y="142875"/>
              <a:ext cx="8858250" cy="6429375"/>
              <a:chOff x="1260" y="2556"/>
              <a:chExt cx="9956" cy="6701"/>
            </a:xfrm>
          </p:grpSpPr>
          <p:sp>
            <p:nvSpPr>
              <p:cNvPr id="16392" name="AutoShape 83"/>
              <p:cNvSpPr>
                <a:spLocks noChangeAspect="1" noChangeArrowheads="1" noTextEdit="1"/>
              </p:cNvSpPr>
              <p:nvPr/>
            </p:nvSpPr>
            <p:spPr bwMode="auto">
              <a:xfrm>
                <a:off x="1260" y="2556"/>
                <a:ext cx="9720" cy="6701"/>
              </a:xfrm>
              <a:prstGeom prst="rect">
                <a:avLst/>
              </a:prstGeom>
              <a:noFill/>
              <a:ln w="9525">
                <a:solidFill>
                  <a:srgbClr val="000000"/>
                </a:solidFill>
                <a:miter lim="800000"/>
                <a:headEnd/>
                <a:tailEnd/>
              </a:ln>
            </p:spPr>
            <p:txBody>
              <a:bodyPr/>
              <a:lstStyle/>
              <a:p>
                <a:endParaRPr lang="en-IN"/>
              </a:p>
            </p:txBody>
          </p:sp>
          <p:grpSp>
            <p:nvGrpSpPr>
              <p:cNvPr id="16393" name="Group 47"/>
              <p:cNvGrpSpPr>
                <a:grpSpLocks/>
              </p:cNvGrpSpPr>
              <p:nvPr/>
            </p:nvGrpSpPr>
            <p:grpSpPr bwMode="auto">
              <a:xfrm>
                <a:off x="1326" y="2556"/>
                <a:ext cx="9654" cy="6701"/>
                <a:chOff x="1326" y="2556"/>
                <a:chExt cx="9654" cy="6701"/>
              </a:xfrm>
            </p:grpSpPr>
            <p:sp>
              <p:nvSpPr>
                <p:cNvPr id="16402" name="AutoShape 82"/>
                <p:cNvSpPr>
                  <a:spLocks noChangeArrowheads="1"/>
                </p:cNvSpPr>
                <p:nvPr/>
              </p:nvSpPr>
              <p:spPr bwMode="auto">
                <a:xfrm>
                  <a:off x="1326" y="2556"/>
                  <a:ext cx="718" cy="6701"/>
                </a:xfrm>
                <a:prstGeom prst="star16">
                  <a:avLst>
                    <a:gd name="adj" fmla="val 37500"/>
                  </a:avLst>
                </a:prstGeom>
                <a:gradFill rotWithShape="1">
                  <a:gsLst>
                    <a:gs pos="0">
                      <a:srgbClr val="765E00"/>
                    </a:gs>
                    <a:gs pos="100000">
                      <a:srgbClr val="FFCC00"/>
                    </a:gs>
                  </a:gsLst>
                  <a:lin ang="5400000" scaled="1"/>
                </a:gradFill>
                <a:ln w="9525">
                  <a:solidFill>
                    <a:srgbClr val="000000"/>
                  </a:solidFill>
                  <a:miter lim="800000"/>
                  <a:headEnd/>
                  <a:tailEnd/>
                </a:ln>
              </p:spPr>
              <p:txBody>
                <a:bodyPr wrap="none" anchor="ctr"/>
                <a:lstStyle/>
                <a:p>
                  <a:endParaRPr lang="en-IN"/>
                </a:p>
              </p:txBody>
            </p:sp>
            <p:sp>
              <p:nvSpPr>
                <p:cNvPr id="76881" name="AutoShape 81"/>
                <p:cNvSpPr>
                  <a:spLocks noChangeArrowheads="1"/>
                </p:cNvSpPr>
                <p:nvPr/>
              </p:nvSpPr>
              <p:spPr bwMode="auto">
                <a:xfrm>
                  <a:off x="2298" y="3097"/>
                  <a:ext cx="2227" cy="720"/>
                </a:xfrm>
                <a:prstGeom prst="notchedRightArrow">
                  <a:avLst>
                    <a:gd name="adj1" fmla="val 50000"/>
                    <a:gd name="adj2" fmla="val 77434"/>
                  </a:avLst>
                </a:prstGeom>
                <a:gradFill rotWithShape="1">
                  <a:gsLst>
                    <a:gs pos="0">
                      <a:srgbClr val="BBE0E3">
                        <a:alpha val="52000"/>
                      </a:srgbClr>
                    </a:gs>
                    <a:gs pos="100000">
                      <a:srgbClr val="BBE0E3">
                        <a:gamma/>
                        <a:shade val="46275"/>
                        <a:invGamma/>
                      </a:srgbClr>
                    </a:gs>
                  </a:gsLst>
                  <a:lin ang="5400000" scaled="1"/>
                </a:gradFill>
                <a:ln w="9525">
                  <a:solidFill>
                    <a:srgbClr val="000000"/>
                  </a:solidFill>
                  <a:miter lim="800000"/>
                  <a:headEnd/>
                  <a:tailEnd/>
                </a:ln>
              </p:spPr>
              <p:txBody>
                <a:bodyPr wrap="none" lIns="60937" tIns="30469" rIns="60937" bIns="30469" anchor="ctr"/>
                <a:lstStyle/>
                <a:p>
                  <a:pPr>
                    <a:defRPr/>
                  </a:pPr>
                  <a:r>
                    <a:rPr lang="en-US" altLang="zh-CN" sz="1050" dirty="0">
                      <a:solidFill>
                        <a:srgbClr val="000000"/>
                      </a:solidFill>
                      <a:latin typeface="Arial" pitchFamily="34" charset="0"/>
                      <a:ea typeface="Times New Roman" pitchFamily="18" charset="0"/>
                      <a:cs typeface="Arial" pitchFamily="34" charset="0"/>
                    </a:rPr>
                    <a:t>Change in  RAINFALL</a:t>
                  </a:r>
                  <a:endParaRPr lang="en-US" altLang="zh-CN" sz="3200" dirty="0">
                    <a:latin typeface="Arial" pitchFamily="34" charset="0"/>
                    <a:cs typeface="Arial" pitchFamily="34" charset="0"/>
                  </a:endParaRPr>
                </a:p>
              </p:txBody>
            </p:sp>
            <p:grpSp>
              <p:nvGrpSpPr>
                <p:cNvPr id="16404" name="Group 74"/>
                <p:cNvGrpSpPr>
                  <a:grpSpLocks/>
                </p:cNvGrpSpPr>
                <p:nvPr/>
              </p:nvGrpSpPr>
              <p:grpSpPr bwMode="auto">
                <a:xfrm>
                  <a:off x="4680" y="3096"/>
                  <a:ext cx="1994" cy="5851"/>
                  <a:chOff x="2016" y="384"/>
                  <a:chExt cx="1200" cy="3520"/>
                </a:xfrm>
              </p:grpSpPr>
              <p:sp>
                <p:nvSpPr>
                  <p:cNvPr id="16446" name="Text Box 80"/>
                  <p:cNvSpPr txBox="1">
                    <a:spLocks noChangeArrowheads="1"/>
                  </p:cNvSpPr>
                  <p:nvPr/>
                </p:nvSpPr>
                <p:spPr bwMode="auto">
                  <a:xfrm>
                    <a:off x="2016" y="384"/>
                    <a:ext cx="1200" cy="448"/>
                  </a:xfrm>
                  <a:prstGeom prst="rect">
                    <a:avLst/>
                  </a:prstGeom>
                  <a:gradFill rotWithShape="1">
                    <a:gsLst>
                      <a:gs pos="0">
                        <a:srgbClr val="FFFF6D"/>
                      </a:gs>
                      <a:gs pos="100000">
                        <a:srgbClr val="FFFF66">
                          <a:alpha val="57001"/>
                        </a:srgbClr>
                      </a:gs>
                    </a:gsLst>
                    <a:lin ang="5400000" scaled="1"/>
                  </a:gradFill>
                  <a:ln w="9525">
                    <a:solidFill>
                      <a:srgbClr val="000000"/>
                    </a:solidFill>
                    <a:miter lim="800000"/>
                    <a:headEnd/>
                    <a:tailEnd/>
                  </a:ln>
                </p:spPr>
                <p:txBody>
                  <a:bodyPr lIns="60937" tIns="30469" rIns="60937" bIns="30469"/>
                  <a:lstStyle/>
                  <a:p>
                    <a:pPr>
                      <a:buFontTx/>
                      <a:buChar char="•"/>
                    </a:pPr>
                    <a:r>
                      <a:rPr lang="en-US" altLang="zh-CN" sz="1100">
                        <a:solidFill>
                          <a:srgbClr val="000000"/>
                        </a:solidFill>
                        <a:cs typeface="Times New Roman" pitchFamily="18" charset="0"/>
                      </a:rPr>
                      <a:t>Frequent &amp; Severe Flood, </a:t>
                    </a:r>
                    <a:endParaRPr lang="en-US" altLang="zh-CN" sz="1400">
                      <a:cs typeface="Times New Roman" pitchFamily="18" charset="0"/>
                    </a:endParaRPr>
                  </a:p>
                  <a:p>
                    <a:pPr eaLnBrk="0" hangingPunct="0">
                      <a:buFontTx/>
                      <a:buChar char="•"/>
                    </a:pPr>
                    <a:r>
                      <a:rPr lang="en-US" altLang="zh-CN" sz="1100">
                        <a:solidFill>
                          <a:srgbClr val="000000"/>
                        </a:solidFill>
                        <a:cs typeface="Times New Roman" pitchFamily="18" charset="0"/>
                      </a:rPr>
                      <a:t>Higher river erosion</a:t>
                    </a:r>
                    <a:endParaRPr lang="en-US" altLang="zh-CN" sz="1400">
                      <a:cs typeface="Times New Roman" pitchFamily="18" charset="0"/>
                    </a:endParaRPr>
                  </a:p>
                  <a:p>
                    <a:pPr eaLnBrk="0" hangingPunct="0">
                      <a:buFontTx/>
                      <a:buChar char="•"/>
                    </a:pPr>
                    <a:r>
                      <a:rPr lang="en-US" altLang="zh-CN" sz="1100">
                        <a:solidFill>
                          <a:srgbClr val="000000"/>
                        </a:solidFill>
                        <a:cs typeface="Times New Roman" pitchFamily="18" charset="0"/>
                      </a:rPr>
                      <a:t>Increased sedimentation</a:t>
                    </a:r>
                    <a:endParaRPr lang="en-US" altLang="zh-CN" sz="3600">
                      <a:cs typeface="Times New Roman" pitchFamily="18" charset="0"/>
                    </a:endParaRPr>
                  </a:p>
                </p:txBody>
              </p:sp>
              <p:sp>
                <p:nvSpPr>
                  <p:cNvPr id="16447" name="Text Box 79"/>
                  <p:cNvSpPr txBox="1">
                    <a:spLocks noChangeArrowheads="1"/>
                  </p:cNvSpPr>
                  <p:nvPr/>
                </p:nvSpPr>
                <p:spPr bwMode="auto">
                  <a:xfrm>
                    <a:off x="2016" y="944"/>
                    <a:ext cx="1200" cy="544"/>
                  </a:xfrm>
                  <a:prstGeom prst="rect">
                    <a:avLst/>
                  </a:prstGeom>
                  <a:gradFill rotWithShape="1">
                    <a:gsLst>
                      <a:gs pos="0">
                        <a:srgbClr val="FFFF6D"/>
                      </a:gs>
                      <a:gs pos="100000">
                        <a:srgbClr val="FFFF66">
                          <a:alpha val="57001"/>
                        </a:srgbClr>
                      </a:gs>
                    </a:gsLst>
                    <a:lin ang="5400000" scaled="1"/>
                  </a:gradFill>
                  <a:ln w="9525">
                    <a:solidFill>
                      <a:srgbClr val="000000"/>
                    </a:solidFill>
                    <a:miter lim="800000"/>
                    <a:headEnd/>
                    <a:tailEnd/>
                  </a:ln>
                </p:spPr>
                <p:txBody>
                  <a:bodyPr lIns="60937" tIns="30469" rIns="60937" bIns="30469"/>
                  <a:lstStyle/>
                  <a:p>
                    <a:pPr>
                      <a:buFontTx/>
                      <a:buChar char="•"/>
                    </a:pPr>
                    <a:r>
                      <a:rPr lang="en-US" altLang="zh-CN" sz="1000">
                        <a:solidFill>
                          <a:srgbClr val="000000"/>
                        </a:solidFill>
                        <a:cs typeface="Times New Roman" pitchFamily="18" charset="0"/>
                      </a:rPr>
                      <a:t>Increased River flow ( warm season)</a:t>
                    </a:r>
                    <a:endParaRPr lang="en-US" altLang="zh-CN" sz="1100">
                      <a:cs typeface="Times New Roman" pitchFamily="18" charset="0"/>
                    </a:endParaRPr>
                  </a:p>
                  <a:p>
                    <a:pPr eaLnBrk="0" hangingPunct="0">
                      <a:buFontTx/>
                      <a:buChar char="•"/>
                    </a:pPr>
                    <a:r>
                      <a:rPr lang="en-US" altLang="zh-CN" sz="1000">
                        <a:solidFill>
                          <a:srgbClr val="000000"/>
                        </a:solidFill>
                        <a:cs typeface="Times New Roman" pitchFamily="18" charset="0"/>
                      </a:rPr>
                      <a:t>Lower flow (once glacier melted)</a:t>
                    </a:r>
                    <a:endParaRPr lang="en-US" altLang="zh-CN" sz="1100">
                      <a:cs typeface="Times New Roman" pitchFamily="18" charset="0"/>
                    </a:endParaRPr>
                  </a:p>
                  <a:p>
                    <a:pPr eaLnBrk="0" hangingPunct="0">
                      <a:buFontTx/>
                      <a:buChar char="•"/>
                    </a:pPr>
                    <a:r>
                      <a:rPr lang="en-US" altLang="zh-CN" sz="1000">
                        <a:solidFill>
                          <a:srgbClr val="000000"/>
                        </a:solidFill>
                        <a:cs typeface="Times New Roman" pitchFamily="18" charset="0"/>
                      </a:rPr>
                      <a:t>Increased saline intrusion</a:t>
                    </a:r>
                    <a:endParaRPr lang="en-US" altLang="zh-CN" sz="2800">
                      <a:cs typeface="Times New Roman" pitchFamily="18" charset="0"/>
                    </a:endParaRPr>
                  </a:p>
                </p:txBody>
              </p:sp>
              <p:sp>
                <p:nvSpPr>
                  <p:cNvPr id="16448" name="Text Box 78"/>
                  <p:cNvSpPr txBox="1">
                    <a:spLocks noChangeArrowheads="1"/>
                  </p:cNvSpPr>
                  <p:nvPr/>
                </p:nvSpPr>
                <p:spPr bwMode="auto">
                  <a:xfrm>
                    <a:off x="2016" y="1632"/>
                    <a:ext cx="1200" cy="448"/>
                  </a:xfrm>
                  <a:prstGeom prst="rect">
                    <a:avLst/>
                  </a:prstGeom>
                  <a:gradFill rotWithShape="1">
                    <a:gsLst>
                      <a:gs pos="0">
                        <a:srgbClr val="FFFF6D"/>
                      </a:gs>
                      <a:gs pos="100000">
                        <a:srgbClr val="FFFF66">
                          <a:alpha val="57001"/>
                        </a:srgbClr>
                      </a:gs>
                    </a:gsLst>
                    <a:lin ang="5400000" scaled="1"/>
                  </a:gradFill>
                  <a:ln w="9525">
                    <a:solidFill>
                      <a:srgbClr val="000000"/>
                    </a:solidFill>
                    <a:miter lim="800000"/>
                    <a:headEnd/>
                    <a:tailEnd/>
                  </a:ln>
                </p:spPr>
                <p:txBody>
                  <a:bodyPr lIns="60937" tIns="30469" rIns="60937" bIns="30469"/>
                  <a:lstStyle/>
                  <a:p>
                    <a:pPr>
                      <a:buFontTx/>
                      <a:buChar char="•"/>
                    </a:pPr>
                    <a:r>
                      <a:rPr lang="en-US" altLang="zh-CN" sz="1100">
                        <a:solidFill>
                          <a:srgbClr val="000000"/>
                        </a:solidFill>
                        <a:cs typeface="Times New Roman" pitchFamily="18" charset="0"/>
                      </a:rPr>
                      <a:t>More storm surge</a:t>
                    </a:r>
                    <a:endParaRPr lang="en-US" altLang="zh-CN" sz="1400">
                      <a:cs typeface="Times New Roman" pitchFamily="18" charset="0"/>
                    </a:endParaRPr>
                  </a:p>
                  <a:p>
                    <a:pPr eaLnBrk="0" hangingPunct="0">
                      <a:buFontTx/>
                      <a:buChar char="•"/>
                    </a:pPr>
                    <a:r>
                      <a:rPr lang="en-US" altLang="zh-CN" sz="1100">
                        <a:solidFill>
                          <a:srgbClr val="000000"/>
                        </a:solidFill>
                        <a:cs typeface="Times New Roman" pitchFamily="18" charset="0"/>
                      </a:rPr>
                      <a:t>Higher wind speed</a:t>
                    </a:r>
                    <a:endParaRPr lang="en-US" altLang="zh-CN" sz="1400">
                      <a:cs typeface="Times New Roman" pitchFamily="18" charset="0"/>
                    </a:endParaRPr>
                  </a:p>
                  <a:p>
                    <a:pPr eaLnBrk="0" hangingPunct="0">
                      <a:buFontTx/>
                      <a:buChar char="•"/>
                    </a:pPr>
                    <a:r>
                      <a:rPr lang="en-US" altLang="zh-CN" sz="1100">
                        <a:solidFill>
                          <a:srgbClr val="000000"/>
                        </a:solidFill>
                        <a:cs typeface="Times New Roman" pitchFamily="18" charset="0"/>
                      </a:rPr>
                      <a:t>Saline water intrusion</a:t>
                    </a:r>
                    <a:endParaRPr lang="en-US" altLang="zh-CN" sz="3600">
                      <a:cs typeface="Times New Roman" pitchFamily="18" charset="0"/>
                    </a:endParaRPr>
                  </a:p>
                </p:txBody>
              </p:sp>
              <p:sp>
                <p:nvSpPr>
                  <p:cNvPr id="16449" name="Text Box 77"/>
                  <p:cNvSpPr txBox="1">
                    <a:spLocks noChangeArrowheads="1"/>
                  </p:cNvSpPr>
                  <p:nvPr/>
                </p:nvSpPr>
                <p:spPr bwMode="auto">
                  <a:xfrm>
                    <a:off x="2016" y="2208"/>
                    <a:ext cx="1200" cy="448"/>
                  </a:xfrm>
                  <a:prstGeom prst="rect">
                    <a:avLst/>
                  </a:prstGeom>
                  <a:gradFill rotWithShape="1">
                    <a:gsLst>
                      <a:gs pos="0">
                        <a:srgbClr val="FFFF6D"/>
                      </a:gs>
                      <a:gs pos="100000">
                        <a:srgbClr val="FFFF66">
                          <a:alpha val="57001"/>
                        </a:srgbClr>
                      </a:gs>
                    </a:gsLst>
                    <a:lin ang="5400000" scaled="1"/>
                  </a:gradFill>
                  <a:ln w="9525">
                    <a:solidFill>
                      <a:srgbClr val="000000"/>
                    </a:solidFill>
                    <a:miter lim="800000"/>
                    <a:headEnd/>
                    <a:tailEnd/>
                  </a:ln>
                </p:spPr>
                <p:txBody>
                  <a:bodyPr lIns="60937" tIns="30469" rIns="60937" bIns="30469"/>
                  <a:lstStyle/>
                  <a:p>
                    <a:pPr>
                      <a:buFontTx/>
                      <a:buChar char="•"/>
                    </a:pPr>
                    <a:r>
                      <a:rPr lang="en-US" altLang="zh-CN" sz="1400">
                        <a:solidFill>
                          <a:srgbClr val="000000"/>
                        </a:solidFill>
                        <a:cs typeface="Times New Roman" pitchFamily="18" charset="0"/>
                      </a:rPr>
                      <a:t>Rise in Temperature.</a:t>
                    </a:r>
                    <a:endParaRPr lang="en-US" altLang="zh-CN">
                      <a:cs typeface="Times New Roman" pitchFamily="18" charset="0"/>
                    </a:endParaRPr>
                  </a:p>
                  <a:p>
                    <a:pPr eaLnBrk="0" hangingPunct="0">
                      <a:buFontTx/>
                      <a:buChar char="•"/>
                    </a:pPr>
                    <a:r>
                      <a:rPr lang="en-US" altLang="zh-CN" sz="1400">
                        <a:solidFill>
                          <a:srgbClr val="000000"/>
                        </a:solidFill>
                        <a:cs typeface="Times New Roman" pitchFamily="18" charset="0"/>
                      </a:rPr>
                      <a:t>More wet climate</a:t>
                    </a:r>
                    <a:endParaRPr lang="en-US" altLang="zh-CN">
                      <a:cs typeface="Times New Roman" pitchFamily="18" charset="0"/>
                    </a:endParaRPr>
                  </a:p>
                  <a:p>
                    <a:pPr eaLnBrk="0" hangingPunct="0"/>
                    <a:endParaRPr lang="en-US" altLang="zh-CN">
                      <a:cs typeface="Times New Roman" pitchFamily="18" charset="0"/>
                    </a:endParaRPr>
                  </a:p>
                </p:txBody>
              </p:sp>
              <p:sp>
                <p:nvSpPr>
                  <p:cNvPr id="16450" name="Text Box 76"/>
                  <p:cNvSpPr txBox="1">
                    <a:spLocks noChangeArrowheads="1"/>
                  </p:cNvSpPr>
                  <p:nvPr/>
                </p:nvSpPr>
                <p:spPr bwMode="auto">
                  <a:xfrm>
                    <a:off x="2016" y="2880"/>
                    <a:ext cx="1200" cy="448"/>
                  </a:xfrm>
                  <a:prstGeom prst="rect">
                    <a:avLst/>
                  </a:prstGeom>
                  <a:gradFill rotWithShape="1">
                    <a:gsLst>
                      <a:gs pos="0">
                        <a:srgbClr val="FFFF6D"/>
                      </a:gs>
                      <a:gs pos="100000">
                        <a:srgbClr val="FFFF66">
                          <a:alpha val="57001"/>
                        </a:srgbClr>
                      </a:gs>
                    </a:gsLst>
                    <a:lin ang="5400000" scaled="1"/>
                  </a:gradFill>
                  <a:ln w="9525">
                    <a:solidFill>
                      <a:srgbClr val="000000"/>
                    </a:solidFill>
                    <a:miter lim="800000"/>
                    <a:headEnd/>
                    <a:tailEnd/>
                  </a:ln>
                </p:spPr>
                <p:txBody>
                  <a:bodyPr lIns="60937" tIns="30469" rIns="60937" bIns="30469"/>
                  <a:lstStyle/>
                  <a:p>
                    <a:pPr>
                      <a:buFontTx/>
                      <a:buChar char="•"/>
                    </a:pPr>
                    <a:r>
                      <a:rPr lang="en-US" altLang="zh-CN" sz="1200">
                        <a:solidFill>
                          <a:srgbClr val="000000"/>
                        </a:solidFill>
                        <a:cs typeface="Times New Roman" pitchFamily="18" charset="0"/>
                      </a:rPr>
                      <a:t>Land inundation</a:t>
                    </a:r>
                    <a:endParaRPr lang="en-US" altLang="zh-CN" sz="1600">
                      <a:cs typeface="Times New Roman" pitchFamily="18" charset="0"/>
                    </a:endParaRPr>
                  </a:p>
                  <a:p>
                    <a:pPr eaLnBrk="0" hangingPunct="0">
                      <a:buFontTx/>
                      <a:buChar char="•"/>
                    </a:pPr>
                    <a:r>
                      <a:rPr lang="en-US" altLang="zh-CN" sz="1200">
                        <a:solidFill>
                          <a:srgbClr val="000000"/>
                        </a:solidFill>
                        <a:cs typeface="Times New Roman" pitchFamily="18" charset="0"/>
                      </a:rPr>
                      <a:t>Salt water intrusion</a:t>
                    </a:r>
                    <a:endParaRPr lang="en-US" altLang="zh-CN" sz="1600">
                      <a:cs typeface="Times New Roman" pitchFamily="18" charset="0"/>
                    </a:endParaRPr>
                  </a:p>
                  <a:p>
                    <a:pPr eaLnBrk="0" hangingPunct="0">
                      <a:buFontTx/>
                      <a:buChar char="•"/>
                    </a:pPr>
                    <a:r>
                      <a:rPr lang="en-US" altLang="zh-CN" sz="1200">
                        <a:solidFill>
                          <a:srgbClr val="000000"/>
                        </a:solidFill>
                        <a:cs typeface="Times New Roman" pitchFamily="18" charset="0"/>
                      </a:rPr>
                      <a:t>Increased soil salinity</a:t>
                    </a:r>
                    <a:endParaRPr lang="en-US" altLang="zh-CN" sz="4000">
                      <a:cs typeface="Times New Roman" pitchFamily="18" charset="0"/>
                    </a:endParaRPr>
                  </a:p>
                </p:txBody>
              </p:sp>
              <p:sp>
                <p:nvSpPr>
                  <p:cNvPr id="16451" name="Text Box 75"/>
                  <p:cNvSpPr txBox="1">
                    <a:spLocks noChangeArrowheads="1"/>
                  </p:cNvSpPr>
                  <p:nvPr/>
                </p:nvSpPr>
                <p:spPr bwMode="auto">
                  <a:xfrm>
                    <a:off x="2016" y="3456"/>
                    <a:ext cx="1200" cy="448"/>
                  </a:xfrm>
                  <a:prstGeom prst="rect">
                    <a:avLst/>
                  </a:prstGeom>
                  <a:gradFill rotWithShape="1">
                    <a:gsLst>
                      <a:gs pos="0">
                        <a:srgbClr val="FFFF6D"/>
                      </a:gs>
                      <a:gs pos="100000">
                        <a:srgbClr val="FFFF66">
                          <a:alpha val="57001"/>
                        </a:srgbClr>
                      </a:gs>
                    </a:gsLst>
                    <a:lin ang="5400000" scaled="1"/>
                  </a:gradFill>
                  <a:ln w="9525">
                    <a:solidFill>
                      <a:srgbClr val="000000"/>
                    </a:solidFill>
                    <a:miter lim="800000"/>
                    <a:headEnd/>
                    <a:tailEnd/>
                  </a:ln>
                </p:spPr>
                <p:txBody>
                  <a:bodyPr lIns="60937" tIns="30469" rIns="60937" bIns="30469"/>
                  <a:lstStyle/>
                  <a:p>
                    <a:pPr>
                      <a:buFontTx/>
                      <a:buChar char="•"/>
                    </a:pPr>
                    <a:r>
                      <a:rPr lang="en-US" altLang="zh-CN" sz="1100">
                        <a:solidFill>
                          <a:srgbClr val="000000"/>
                        </a:solidFill>
                        <a:cs typeface="Times New Roman" pitchFamily="18" charset="0"/>
                      </a:rPr>
                      <a:t>Droughts condition</a:t>
                    </a:r>
                    <a:endParaRPr lang="en-US" altLang="zh-CN" sz="1400">
                      <a:cs typeface="Times New Roman" pitchFamily="18" charset="0"/>
                    </a:endParaRPr>
                  </a:p>
                  <a:p>
                    <a:pPr eaLnBrk="0" hangingPunct="0">
                      <a:buFontTx/>
                      <a:buChar char="•"/>
                    </a:pPr>
                    <a:r>
                      <a:rPr lang="en-US" altLang="zh-CN" sz="1100">
                        <a:solidFill>
                          <a:srgbClr val="000000"/>
                        </a:solidFill>
                        <a:cs typeface="Times New Roman" pitchFamily="18" charset="0"/>
                      </a:rPr>
                      <a:t>Soil degradation</a:t>
                    </a:r>
                    <a:endParaRPr lang="en-US" altLang="zh-CN" sz="1400">
                      <a:cs typeface="Times New Roman" pitchFamily="18" charset="0"/>
                    </a:endParaRPr>
                  </a:p>
                  <a:p>
                    <a:pPr eaLnBrk="0" hangingPunct="0">
                      <a:buFontTx/>
                      <a:buChar char="•"/>
                    </a:pPr>
                    <a:r>
                      <a:rPr lang="en-US" altLang="zh-CN" sz="1100">
                        <a:solidFill>
                          <a:srgbClr val="000000"/>
                        </a:solidFill>
                        <a:cs typeface="Times New Roman" pitchFamily="18" charset="0"/>
                      </a:rPr>
                      <a:t>Fall in water table</a:t>
                    </a:r>
                    <a:endParaRPr lang="en-US" altLang="zh-CN" sz="3600">
                      <a:cs typeface="Times New Roman" pitchFamily="18" charset="0"/>
                    </a:endParaRPr>
                  </a:p>
                </p:txBody>
              </p:sp>
            </p:grpSp>
            <p:grpSp>
              <p:nvGrpSpPr>
                <p:cNvPr id="16405" name="Group 67"/>
                <p:cNvGrpSpPr>
                  <a:grpSpLocks/>
                </p:cNvGrpSpPr>
                <p:nvPr/>
              </p:nvGrpSpPr>
              <p:grpSpPr bwMode="auto">
                <a:xfrm>
                  <a:off x="7020" y="3096"/>
                  <a:ext cx="2234" cy="5771"/>
                  <a:chOff x="3408" y="384"/>
                  <a:chExt cx="1344" cy="3472"/>
                </a:xfrm>
              </p:grpSpPr>
              <p:sp>
                <p:nvSpPr>
                  <p:cNvPr id="76873" name="Text Box 73"/>
                  <p:cNvSpPr txBox="1">
                    <a:spLocks noChangeArrowheads="1"/>
                  </p:cNvSpPr>
                  <p:nvPr/>
                </p:nvSpPr>
                <p:spPr bwMode="auto">
                  <a:xfrm>
                    <a:off x="3408" y="3408"/>
                    <a:ext cx="1344" cy="448"/>
                  </a:xfrm>
                  <a:prstGeom prst="rect">
                    <a:avLst/>
                  </a:prstGeom>
                  <a:gradFill rotWithShape="1">
                    <a:gsLst>
                      <a:gs pos="0">
                        <a:srgbClr val="99CC00">
                          <a:gamma/>
                          <a:tint val="92157"/>
                          <a:invGamma/>
                        </a:srgbClr>
                      </a:gs>
                      <a:gs pos="50000">
                        <a:srgbClr val="99CC00">
                          <a:alpha val="58000"/>
                        </a:srgbClr>
                      </a:gs>
                      <a:gs pos="100000">
                        <a:srgbClr val="99CC00">
                          <a:gamma/>
                          <a:tint val="92157"/>
                          <a:invGamma/>
                        </a:srgbClr>
                      </a:gs>
                    </a:gsLst>
                    <a:lin ang="5400000" scaled="1"/>
                  </a:gradFill>
                  <a:ln w="9525">
                    <a:solidFill>
                      <a:srgbClr val="000000"/>
                    </a:solidFill>
                    <a:miter lim="800000"/>
                    <a:headEnd/>
                    <a:tailEnd/>
                  </a:ln>
                </p:spPr>
                <p:txBody>
                  <a:bodyPr lIns="60937" tIns="30469" rIns="60937" bIns="30469"/>
                  <a:lstStyle/>
                  <a:p>
                    <a:pPr>
                      <a:buFontTx/>
                      <a:buChar char="•"/>
                      <a:defRPr/>
                    </a:pPr>
                    <a:r>
                      <a:rPr lang="en-US" altLang="zh-CN" sz="1100" dirty="0">
                        <a:solidFill>
                          <a:srgbClr val="000000"/>
                        </a:solidFill>
                        <a:latin typeface="Arial" pitchFamily="34" charset="0"/>
                        <a:ea typeface="Times New Roman" pitchFamily="18" charset="0"/>
                        <a:cs typeface="Arial" pitchFamily="34" charset="0"/>
                      </a:rPr>
                      <a:t>Irrigation water scarcity</a:t>
                    </a:r>
                    <a:endParaRPr lang="en-US" altLang="zh-CN" sz="1400" dirty="0">
                      <a:latin typeface="Arial" pitchFamily="34" charset="0"/>
                      <a:cs typeface="Arial" pitchFamily="34" charset="0"/>
                    </a:endParaRPr>
                  </a:p>
                  <a:p>
                    <a:pPr eaLnBrk="0" hangingPunct="0">
                      <a:buFontTx/>
                      <a:buChar char="•"/>
                      <a:defRPr/>
                    </a:pPr>
                    <a:r>
                      <a:rPr lang="en-US" altLang="zh-CN" sz="1100" dirty="0">
                        <a:solidFill>
                          <a:srgbClr val="000000"/>
                        </a:solidFill>
                        <a:latin typeface="Arial" pitchFamily="34" charset="0"/>
                        <a:ea typeface="Times New Roman" pitchFamily="18" charset="0"/>
                        <a:cs typeface="Arial" pitchFamily="34" charset="0"/>
                      </a:rPr>
                      <a:t>Soil nutrient deficiency</a:t>
                    </a:r>
                    <a:endParaRPr lang="en-US" altLang="zh-CN" sz="1400" dirty="0">
                      <a:latin typeface="Arial" pitchFamily="34" charset="0"/>
                      <a:cs typeface="Arial" pitchFamily="34" charset="0"/>
                    </a:endParaRPr>
                  </a:p>
                  <a:p>
                    <a:pPr eaLnBrk="0" hangingPunct="0">
                      <a:buFontTx/>
                      <a:buChar char="•"/>
                      <a:defRPr/>
                    </a:pPr>
                    <a:r>
                      <a:rPr lang="en-US" altLang="zh-CN" sz="1100" dirty="0">
                        <a:solidFill>
                          <a:srgbClr val="000000"/>
                        </a:solidFill>
                        <a:latin typeface="Arial" pitchFamily="34" charset="0"/>
                        <a:ea typeface="Times New Roman" pitchFamily="18" charset="0"/>
                        <a:cs typeface="Arial" pitchFamily="34" charset="0"/>
                      </a:rPr>
                      <a:t>More Disease (cattle/crop)</a:t>
                    </a:r>
                    <a:endParaRPr lang="en-US" altLang="zh-CN" sz="900" dirty="0">
                      <a:latin typeface="Arial" pitchFamily="34" charset="0"/>
                      <a:cs typeface="Arial" pitchFamily="34" charset="0"/>
                    </a:endParaRPr>
                  </a:p>
                  <a:p>
                    <a:pPr eaLnBrk="0" hangingPunct="0">
                      <a:defRPr/>
                    </a:pPr>
                    <a:endParaRPr lang="en-US" altLang="zh-CN" dirty="0">
                      <a:latin typeface="Arial" pitchFamily="34" charset="0"/>
                      <a:cs typeface="Arial" pitchFamily="34" charset="0"/>
                    </a:endParaRPr>
                  </a:p>
                </p:txBody>
              </p:sp>
              <p:sp>
                <p:nvSpPr>
                  <p:cNvPr id="76872" name="Text Box 72"/>
                  <p:cNvSpPr txBox="1">
                    <a:spLocks noChangeArrowheads="1"/>
                  </p:cNvSpPr>
                  <p:nvPr/>
                </p:nvSpPr>
                <p:spPr bwMode="auto">
                  <a:xfrm>
                    <a:off x="3408" y="384"/>
                    <a:ext cx="1344" cy="544"/>
                  </a:xfrm>
                  <a:prstGeom prst="rect">
                    <a:avLst/>
                  </a:prstGeom>
                  <a:gradFill rotWithShape="1">
                    <a:gsLst>
                      <a:gs pos="0">
                        <a:srgbClr val="99CC00">
                          <a:gamma/>
                          <a:tint val="95294"/>
                          <a:invGamma/>
                        </a:srgbClr>
                      </a:gs>
                      <a:gs pos="50000">
                        <a:srgbClr val="99CC00">
                          <a:alpha val="44000"/>
                        </a:srgbClr>
                      </a:gs>
                      <a:gs pos="100000">
                        <a:srgbClr val="99CC00">
                          <a:gamma/>
                          <a:tint val="95294"/>
                          <a:invGamma/>
                        </a:srgbClr>
                      </a:gs>
                    </a:gsLst>
                    <a:lin ang="5400000" scaled="1"/>
                  </a:gradFill>
                  <a:ln w="9525">
                    <a:solidFill>
                      <a:srgbClr val="000000"/>
                    </a:solidFill>
                    <a:miter lim="800000"/>
                    <a:headEnd/>
                    <a:tailEnd/>
                  </a:ln>
                </p:spPr>
                <p:txBody>
                  <a:bodyPr lIns="60937" tIns="30469" rIns="60937" bIns="30469"/>
                  <a:lstStyle/>
                  <a:p>
                    <a:pPr>
                      <a:buFontTx/>
                      <a:buChar char="•"/>
                      <a:defRPr/>
                    </a:pPr>
                    <a:r>
                      <a:rPr lang="en-US" altLang="zh-CN" sz="1050" dirty="0" err="1">
                        <a:solidFill>
                          <a:srgbClr val="000000"/>
                        </a:solidFill>
                        <a:latin typeface="Arial" pitchFamily="34" charset="0"/>
                        <a:ea typeface="Times New Roman" pitchFamily="18" charset="0"/>
                        <a:cs typeface="Arial" pitchFamily="34" charset="0"/>
                      </a:rPr>
                      <a:t>Agr</a:t>
                    </a:r>
                    <a:r>
                      <a:rPr lang="en-US" altLang="zh-CN" sz="1050" dirty="0">
                        <a:solidFill>
                          <a:srgbClr val="000000"/>
                        </a:solidFill>
                        <a:latin typeface="Arial" pitchFamily="34" charset="0"/>
                        <a:ea typeface="Times New Roman" pitchFamily="18" charset="0"/>
                        <a:cs typeface="Arial" pitchFamily="34" charset="0"/>
                      </a:rPr>
                      <a:t>; land inundation &amp; erosion</a:t>
                    </a:r>
                    <a:endParaRPr lang="en-US" altLang="zh-CN" sz="1200" dirty="0">
                      <a:latin typeface="Arial" pitchFamily="34" charset="0"/>
                      <a:cs typeface="Arial" pitchFamily="34" charset="0"/>
                    </a:endParaRPr>
                  </a:p>
                  <a:p>
                    <a:pPr eaLnBrk="0" hangingPunct="0">
                      <a:buFontTx/>
                      <a:buChar char="•"/>
                      <a:defRPr/>
                    </a:pPr>
                    <a:r>
                      <a:rPr lang="en-US" altLang="zh-CN" sz="1050" dirty="0">
                        <a:solidFill>
                          <a:srgbClr val="000000"/>
                        </a:solidFill>
                        <a:latin typeface="Arial" pitchFamily="34" charset="0"/>
                        <a:ea typeface="Times New Roman" pitchFamily="18" charset="0"/>
                        <a:cs typeface="Arial" pitchFamily="34" charset="0"/>
                      </a:rPr>
                      <a:t>Damage to crop, fishery. livestock</a:t>
                    </a:r>
                    <a:endParaRPr lang="en-US" altLang="zh-CN" sz="1200" dirty="0">
                      <a:latin typeface="Arial" pitchFamily="34" charset="0"/>
                      <a:cs typeface="Arial" pitchFamily="34" charset="0"/>
                    </a:endParaRPr>
                  </a:p>
                  <a:p>
                    <a:pPr eaLnBrk="0" hangingPunct="0">
                      <a:buFontTx/>
                      <a:buChar char="•"/>
                      <a:defRPr/>
                    </a:pPr>
                    <a:r>
                      <a:rPr lang="en-US" altLang="zh-CN" sz="1050" dirty="0" err="1">
                        <a:solidFill>
                          <a:srgbClr val="000000"/>
                        </a:solidFill>
                        <a:latin typeface="Arial" pitchFamily="34" charset="0"/>
                        <a:ea typeface="Times New Roman" pitchFamily="18" charset="0"/>
                        <a:cs typeface="Arial" pitchFamily="34" charset="0"/>
                      </a:rPr>
                      <a:t>Agr</a:t>
                    </a:r>
                    <a:r>
                      <a:rPr lang="en-US" altLang="zh-CN" sz="1050" dirty="0">
                        <a:solidFill>
                          <a:srgbClr val="000000"/>
                        </a:solidFill>
                        <a:latin typeface="Arial" pitchFamily="34" charset="0"/>
                        <a:ea typeface="Times New Roman" pitchFamily="18" charset="0"/>
                        <a:cs typeface="Arial" pitchFamily="34" charset="0"/>
                      </a:rPr>
                      <a:t>. Input loss ( </a:t>
                    </a:r>
                    <a:r>
                      <a:rPr lang="en-US" altLang="zh-CN" sz="1050" dirty="0" err="1">
                        <a:solidFill>
                          <a:srgbClr val="000000"/>
                        </a:solidFill>
                        <a:latin typeface="Arial" pitchFamily="34" charset="0"/>
                        <a:ea typeface="Times New Roman" pitchFamily="18" charset="0"/>
                        <a:cs typeface="Arial" pitchFamily="34" charset="0"/>
                      </a:rPr>
                      <a:t>fert</a:t>
                    </a:r>
                    <a:r>
                      <a:rPr lang="en-US" altLang="zh-CN" sz="1050" dirty="0">
                        <a:solidFill>
                          <a:srgbClr val="000000"/>
                        </a:solidFill>
                        <a:latin typeface="Arial" pitchFamily="34" charset="0"/>
                        <a:ea typeface="Times New Roman" pitchFamily="18" charset="0"/>
                        <a:cs typeface="Arial" pitchFamily="34" charset="0"/>
                      </a:rPr>
                      <a:t>, seeds etc.)</a:t>
                    </a:r>
                    <a:endParaRPr lang="en-US" altLang="zh-CN" sz="3200" dirty="0">
                      <a:latin typeface="Arial" pitchFamily="34" charset="0"/>
                      <a:cs typeface="Arial" pitchFamily="34" charset="0"/>
                    </a:endParaRPr>
                  </a:p>
                </p:txBody>
              </p:sp>
              <p:sp>
                <p:nvSpPr>
                  <p:cNvPr id="76871" name="Text Box 71"/>
                  <p:cNvSpPr txBox="1">
                    <a:spLocks noChangeArrowheads="1"/>
                  </p:cNvSpPr>
                  <p:nvPr/>
                </p:nvSpPr>
                <p:spPr bwMode="auto">
                  <a:xfrm>
                    <a:off x="3408" y="1008"/>
                    <a:ext cx="1344" cy="448"/>
                  </a:xfrm>
                  <a:prstGeom prst="rect">
                    <a:avLst/>
                  </a:prstGeom>
                  <a:gradFill rotWithShape="1">
                    <a:gsLst>
                      <a:gs pos="0">
                        <a:srgbClr val="99CC00">
                          <a:gamma/>
                          <a:tint val="95294"/>
                          <a:invGamma/>
                        </a:srgbClr>
                      </a:gs>
                      <a:gs pos="50000">
                        <a:srgbClr val="99CC00">
                          <a:alpha val="44000"/>
                        </a:srgbClr>
                      </a:gs>
                      <a:gs pos="100000">
                        <a:srgbClr val="99CC00">
                          <a:gamma/>
                          <a:tint val="95294"/>
                          <a:invGamma/>
                        </a:srgbClr>
                      </a:gs>
                    </a:gsLst>
                    <a:lin ang="5400000" scaled="1"/>
                  </a:gradFill>
                  <a:ln w="9525">
                    <a:solidFill>
                      <a:srgbClr val="000000"/>
                    </a:solidFill>
                    <a:miter lim="800000"/>
                    <a:headEnd/>
                    <a:tailEnd/>
                  </a:ln>
                </p:spPr>
                <p:txBody>
                  <a:bodyPr lIns="60937" tIns="30469" rIns="60937" bIns="30469"/>
                  <a:lstStyle/>
                  <a:p>
                    <a:pPr>
                      <a:buFontTx/>
                      <a:buChar char="•"/>
                      <a:defRPr/>
                    </a:pPr>
                    <a:r>
                      <a:rPr lang="en-US" altLang="zh-CN" sz="1000" dirty="0" err="1">
                        <a:solidFill>
                          <a:srgbClr val="000000"/>
                        </a:solidFill>
                        <a:latin typeface="Arial" pitchFamily="34" charset="0"/>
                        <a:ea typeface="Times New Roman" pitchFamily="18" charset="0"/>
                        <a:cs typeface="Arial" pitchFamily="34" charset="0"/>
                      </a:rPr>
                      <a:t>Agr</a:t>
                    </a:r>
                    <a:r>
                      <a:rPr lang="en-US" altLang="zh-CN" sz="1000" dirty="0">
                        <a:solidFill>
                          <a:srgbClr val="000000"/>
                        </a:solidFill>
                        <a:latin typeface="Arial" pitchFamily="34" charset="0"/>
                        <a:ea typeface="Times New Roman" pitchFamily="18" charset="0"/>
                        <a:cs typeface="Arial" pitchFamily="34" charset="0"/>
                      </a:rPr>
                      <a:t>. Land inundation</a:t>
                    </a:r>
                    <a:endParaRPr lang="en-US" altLang="zh-CN" sz="1100" dirty="0">
                      <a:latin typeface="Arial" pitchFamily="34" charset="0"/>
                      <a:cs typeface="Arial" pitchFamily="34" charset="0"/>
                    </a:endParaRPr>
                  </a:p>
                  <a:p>
                    <a:pPr eaLnBrk="0" hangingPunct="0">
                      <a:buFontTx/>
                      <a:buChar char="•"/>
                      <a:defRPr/>
                    </a:pPr>
                    <a:r>
                      <a:rPr lang="en-US" altLang="zh-CN" sz="1000" dirty="0">
                        <a:solidFill>
                          <a:srgbClr val="000000"/>
                        </a:solidFill>
                        <a:latin typeface="Arial" pitchFamily="34" charset="0"/>
                        <a:ea typeface="Times New Roman" pitchFamily="18" charset="0"/>
                        <a:cs typeface="Arial" pitchFamily="34" charset="0"/>
                      </a:rPr>
                      <a:t>Scarcity of water for irrigation</a:t>
                    </a:r>
                    <a:endParaRPr lang="en-US" altLang="zh-CN" sz="1100" dirty="0">
                      <a:latin typeface="Arial" pitchFamily="34" charset="0"/>
                      <a:cs typeface="Arial" pitchFamily="34" charset="0"/>
                    </a:endParaRPr>
                  </a:p>
                  <a:p>
                    <a:pPr eaLnBrk="0" hangingPunct="0">
                      <a:buFontTx/>
                      <a:buChar char="•"/>
                      <a:defRPr/>
                    </a:pPr>
                    <a:r>
                      <a:rPr lang="en-US" altLang="zh-CN" sz="1000" dirty="0">
                        <a:solidFill>
                          <a:srgbClr val="000000"/>
                        </a:solidFill>
                        <a:latin typeface="Arial" pitchFamily="34" charset="0"/>
                        <a:ea typeface="Times New Roman" pitchFamily="18" charset="0"/>
                        <a:cs typeface="Arial" pitchFamily="34" charset="0"/>
                      </a:rPr>
                      <a:t>Soil degradation ( more salinity)</a:t>
                    </a:r>
                    <a:endParaRPr lang="en-US" altLang="zh-CN" sz="2800" dirty="0">
                      <a:latin typeface="Arial" pitchFamily="34" charset="0"/>
                      <a:cs typeface="Arial" pitchFamily="34" charset="0"/>
                    </a:endParaRPr>
                  </a:p>
                </p:txBody>
              </p:sp>
              <p:sp>
                <p:nvSpPr>
                  <p:cNvPr id="76870" name="Text Box 70"/>
                  <p:cNvSpPr txBox="1">
                    <a:spLocks noChangeArrowheads="1"/>
                  </p:cNvSpPr>
                  <p:nvPr/>
                </p:nvSpPr>
                <p:spPr bwMode="auto">
                  <a:xfrm>
                    <a:off x="3408" y="2832"/>
                    <a:ext cx="1344" cy="448"/>
                  </a:xfrm>
                  <a:prstGeom prst="rect">
                    <a:avLst/>
                  </a:prstGeom>
                  <a:gradFill rotWithShape="1">
                    <a:gsLst>
                      <a:gs pos="0">
                        <a:srgbClr val="99CC00">
                          <a:gamma/>
                          <a:tint val="95294"/>
                          <a:invGamma/>
                        </a:srgbClr>
                      </a:gs>
                      <a:gs pos="50000">
                        <a:srgbClr val="99CC00">
                          <a:alpha val="44000"/>
                        </a:srgbClr>
                      </a:gs>
                      <a:gs pos="100000">
                        <a:srgbClr val="99CC00">
                          <a:gamma/>
                          <a:tint val="95294"/>
                          <a:invGamma/>
                        </a:srgbClr>
                      </a:gs>
                    </a:gsLst>
                    <a:lin ang="5400000" scaled="1"/>
                  </a:gradFill>
                  <a:ln w="9525">
                    <a:solidFill>
                      <a:srgbClr val="000000"/>
                    </a:solidFill>
                    <a:miter lim="800000"/>
                    <a:headEnd/>
                    <a:tailEnd/>
                  </a:ln>
                </p:spPr>
                <p:txBody>
                  <a:bodyPr lIns="60937" tIns="30469" rIns="60937" bIns="30469"/>
                  <a:lstStyle/>
                  <a:p>
                    <a:pPr>
                      <a:buFontTx/>
                      <a:buChar char="•"/>
                      <a:defRPr/>
                    </a:pPr>
                    <a:r>
                      <a:rPr lang="en-US" altLang="zh-CN" sz="1050" dirty="0">
                        <a:solidFill>
                          <a:srgbClr val="000000"/>
                        </a:solidFill>
                        <a:latin typeface="Arial" pitchFamily="34" charset="0"/>
                        <a:ea typeface="Times New Roman" pitchFamily="18" charset="0"/>
                        <a:cs typeface="Arial" pitchFamily="34" charset="0"/>
                      </a:rPr>
                      <a:t>Agriculture land loss</a:t>
                    </a:r>
                    <a:endParaRPr lang="en-US" altLang="zh-CN" sz="1200" dirty="0">
                      <a:latin typeface="Arial" pitchFamily="34" charset="0"/>
                      <a:cs typeface="Arial" pitchFamily="34" charset="0"/>
                    </a:endParaRPr>
                  </a:p>
                  <a:p>
                    <a:pPr eaLnBrk="0" hangingPunct="0">
                      <a:buFontTx/>
                      <a:buChar char="•"/>
                      <a:defRPr/>
                    </a:pPr>
                    <a:r>
                      <a:rPr lang="en-US" altLang="zh-CN" sz="1050" dirty="0">
                        <a:solidFill>
                          <a:srgbClr val="000000"/>
                        </a:solidFill>
                        <a:latin typeface="Arial" pitchFamily="34" charset="0"/>
                        <a:ea typeface="Times New Roman" pitchFamily="18" charset="0"/>
                        <a:cs typeface="Arial" pitchFamily="34" charset="0"/>
                      </a:rPr>
                      <a:t>Scarcity of irrigation water</a:t>
                    </a:r>
                    <a:endParaRPr lang="en-US" altLang="zh-CN" sz="1200" dirty="0">
                      <a:latin typeface="Arial" pitchFamily="34" charset="0"/>
                      <a:cs typeface="Arial" pitchFamily="34" charset="0"/>
                    </a:endParaRPr>
                  </a:p>
                  <a:p>
                    <a:pPr eaLnBrk="0" hangingPunct="0">
                      <a:buFontTx/>
                      <a:buChar char="•"/>
                      <a:defRPr/>
                    </a:pPr>
                    <a:r>
                      <a:rPr lang="en-US" altLang="zh-CN" sz="1050" dirty="0">
                        <a:solidFill>
                          <a:srgbClr val="000000"/>
                        </a:solidFill>
                        <a:latin typeface="Arial" pitchFamily="34" charset="0"/>
                        <a:ea typeface="Times New Roman" pitchFamily="18" charset="0"/>
                        <a:cs typeface="Arial" pitchFamily="34" charset="0"/>
                      </a:rPr>
                      <a:t>Soil degradation  (</a:t>
                    </a:r>
                    <a:r>
                      <a:rPr lang="en-US" altLang="zh-CN" sz="1050" dirty="0" err="1">
                        <a:solidFill>
                          <a:srgbClr val="000000"/>
                        </a:solidFill>
                        <a:latin typeface="Arial" pitchFamily="34" charset="0"/>
                        <a:ea typeface="Times New Roman" pitchFamily="18" charset="0"/>
                        <a:cs typeface="Arial" pitchFamily="34" charset="0"/>
                      </a:rPr>
                      <a:t>moresalinity</a:t>
                    </a:r>
                    <a:r>
                      <a:rPr lang="en-US" altLang="zh-CN" sz="1050" dirty="0">
                        <a:solidFill>
                          <a:srgbClr val="000000"/>
                        </a:solidFill>
                        <a:latin typeface="Arial" pitchFamily="34" charset="0"/>
                        <a:ea typeface="Times New Roman" pitchFamily="18" charset="0"/>
                        <a:cs typeface="Arial" pitchFamily="34" charset="0"/>
                      </a:rPr>
                      <a:t>) </a:t>
                    </a:r>
                    <a:endParaRPr lang="en-US" altLang="zh-CN" sz="3200" dirty="0">
                      <a:latin typeface="Arial" pitchFamily="34" charset="0"/>
                      <a:cs typeface="Arial" pitchFamily="34" charset="0"/>
                    </a:endParaRPr>
                  </a:p>
                </p:txBody>
              </p:sp>
              <p:sp>
                <p:nvSpPr>
                  <p:cNvPr id="76869" name="Text Box 69"/>
                  <p:cNvSpPr txBox="1">
                    <a:spLocks noChangeArrowheads="1"/>
                  </p:cNvSpPr>
                  <p:nvPr/>
                </p:nvSpPr>
                <p:spPr bwMode="auto">
                  <a:xfrm>
                    <a:off x="3408" y="2160"/>
                    <a:ext cx="1344" cy="592"/>
                  </a:xfrm>
                  <a:prstGeom prst="rect">
                    <a:avLst/>
                  </a:prstGeom>
                  <a:gradFill rotWithShape="1">
                    <a:gsLst>
                      <a:gs pos="0">
                        <a:srgbClr val="99CC00">
                          <a:gamma/>
                          <a:tint val="95294"/>
                          <a:invGamma/>
                        </a:srgbClr>
                      </a:gs>
                      <a:gs pos="50000">
                        <a:srgbClr val="99CC00">
                          <a:alpha val="44000"/>
                        </a:srgbClr>
                      </a:gs>
                      <a:gs pos="100000">
                        <a:srgbClr val="99CC00">
                          <a:gamma/>
                          <a:tint val="95294"/>
                          <a:invGamma/>
                        </a:srgbClr>
                      </a:gs>
                    </a:gsLst>
                    <a:lin ang="5400000" scaled="1"/>
                  </a:gradFill>
                  <a:ln w="9525">
                    <a:solidFill>
                      <a:srgbClr val="000000"/>
                    </a:solidFill>
                    <a:miter lim="800000"/>
                    <a:headEnd/>
                    <a:tailEnd/>
                  </a:ln>
                </p:spPr>
                <p:txBody>
                  <a:bodyPr lIns="60937" tIns="30469" rIns="60937" bIns="30469"/>
                  <a:lstStyle/>
                  <a:p>
                    <a:pPr>
                      <a:buFontTx/>
                      <a:buChar char="•"/>
                      <a:defRPr/>
                    </a:pPr>
                    <a:r>
                      <a:rPr lang="en-US" altLang="zh-CN" sz="1200" dirty="0">
                        <a:solidFill>
                          <a:srgbClr val="000000"/>
                        </a:solidFill>
                        <a:latin typeface="Arial" pitchFamily="34" charset="0"/>
                        <a:ea typeface="Times New Roman" pitchFamily="18" charset="0"/>
                        <a:cs typeface="Arial" pitchFamily="34" charset="0"/>
                      </a:rPr>
                      <a:t>Rise in insect infestation</a:t>
                    </a:r>
                    <a:endParaRPr lang="en-US" altLang="zh-CN" sz="1600" dirty="0">
                      <a:latin typeface="Arial" pitchFamily="34" charset="0"/>
                      <a:cs typeface="Arial" pitchFamily="34" charset="0"/>
                    </a:endParaRPr>
                  </a:p>
                  <a:p>
                    <a:pPr eaLnBrk="0" hangingPunct="0">
                      <a:buFontTx/>
                      <a:buChar char="•"/>
                      <a:defRPr/>
                    </a:pPr>
                    <a:r>
                      <a:rPr lang="en-US" altLang="zh-CN" sz="1200" dirty="0">
                        <a:solidFill>
                          <a:srgbClr val="000000"/>
                        </a:solidFill>
                        <a:latin typeface="Arial" pitchFamily="34" charset="0"/>
                        <a:ea typeface="Times New Roman" pitchFamily="18" charset="0"/>
                        <a:cs typeface="Arial" pitchFamily="34" charset="0"/>
                      </a:rPr>
                      <a:t>Crop and cattle disease</a:t>
                    </a:r>
                    <a:endParaRPr lang="en-US" altLang="zh-CN" sz="1600" dirty="0">
                      <a:latin typeface="Arial" pitchFamily="34" charset="0"/>
                      <a:cs typeface="Arial" pitchFamily="34" charset="0"/>
                    </a:endParaRPr>
                  </a:p>
                  <a:p>
                    <a:pPr eaLnBrk="0" hangingPunct="0">
                      <a:buFontTx/>
                      <a:buChar char="•"/>
                      <a:defRPr/>
                    </a:pPr>
                    <a:r>
                      <a:rPr lang="en-US" altLang="zh-CN" sz="1200" dirty="0">
                        <a:solidFill>
                          <a:srgbClr val="000000"/>
                        </a:solidFill>
                        <a:latin typeface="Arial" pitchFamily="34" charset="0"/>
                        <a:ea typeface="Times New Roman" pitchFamily="18" charset="0"/>
                        <a:cs typeface="Arial" pitchFamily="34" charset="0"/>
                      </a:rPr>
                      <a:t>Less </a:t>
                    </a:r>
                    <a:r>
                      <a:rPr lang="en-US" altLang="zh-CN" sz="1200" dirty="0" err="1">
                        <a:solidFill>
                          <a:srgbClr val="000000"/>
                        </a:solidFill>
                        <a:latin typeface="Arial" pitchFamily="34" charset="0"/>
                        <a:ea typeface="Times New Roman" pitchFamily="18" charset="0"/>
                        <a:cs typeface="Arial" pitchFamily="34" charset="0"/>
                      </a:rPr>
                      <a:t>evapo</a:t>
                    </a:r>
                    <a:r>
                      <a:rPr lang="en-US" altLang="zh-CN" sz="1200" dirty="0">
                        <a:solidFill>
                          <a:srgbClr val="000000"/>
                        </a:solidFill>
                        <a:latin typeface="Arial" pitchFamily="34" charset="0"/>
                        <a:ea typeface="Times New Roman" pitchFamily="18" charset="0"/>
                        <a:cs typeface="Arial" pitchFamily="34" charset="0"/>
                      </a:rPr>
                      <a:t>-transpiration</a:t>
                    </a:r>
                    <a:endParaRPr lang="en-US" altLang="zh-CN" sz="1600" dirty="0">
                      <a:latin typeface="Arial" pitchFamily="34" charset="0"/>
                      <a:cs typeface="Arial" pitchFamily="34" charset="0"/>
                    </a:endParaRPr>
                  </a:p>
                  <a:p>
                    <a:pPr eaLnBrk="0" hangingPunct="0">
                      <a:defRPr/>
                    </a:pPr>
                    <a:endParaRPr lang="en-US" altLang="zh-CN" sz="4000" dirty="0">
                      <a:latin typeface="Arial" pitchFamily="34" charset="0"/>
                      <a:cs typeface="Arial" pitchFamily="34" charset="0"/>
                    </a:endParaRPr>
                  </a:p>
                </p:txBody>
              </p:sp>
              <p:sp>
                <p:nvSpPr>
                  <p:cNvPr id="76868" name="Text Box 68"/>
                  <p:cNvSpPr txBox="1">
                    <a:spLocks noChangeArrowheads="1"/>
                  </p:cNvSpPr>
                  <p:nvPr/>
                </p:nvSpPr>
                <p:spPr bwMode="auto">
                  <a:xfrm>
                    <a:off x="3408" y="1536"/>
                    <a:ext cx="1344" cy="544"/>
                  </a:xfrm>
                  <a:prstGeom prst="rect">
                    <a:avLst/>
                  </a:prstGeom>
                  <a:gradFill rotWithShape="1">
                    <a:gsLst>
                      <a:gs pos="0">
                        <a:srgbClr val="99CC00">
                          <a:gamma/>
                          <a:tint val="95294"/>
                          <a:invGamma/>
                        </a:srgbClr>
                      </a:gs>
                      <a:gs pos="50000">
                        <a:srgbClr val="99CC00">
                          <a:alpha val="44000"/>
                        </a:srgbClr>
                      </a:gs>
                      <a:gs pos="100000">
                        <a:srgbClr val="99CC00">
                          <a:gamma/>
                          <a:tint val="95294"/>
                          <a:invGamma/>
                        </a:srgbClr>
                      </a:gs>
                    </a:gsLst>
                    <a:lin ang="5400000" scaled="1"/>
                  </a:gradFill>
                  <a:ln w="9525">
                    <a:solidFill>
                      <a:srgbClr val="000000"/>
                    </a:solidFill>
                    <a:miter lim="800000"/>
                    <a:headEnd/>
                    <a:tailEnd/>
                  </a:ln>
                </p:spPr>
                <p:txBody>
                  <a:bodyPr lIns="60937" tIns="30469" rIns="60937" bIns="30469"/>
                  <a:lstStyle/>
                  <a:p>
                    <a:pPr>
                      <a:buFontTx/>
                      <a:buChar char="•"/>
                      <a:defRPr/>
                    </a:pPr>
                    <a:r>
                      <a:rPr lang="en-US" altLang="zh-CN" sz="1000" dirty="0">
                        <a:solidFill>
                          <a:srgbClr val="000000"/>
                        </a:solidFill>
                        <a:latin typeface="Arial" pitchFamily="34" charset="0"/>
                        <a:ea typeface="Times New Roman" pitchFamily="18" charset="0"/>
                        <a:cs typeface="Arial" pitchFamily="34" charset="0"/>
                      </a:rPr>
                      <a:t>Direct loss to crop, fishery, &amp; livestock</a:t>
                    </a:r>
                    <a:endParaRPr lang="en-US" altLang="zh-CN" sz="1100" dirty="0">
                      <a:latin typeface="Arial" pitchFamily="34" charset="0"/>
                      <a:cs typeface="Arial" pitchFamily="34" charset="0"/>
                    </a:endParaRPr>
                  </a:p>
                  <a:p>
                    <a:pPr eaLnBrk="0" hangingPunct="0">
                      <a:buFontTx/>
                      <a:buChar char="•"/>
                      <a:defRPr/>
                    </a:pPr>
                    <a:r>
                      <a:rPr lang="en-US" altLang="zh-CN" sz="1000" dirty="0">
                        <a:solidFill>
                          <a:srgbClr val="000000"/>
                        </a:solidFill>
                        <a:latin typeface="Arial" pitchFamily="34" charset="0"/>
                        <a:ea typeface="Times New Roman" pitchFamily="18" charset="0"/>
                        <a:cs typeface="Arial" pitchFamily="34" charset="0"/>
                      </a:rPr>
                      <a:t>Soil becomes infertile</a:t>
                    </a:r>
                    <a:endParaRPr lang="en-US" altLang="zh-CN" sz="1100" dirty="0">
                      <a:latin typeface="Arial" pitchFamily="34" charset="0"/>
                      <a:cs typeface="Arial" pitchFamily="34" charset="0"/>
                    </a:endParaRPr>
                  </a:p>
                  <a:p>
                    <a:pPr eaLnBrk="0" hangingPunct="0">
                      <a:buFontTx/>
                      <a:buChar char="•"/>
                      <a:defRPr/>
                    </a:pPr>
                    <a:r>
                      <a:rPr lang="en-US" altLang="zh-CN" sz="1000" dirty="0">
                        <a:solidFill>
                          <a:srgbClr val="000000"/>
                        </a:solidFill>
                        <a:latin typeface="Arial" pitchFamily="34" charset="0"/>
                        <a:ea typeface="Times New Roman" pitchFamily="18" charset="0"/>
                        <a:cs typeface="Arial" pitchFamily="34" charset="0"/>
                      </a:rPr>
                      <a:t>Scarcity of fresh water (irrigation</a:t>
                    </a:r>
                    <a:r>
                      <a:rPr lang="en-US" altLang="zh-CN" sz="700" dirty="0">
                        <a:solidFill>
                          <a:srgbClr val="000000"/>
                        </a:solidFill>
                        <a:latin typeface="Arial" pitchFamily="34" charset="0"/>
                        <a:ea typeface="Times New Roman" pitchFamily="18" charset="0"/>
                        <a:cs typeface="Arial" pitchFamily="34" charset="0"/>
                      </a:rPr>
                      <a:t>)</a:t>
                    </a:r>
                    <a:endParaRPr lang="en-US" altLang="zh-CN" dirty="0">
                      <a:latin typeface="Arial" pitchFamily="34" charset="0"/>
                      <a:cs typeface="Arial" pitchFamily="34" charset="0"/>
                    </a:endParaRPr>
                  </a:p>
                </p:txBody>
              </p:sp>
            </p:grpSp>
            <p:grpSp>
              <p:nvGrpSpPr>
                <p:cNvPr id="16406" name="Group 60"/>
                <p:cNvGrpSpPr>
                  <a:grpSpLocks/>
                </p:cNvGrpSpPr>
                <p:nvPr/>
              </p:nvGrpSpPr>
              <p:grpSpPr bwMode="auto">
                <a:xfrm>
                  <a:off x="6660" y="3272"/>
                  <a:ext cx="319" cy="5584"/>
                  <a:chOff x="3264" y="432"/>
                  <a:chExt cx="192" cy="3360"/>
                </a:xfrm>
              </p:grpSpPr>
              <p:sp>
                <p:nvSpPr>
                  <p:cNvPr id="76866" name="AutoShape 66"/>
                  <p:cNvSpPr>
                    <a:spLocks noChangeArrowheads="1"/>
                  </p:cNvSpPr>
                  <p:nvPr/>
                </p:nvSpPr>
                <p:spPr bwMode="auto">
                  <a:xfrm>
                    <a:off x="3264" y="432"/>
                    <a:ext cx="192"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alpha val="55000"/>
                        </a:srgbClr>
                      </a:gs>
                      <a:gs pos="50000">
                        <a:srgbClr val="FFCC00">
                          <a:gamma/>
                          <a:shade val="72941"/>
                          <a:invGamma/>
                        </a:srgbClr>
                      </a:gs>
                      <a:gs pos="100000">
                        <a:srgbClr val="FFCC00">
                          <a:alpha val="55000"/>
                        </a:srgbClr>
                      </a:gs>
                    </a:gsLst>
                    <a:lin ang="5400000" scaled="1"/>
                  </a:gradFill>
                  <a:ln w="9525">
                    <a:solidFill>
                      <a:srgbClr val="000000"/>
                    </a:solidFill>
                    <a:miter lim="800000"/>
                    <a:headEnd/>
                    <a:tailEnd/>
                  </a:ln>
                </p:spPr>
                <p:txBody>
                  <a:bodyPr anchor="ctr"/>
                  <a:lstStyle/>
                  <a:p>
                    <a:pPr>
                      <a:defRPr/>
                    </a:pPr>
                    <a:endParaRPr lang="en-IN">
                      <a:cs typeface="+mn-cs"/>
                    </a:endParaRPr>
                  </a:p>
                </p:txBody>
              </p:sp>
              <p:sp>
                <p:nvSpPr>
                  <p:cNvPr id="76865" name="AutoShape 65"/>
                  <p:cNvSpPr>
                    <a:spLocks noChangeArrowheads="1"/>
                  </p:cNvSpPr>
                  <p:nvPr/>
                </p:nvSpPr>
                <p:spPr bwMode="auto">
                  <a:xfrm>
                    <a:off x="3264" y="3456"/>
                    <a:ext cx="192"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alpha val="55000"/>
                        </a:srgbClr>
                      </a:gs>
                      <a:gs pos="50000">
                        <a:srgbClr val="FFCC00">
                          <a:gamma/>
                          <a:shade val="72941"/>
                          <a:invGamma/>
                        </a:srgbClr>
                      </a:gs>
                      <a:gs pos="100000">
                        <a:srgbClr val="FFCC00">
                          <a:alpha val="55000"/>
                        </a:srgbClr>
                      </a:gs>
                    </a:gsLst>
                    <a:lin ang="5400000" scaled="1"/>
                  </a:gradFill>
                  <a:ln w="9525">
                    <a:solidFill>
                      <a:srgbClr val="000000"/>
                    </a:solidFill>
                    <a:miter lim="800000"/>
                    <a:headEnd/>
                    <a:tailEnd/>
                  </a:ln>
                </p:spPr>
                <p:txBody>
                  <a:bodyPr anchor="ctr"/>
                  <a:lstStyle/>
                  <a:p>
                    <a:pPr>
                      <a:defRPr/>
                    </a:pPr>
                    <a:endParaRPr lang="en-IN">
                      <a:cs typeface="+mn-cs"/>
                    </a:endParaRPr>
                  </a:p>
                </p:txBody>
              </p:sp>
              <p:sp>
                <p:nvSpPr>
                  <p:cNvPr id="76864" name="AutoShape 64"/>
                  <p:cNvSpPr>
                    <a:spLocks noChangeArrowheads="1"/>
                  </p:cNvSpPr>
                  <p:nvPr/>
                </p:nvSpPr>
                <p:spPr bwMode="auto">
                  <a:xfrm>
                    <a:off x="3264" y="2928"/>
                    <a:ext cx="192"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alpha val="55000"/>
                        </a:srgbClr>
                      </a:gs>
                      <a:gs pos="50000">
                        <a:srgbClr val="FFCC00">
                          <a:gamma/>
                          <a:shade val="72941"/>
                          <a:invGamma/>
                        </a:srgbClr>
                      </a:gs>
                      <a:gs pos="100000">
                        <a:srgbClr val="FFCC00">
                          <a:alpha val="55000"/>
                        </a:srgbClr>
                      </a:gs>
                    </a:gsLst>
                    <a:lin ang="5400000" scaled="1"/>
                  </a:gradFill>
                  <a:ln w="9525">
                    <a:solidFill>
                      <a:srgbClr val="000000"/>
                    </a:solidFill>
                    <a:miter lim="800000"/>
                    <a:headEnd/>
                    <a:tailEnd/>
                  </a:ln>
                </p:spPr>
                <p:txBody>
                  <a:bodyPr anchor="ctr"/>
                  <a:lstStyle/>
                  <a:p>
                    <a:pPr>
                      <a:defRPr/>
                    </a:pPr>
                    <a:endParaRPr lang="en-IN">
                      <a:cs typeface="+mn-cs"/>
                    </a:endParaRPr>
                  </a:p>
                </p:txBody>
              </p:sp>
              <p:sp>
                <p:nvSpPr>
                  <p:cNvPr id="76863" name="AutoShape 63"/>
                  <p:cNvSpPr>
                    <a:spLocks noChangeArrowheads="1"/>
                  </p:cNvSpPr>
                  <p:nvPr/>
                </p:nvSpPr>
                <p:spPr bwMode="auto">
                  <a:xfrm>
                    <a:off x="3264" y="2304"/>
                    <a:ext cx="192"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alpha val="55000"/>
                        </a:srgbClr>
                      </a:gs>
                      <a:gs pos="50000">
                        <a:srgbClr val="FFCC00">
                          <a:gamma/>
                          <a:shade val="72941"/>
                          <a:invGamma/>
                        </a:srgbClr>
                      </a:gs>
                      <a:gs pos="100000">
                        <a:srgbClr val="FFCC00">
                          <a:alpha val="55000"/>
                        </a:srgbClr>
                      </a:gs>
                    </a:gsLst>
                    <a:lin ang="5400000" scaled="1"/>
                  </a:gradFill>
                  <a:ln w="9525">
                    <a:solidFill>
                      <a:srgbClr val="000000"/>
                    </a:solidFill>
                    <a:miter lim="800000"/>
                    <a:headEnd/>
                    <a:tailEnd/>
                  </a:ln>
                </p:spPr>
                <p:txBody>
                  <a:bodyPr anchor="ctr"/>
                  <a:lstStyle/>
                  <a:p>
                    <a:pPr>
                      <a:defRPr/>
                    </a:pPr>
                    <a:endParaRPr lang="en-IN">
                      <a:cs typeface="+mn-cs"/>
                    </a:endParaRPr>
                  </a:p>
                </p:txBody>
              </p:sp>
              <p:sp>
                <p:nvSpPr>
                  <p:cNvPr id="76862" name="AutoShape 62"/>
                  <p:cNvSpPr>
                    <a:spLocks noChangeArrowheads="1"/>
                  </p:cNvSpPr>
                  <p:nvPr/>
                </p:nvSpPr>
                <p:spPr bwMode="auto">
                  <a:xfrm>
                    <a:off x="3264" y="1008"/>
                    <a:ext cx="192"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alpha val="55000"/>
                        </a:srgbClr>
                      </a:gs>
                      <a:gs pos="50000">
                        <a:srgbClr val="FFCC00">
                          <a:gamma/>
                          <a:shade val="72941"/>
                          <a:invGamma/>
                        </a:srgbClr>
                      </a:gs>
                      <a:gs pos="100000">
                        <a:srgbClr val="FFCC00">
                          <a:alpha val="55000"/>
                        </a:srgbClr>
                      </a:gs>
                    </a:gsLst>
                    <a:lin ang="5400000" scaled="1"/>
                  </a:gradFill>
                  <a:ln w="9525">
                    <a:solidFill>
                      <a:srgbClr val="000000"/>
                    </a:solidFill>
                    <a:miter lim="800000"/>
                    <a:headEnd/>
                    <a:tailEnd/>
                  </a:ln>
                </p:spPr>
                <p:txBody>
                  <a:bodyPr anchor="ctr"/>
                  <a:lstStyle/>
                  <a:p>
                    <a:pPr>
                      <a:defRPr/>
                    </a:pPr>
                    <a:endParaRPr lang="en-IN">
                      <a:cs typeface="+mn-cs"/>
                    </a:endParaRPr>
                  </a:p>
                </p:txBody>
              </p:sp>
              <p:sp>
                <p:nvSpPr>
                  <p:cNvPr id="76861" name="AutoShape 61"/>
                  <p:cNvSpPr>
                    <a:spLocks noChangeArrowheads="1"/>
                  </p:cNvSpPr>
                  <p:nvPr/>
                </p:nvSpPr>
                <p:spPr bwMode="auto">
                  <a:xfrm>
                    <a:off x="3264" y="1632"/>
                    <a:ext cx="192" cy="3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alpha val="55000"/>
                        </a:srgbClr>
                      </a:gs>
                      <a:gs pos="50000">
                        <a:srgbClr val="FFCC00">
                          <a:gamma/>
                          <a:shade val="72941"/>
                          <a:invGamma/>
                        </a:srgbClr>
                      </a:gs>
                      <a:gs pos="100000">
                        <a:srgbClr val="FFCC00">
                          <a:alpha val="55000"/>
                        </a:srgbClr>
                      </a:gs>
                    </a:gsLst>
                    <a:lin ang="5400000" scaled="1"/>
                  </a:gradFill>
                  <a:ln w="9525">
                    <a:solidFill>
                      <a:srgbClr val="000000"/>
                    </a:solidFill>
                    <a:miter lim="800000"/>
                    <a:headEnd/>
                    <a:tailEnd/>
                  </a:ln>
                </p:spPr>
                <p:txBody>
                  <a:bodyPr anchor="ctr"/>
                  <a:lstStyle/>
                  <a:p>
                    <a:pPr>
                      <a:defRPr/>
                    </a:pPr>
                    <a:endParaRPr lang="en-IN">
                      <a:cs typeface="+mn-cs"/>
                    </a:endParaRPr>
                  </a:p>
                </p:txBody>
              </p:sp>
            </p:grpSp>
            <p:sp>
              <p:nvSpPr>
                <p:cNvPr id="16407" name="Text Box 59"/>
                <p:cNvSpPr txBox="1">
                  <a:spLocks noChangeArrowheads="1"/>
                </p:cNvSpPr>
                <p:nvPr/>
              </p:nvSpPr>
              <p:spPr bwMode="auto">
                <a:xfrm>
                  <a:off x="4680" y="2556"/>
                  <a:ext cx="1914" cy="409"/>
                </a:xfrm>
                <a:prstGeom prst="rect">
                  <a:avLst/>
                </a:prstGeom>
                <a:noFill/>
                <a:ln w="9525">
                  <a:solidFill>
                    <a:srgbClr val="000000"/>
                  </a:solidFill>
                  <a:miter lim="800000"/>
                  <a:headEnd/>
                  <a:tailEnd/>
                </a:ln>
              </p:spPr>
              <p:txBody>
                <a:bodyPr lIns="60937" tIns="30469" rIns="60937" bIns="30469"/>
                <a:lstStyle/>
                <a:p>
                  <a:r>
                    <a:rPr lang="en-US" altLang="zh-CN" sz="1600" b="1">
                      <a:solidFill>
                        <a:srgbClr val="000000"/>
                      </a:solidFill>
                      <a:cs typeface="Times New Roman" pitchFamily="18" charset="0"/>
                    </a:rPr>
                    <a:t>Resulting into---</a:t>
                  </a:r>
                  <a:endParaRPr lang="en-US" altLang="zh-CN" sz="4000">
                    <a:cs typeface="Times New Roman" pitchFamily="18" charset="0"/>
                  </a:endParaRPr>
                </a:p>
              </p:txBody>
            </p:sp>
            <p:sp>
              <p:nvSpPr>
                <p:cNvPr id="76858" name="Text Box 58"/>
                <p:cNvSpPr txBox="1">
                  <a:spLocks noChangeArrowheads="1"/>
                </p:cNvSpPr>
                <p:nvPr/>
              </p:nvSpPr>
              <p:spPr bwMode="auto">
                <a:xfrm>
                  <a:off x="7019" y="2556"/>
                  <a:ext cx="2236" cy="400"/>
                </a:xfrm>
                <a:prstGeom prst="rect">
                  <a:avLst/>
                </a:prstGeom>
                <a:noFill/>
                <a:ln w="9525">
                  <a:solidFill>
                    <a:srgbClr val="000000"/>
                  </a:solidFill>
                  <a:miter lim="800000"/>
                  <a:headEnd/>
                  <a:tailEnd/>
                </a:ln>
              </p:spPr>
              <p:txBody>
                <a:bodyPr lIns="60937" tIns="30469" rIns="60937" bIns="30469">
                  <a:spAutoFit/>
                </a:bodyPr>
                <a:lstStyle/>
                <a:p>
                  <a:pPr algn="ctr">
                    <a:defRPr/>
                  </a:pPr>
                  <a:r>
                    <a:rPr lang="en-US" altLang="zh-CN" sz="1050" b="1" dirty="0">
                      <a:solidFill>
                        <a:srgbClr val="000000"/>
                      </a:solidFill>
                      <a:latin typeface="Arial" pitchFamily="34" charset="0"/>
                      <a:ea typeface="Times New Roman" pitchFamily="18" charset="0"/>
                      <a:cs typeface="Arial" pitchFamily="34" charset="0"/>
                    </a:rPr>
                    <a:t>Impact on livelihood and other resources</a:t>
                  </a:r>
                  <a:endParaRPr lang="en-US" altLang="zh-CN" sz="3200" dirty="0">
                    <a:latin typeface="Arial" pitchFamily="34" charset="0"/>
                    <a:cs typeface="Arial" pitchFamily="34" charset="0"/>
                  </a:endParaRPr>
                </a:p>
              </p:txBody>
            </p:sp>
            <p:sp>
              <p:nvSpPr>
                <p:cNvPr id="16409" name="Text Box 57"/>
                <p:cNvSpPr txBox="1">
                  <a:spLocks noChangeArrowheads="1"/>
                </p:cNvSpPr>
                <p:nvPr/>
              </p:nvSpPr>
              <p:spPr bwMode="auto">
                <a:xfrm>
                  <a:off x="9720" y="3096"/>
                  <a:ext cx="1260" cy="5220"/>
                </a:xfrm>
                <a:prstGeom prst="rect">
                  <a:avLst/>
                </a:prstGeom>
                <a:gradFill rotWithShape="1">
                  <a:gsLst>
                    <a:gs pos="0">
                      <a:srgbClr val="E0F1F2">
                        <a:alpha val="67000"/>
                      </a:srgbClr>
                    </a:gs>
                    <a:gs pos="100000">
                      <a:srgbClr val="879292"/>
                    </a:gs>
                  </a:gsLst>
                  <a:lin ang="5400000" scaled="1"/>
                </a:gradFill>
                <a:ln w="9525">
                  <a:solidFill>
                    <a:srgbClr val="000000"/>
                  </a:solidFill>
                  <a:miter lim="800000"/>
                  <a:headEnd/>
                  <a:tailEnd/>
                </a:ln>
              </p:spPr>
              <p:txBody>
                <a:bodyPr lIns="60937" tIns="30469" rIns="60937" bIns="30469"/>
                <a:lstStyle/>
                <a:p>
                  <a:pPr>
                    <a:buFontTx/>
                    <a:buChar char="•"/>
                  </a:pPr>
                  <a:r>
                    <a:rPr lang="en-US" altLang="zh-CN" sz="1000">
                      <a:solidFill>
                        <a:srgbClr val="000000"/>
                      </a:solidFill>
                      <a:cs typeface="Times New Roman" pitchFamily="18" charset="0"/>
                    </a:rPr>
                    <a:t>Scarce water resources</a:t>
                  </a:r>
                </a:p>
                <a:p>
                  <a:pPr eaLnBrk="0" hangingPunct="0">
                    <a:buFontTx/>
                    <a:buChar char="•"/>
                  </a:pPr>
                  <a:r>
                    <a:rPr lang="en-US" altLang="zh-CN" sz="1000">
                      <a:solidFill>
                        <a:srgbClr val="000000"/>
                      </a:solidFill>
                      <a:cs typeface="Times New Roman" pitchFamily="18" charset="0"/>
                    </a:rPr>
                    <a:t>Nutrition deficiency</a:t>
                  </a:r>
                  <a:endParaRPr lang="en-US" altLang="zh-CN" sz="1100">
                    <a:cs typeface="Times New Roman" pitchFamily="18" charset="0"/>
                  </a:endParaRPr>
                </a:p>
                <a:p>
                  <a:pPr eaLnBrk="0" hangingPunct="0">
                    <a:buFontTx/>
                    <a:buChar char="•"/>
                  </a:pPr>
                  <a:r>
                    <a:rPr lang="en-US" altLang="zh-CN" sz="1000">
                      <a:solidFill>
                        <a:srgbClr val="000000"/>
                      </a:solidFill>
                      <a:cs typeface="Times New Roman" pitchFamily="18" charset="0"/>
                    </a:rPr>
                    <a:t>Increased poverty</a:t>
                  </a:r>
                  <a:endParaRPr lang="en-US" altLang="zh-CN" sz="1100">
                    <a:cs typeface="Times New Roman" pitchFamily="18" charset="0"/>
                  </a:endParaRPr>
                </a:p>
                <a:p>
                  <a:pPr eaLnBrk="0" hangingPunct="0">
                    <a:buFontTx/>
                    <a:buChar char="•"/>
                  </a:pPr>
                  <a:r>
                    <a:rPr lang="en-US" altLang="zh-CN" sz="1000">
                      <a:solidFill>
                        <a:srgbClr val="000000"/>
                      </a:solidFill>
                      <a:cs typeface="Times New Roman" pitchFamily="18" charset="0"/>
                    </a:rPr>
                    <a:t>Poor health</a:t>
                  </a:r>
                  <a:endParaRPr lang="en-US" altLang="zh-CN" sz="1100">
                    <a:cs typeface="Times New Roman" pitchFamily="18" charset="0"/>
                  </a:endParaRPr>
                </a:p>
                <a:p>
                  <a:pPr eaLnBrk="0" hangingPunct="0">
                    <a:buFontTx/>
                    <a:buChar char="•"/>
                  </a:pPr>
                  <a:r>
                    <a:rPr lang="en-US" altLang="zh-CN" sz="1000">
                      <a:solidFill>
                        <a:srgbClr val="000000"/>
                      </a:solidFill>
                      <a:cs typeface="Times New Roman" pitchFamily="18" charset="0"/>
                    </a:rPr>
                    <a:t>Scarce Livelihood</a:t>
                  </a:r>
                  <a:endParaRPr lang="en-US" altLang="zh-CN" sz="1100">
                    <a:cs typeface="Times New Roman" pitchFamily="18" charset="0"/>
                  </a:endParaRPr>
                </a:p>
                <a:p>
                  <a:pPr eaLnBrk="0" hangingPunct="0">
                    <a:buFontTx/>
                    <a:buChar char="•"/>
                  </a:pPr>
                  <a:r>
                    <a:rPr lang="en-US" altLang="zh-CN" sz="1000">
                      <a:solidFill>
                        <a:srgbClr val="000000"/>
                      </a:solidFill>
                      <a:cs typeface="Times New Roman" pitchFamily="18" charset="0"/>
                    </a:rPr>
                    <a:t>Migration</a:t>
                  </a:r>
                  <a:endParaRPr lang="en-US" altLang="zh-CN" sz="2800">
                    <a:cs typeface="Times New Roman" pitchFamily="18" charset="0"/>
                  </a:endParaRPr>
                </a:p>
              </p:txBody>
            </p:sp>
          </p:grpSp>
          <p:sp>
            <p:nvSpPr>
              <p:cNvPr id="16394" name="WordArt 46"/>
              <p:cNvSpPr>
                <a:spLocks noChangeArrowheads="1" noChangeShapeType="1" noTextEdit="1"/>
              </p:cNvSpPr>
              <p:nvPr/>
            </p:nvSpPr>
            <p:spPr bwMode="auto">
              <a:xfrm rot="5400000">
                <a:off x="-395" y="5771"/>
                <a:ext cx="4149" cy="240"/>
              </a:xfrm>
              <a:prstGeom prst="rect">
                <a:avLst/>
              </a:prstGeom>
            </p:spPr>
            <p:txBody>
              <a:bodyPr vert="wordArtVert" wrap="none" fromWordArt="1">
                <a:prstTxWarp prst="textPlain">
                  <a:avLst>
                    <a:gd name="adj" fmla="val 50000"/>
                  </a:avLst>
                </a:prstTxWarp>
              </a:bodyPr>
              <a:lstStyle/>
              <a:p>
                <a:pPr algn="ctr" fontAlgn="auto"/>
                <a:r>
                  <a:rPr lang="en-IN" kern="10">
                    <a:ln w="9525">
                      <a:solidFill>
                        <a:srgbClr val="000000"/>
                      </a:solidFill>
                      <a:round/>
                      <a:headEnd/>
                      <a:tailEnd/>
                    </a:ln>
                    <a:gradFill rotWithShape="1">
                      <a:gsLst>
                        <a:gs pos="0">
                          <a:srgbClr val="185E5E"/>
                        </a:gs>
                        <a:gs pos="100000">
                          <a:srgbClr val="33CCCC"/>
                        </a:gs>
                      </a:gsLst>
                      <a:lin ang="5400000" scaled="1"/>
                    </a:gradFill>
                    <a:latin typeface="Arial Black"/>
                  </a:rPr>
                  <a:t>CLIMATE CHANGE</a:t>
                </a:r>
              </a:p>
            </p:txBody>
          </p:sp>
          <p:sp>
            <p:nvSpPr>
              <p:cNvPr id="16395" name="AutoShape 45"/>
              <p:cNvSpPr>
                <a:spLocks noChangeArrowheads="1"/>
              </p:cNvSpPr>
              <p:nvPr/>
            </p:nvSpPr>
            <p:spPr bwMode="auto">
              <a:xfrm>
                <a:off x="2204" y="6156"/>
                <a:ext cx="2296" cy="731"/>
              </a:xfrm>
              <a:prstGeom prst="notchedRightArrow">
                <a:avLst>
                  <a:gd name="adj1" fmla="val 50000"/>
                  <a:gd name="adj2" fmla="val 78523"/>
                </a:avLst>
              </a:prstGeom>
              <a:gradFill rotWithShape="1">
                <a:gsLst>
                  <a:gs pos="0">
                    <a:srgbClr val="FF9900">
                      <a:alpha val="54999"/>
                    </a:srgbClr>
                  </a:gs>
                  <a:gs pos="100000">
                    <a:srgbClr val="F39200"/>
                  </a:gs>
                </a:gsLst>
                <a:lin ang="5400000" scaled="1"/>
              </a:gradFill>
              <a:ln w="9525">
                <a:solidFill>
                  <a:srgbClr val="000000"/>
                </a:solidFill>
                <a:miter lim="800000"/>
                <a:headEnd/>
                <a:tailEnd/>
              </a:ln>
            </p:spPr>
            <p:txBody>
              <a:bodyPr lIns="60937" tIns="30469" rIns="60937" bIns="30469" anchor="ctr"/>
              <a:lstStyle/>
              <a:p>
                <a:r>
                  <a:rPr lang="en-US" altLang="zh-CN" sz="900">
                    <a:solidFill>
                      <a:srgbClr val="000000"/>
                    </a:solidFill>
                    <a:cs typeface="Times New Roman" pitchFamily="18" charset="0"/>
                  </a:rPr>
                  <a:t>HUMID / WARM CLIMATE</a:t>
                </a:r>
                <a:endParaRPr lang="en-US" altLang="zh-CN" sz="2400">
                  <a:cs typeface="Times New Roman" pitchFamily="18" charset="0"/>
                </a:endParaRPr>
              </a:p>
            </p:txBody>
          </p:sp>
          <p:sp>
            <p:nvSpPr>
              <p:cNvPr id="76844" name="AutoShape 44"/>
              <p:cNvSpPr>
                <a:spLocks noChangeArrowheads="1"/>
              </p:cNvSpPr>
              <p:nvPr/>
            </p:nvSpPr>
            <p:spPr bwMode="auto">
              <a:xfrm>
                <a:off x="2172" y="7237"/>
                <a:ext cx="2266" cy="720"/>
              </a:xfrm>
              <a:prstGeom prst="notchedRightArrow">
                <a:avLst>
                  <a:gd name="adj1" fmla="val 50000"/>
                  <a:gd name="adj2" fmla="val 78825"/>
                </a:avLst>
              </a:prstGeom>
              <a:gradFill rotWithShape="1">
                <a:gsLst>
                  <a:gs pos="0">
                    <a:srgbClr val="00FF00">
                      <a:alpha val="45000"/>
                    </a:srgbClr>
                  </a:gs>
                  <a:gs pos="100000">
                    <a:srgbClr val="00FF00">
                      <a:gamma/>
                      <a:shade val="46275"/>
                      <a:invGamma/>
                    </a:srgbClr>
                  </a:gs>
                </a:gsLst>
                <a:lin ang="5400000" scaled="1"/>
              </a:gradFill>
              <a:ln w="9525">
                <a:solidFill>
                  <a:srgbClr val="000000"/>
                </a:solidFill>
                <a:miter lim="800000"/>
                <a:headEnd/>
                <a:tailEnd/>
              </a:ln>
            </p:spPr>
            <p:txBody>
              <a:bodyPr wrap="none" lIns="60937" tIns="30469" rIns="60937" bIns="30469" anchor="ctr"/>
              <a:lstStyle/>
              <a:p>
                <a:pPr algn="ctr">
                  <a:defRPr/>
                </a:pPr>
                <a:r>
                  <a:rPr lang="en-US" altLang="zh-CN" sz="1050" dirty="0">
                    <a:solidFill>
                      <a:srgbClr val="000000"/>
                    </a:solidFill>
                    <a:latin typeface="Arial" pitchFamily="34" charset="0"/>
                    <a:ea typeface="Times New Roman" pitchFamily="18" charset="0"/>
                    <a:cs typeface="Arial" pitchFamily="34" charset="0"/>
                  </a:rPr>
                  <a:t>SEA LEVEL RISE</a:t>
                </a:r>
                <a:endParaRPr lang="en-US" altLang="zh-CN" sz="3200" dirty="0">
                  <a:latin typeface="Arial" pitchFamily="34" charset="0"/>
                  <a:cs typeface="Arial" pitchFamily="34" charset="0"/>
                </a:endParaRPr>
              </a:p>
            </p:txBody>
          </p:sp>
          <p:sp>
            <p:nvSpPr>
              <p:cNvPr id="76843" name="AutoShape 43"/>
              <p:cNvSpPr>
                <a:spLocks noChangeArrowheads="1"/>
              </p:cNvSpPr>
              <p:nvPr/>
            </p:nvSpPr>
            <p:spPr bwMode="auto">
              <a:xfrm>
                <a:off x="2156" y="3995"/>
                <a:ext cx="2448" cy="736"/>
              </a:xfrm>
              <a:prstGeom prst="notchedRightArrow">
                <a:avLst>
                  <a:gd name="adj1" fmla="val 50000"/>
                  <a:gd name="adj2" fmla="val 83231"/>
                </a:avLst>
              </a:prstGeom>
              <a:gradFill rotWithShape="1">
                <a:gsLst>
                  <a:gs pos="0">
                    <a:srgbClr val="FFFFFF">
                      <a:gamma/>
                      <a:shade val="76078"/>
                      <a:invGamma/>
                    </a:srgbClr>
                  </a:gs>
                  <a:gs pos="100000">
                    <a:srgbClr val="FFFFFF"/>
                  </a:gs>
                </a:gsLst>
                <a:lin ang="5400000" scaled="1"/>
              </a:gradFill>
              <a:ln w="9525">
                <a:solidFill>
                  <a:srgbClr val="000000"/>
                </a:solidFill>
                <a:miter lim="800000"/>
                <a:headEnd/>
                <a:tailEnd/>
              </a:ln>
            </p:spPr>
            <p:txBody>
              <a:bodyPr wrap="none" lIns="60937" tIns="30469" rIns="60937" bIns="30469" anchor="ctr"/>
              <a:lstStyle/>
              <a:p>
                <a:pPr algn="ctr">
                  <a:defRPr/>
                </a:pPr>
                <a:r>
                  <a:rPr lang="en-US" altLang="zh-CN" sz="1050" dirty="0">
                    <a:solidFill>
                      <a:srgbClr val="000000"/>
                    </a:solidFill>
                    <a:latin typeface="Arial" pitchFamily="34" charset="0"/>
                    <a:ea typeface="Times New Roman" pitchFamily="18" charset="0"/>
                    <a:cs typeface="Arial" pitchFamily="34" charset="0"/>
                  </a:rPr>
                  <a:t>GLACIAR MELTING</a:t>
                </a:r>
                <a:endParaRPr lang="en-US" altLang="zh-CN" sz="3200" dirty="0">
                  <a:latin typeface="Arial" pitchFamily="34" charset="0"/>
                  <a:cs typeface="Arial" pitchFamily="34" charset="0"/>
                </a:endParaRPr>
              </a:p>
            </p:txBody>
          </p:sp>
          <p:sp>
            <p:nvSpPr>
              <p:cNvPr id="76842" name="AutoShape 42"/>
              <p:cNvSpPr>
                <a:spLocks noChangeArrowheads="1"/>
              </p:cNvSpPr>
              <p:nvPr/>
            </p:nvSpPr>
            <p:spPr bwMode="auto">
              <a:xfrm>
                <a:off x="2134" y="8137"/>
                <a:ext cx="2387" cy="720"/>
              </a:xfrm>
              <a:prstGeom prst="notchedRightArrow">
                <a:avLst>
                  <a:gd name="adj1" fmla="val 50000"/>
                  <a:gd name="adj2" fmla="val 82997"/>
                </a:avLst>
              </a:prstGeom>
              <a:gradFill rotWithShape="1">
                <a:gsLst>
                  <a:gs pos="0">
                    <a:srgbClr val="FFFF99">
                      <a:alpha val="56000"/>
                    </a:srgbClr>
                  </a:gs>
                  <a:gs pos="100000">
                    <a:srgbClr val="FFFF99">
                      <a:gamma/>
                      <a:shade val="46275"/>
                      <a:invGamma/>
                    </a:srgbClr>
                  </a:gs>
                </a:gsLst>
                <a:lin ang="5400000" scaled="1"/>
              </a:gradFill>
              <a:ln w="9525">
                <a:solidFill>
                  <a:srgbClr val="000000"/>
                </a:solidFill>
                <a:miter lim="800000"/>
                <a:headEnd/>
                <a:tailEnd/>
              </a:ln>
            </p:spPr>
            <p:txBody>
              <a:bodyPr wrap="none" lIns="60937" tIns="30469" rIns="60937" bIns="30469" anchor="ctr"/>
              <a:lstStyle/>
              <a:p>
                <a:pPr algn="ctr">
                  <a:defRPr/>
                </a:pPr>
                <a:r>
                  <a:rPr lang="en-US" altLang="zh-CN" sz="1050" dirty="0">
                    <a:solidFill>
                      <a:srgbClr val="000000"/>
                    </a:solidFill>
                    <a:latin typeface="Arial" pitchFamily="34" charset="0"/>
                    <a:ea typeface="Times New Roman" pitchFamily="18" charset="0"/>
                    <a:cs typeface="Arial" pitchFamily="34" charset="0"/>
                  </a:rPr>
                  <a:t>LOWER RAINFALL</a:t>
                </a:r>
                <a:endParaRPr lang="en-US" altLang="zh-CN" sz="3200" dirty="0">
                  <a:latin typeface="Arial" pitchFamily="34" charset="0"/>
                  <a:cs typeface="Arial" pitchFamily="34" charset="0"/>
                </a:endParaRPr>
              </a:p>
            </p:txBody>
          </p:sp>
          <p:sp>
            <p:nvSpPr>
              <p:cNvPr id="76841" name="AutoShape 41"/>
              <p:cNvSpPr>
                <a:spLocks noChangeArrowheads="1"/>
              </p:cNvSpPr>
              <p:nvPr/>
            </p:nvSpPr>
            <p:spPr bwMode="auto">
              <a:xfrm>
                <a:off x="2234" y="5274"/>
                <a:ext cx="2229" cy="554"/>
              </a:xfrm>
              <a:prstGeom prst="notchedRightArrow">
                <a:avLst>
                  <a:gd name="adj1" fmla="val 50000"/>
                  <a:gd name="adj2" fmla="val 100315"/>
                </a:avLst>
              </a:prstGeom>
              <a:gradFill rotWithShape="1">
                <a:gsLst>
                  <a:gs pos="0">
                    <a:srgbClr val="3366FF">
                      <a:alpha val="47000"/>
                    </a:srgbClr>
                  </a:gs>
                  <a:gs pos="100000">
                    <a:srgbClr val="3366FF">
                      <a:gamma/>
                      <a:tint val="76078"/>
                      <a:invGamma/>
                    </a:srgbClr>
                  </a:gs>
                </a:gsLst>
                <a:lin ang="5400000" scaled="1"/>
              </a:gradFill>
              <a:ln w="9525">
                <a:solidFill>
                  <a:srgbClr val="000000"/>
                </a:solidFill>
                <a:miter lim="800000"/>
                <a:headEnd/>
                <a:tailEnd/>
              </a:ln>
            </p:spPr>
            <p:txBody>
              <a:bodyPr wrap="none" lIns="60937" tIns="30469" rIns="60937" bIns="30469" anchor="ctr"/>
              <a:lstStyle/>
              <a:p>
                <a:pPr algn="ctr">
                  <a:defRPr/>
                </a:pPr>
                <a:r>
                  <a:rPr lang="en-US" altLang="zh-CN" sz="1050" dirty="0">
                    <a:solidFill>
                      <a:srgbClr val="000000"/>
                    </a:solidFill>
                    <a:latin typeface="Arial" pitchFamily="34" charset="0"/>
                    <a:ea typeface="Times New Roman" pitchFamily="18" charset="0"/>
                    <a:cs typeface="Arial" pitchFamily="34" charset="0"/>
                  </a:rPr>
                  <a:t>MORE CYCLONE</a:t>
                </a:r>
                <a:endParaRPr lang="en-US" altLang="zh-CN" sz="3200" dirty="0">
                  <a:latin typeface="Arial" pitchFamily="34" charset="0"/>
                  <a:cs typeface="Arial" pitchFamily="34" charset="0"/>
                </a:endParaRPr>
              </a:p>
            </p:txBody>
          </p:sp>
          <p:sp>
            <p:nvSpPr>
              <p:cNvPr id="16400" name="AutoShape 40"/>
              <p:cNvSpPr>
                <a:spLocks noChangeArrowheads="1"/>
              </p:cNvSpPr>
              <p:nvPr/>
            </p:nvSpPr>
            <p:spPr bwMode="auto">
              <a:xfrm rot="5400000">
                <a:off x="10159" y="5717"/>
                <a:ext cx="399" cy="55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6 w 21600"/>
                  <a:gd name="T13" fmla="*/ 5419 h 21600"/>
                  <a:gd name="T14" fmla="*/ 18893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BBE0E3"/>
                  </a:gs>
                  <a:gs pos="50000">
                    <a:srgbClr val="576869"/>
                  </a:gs>
                  <a:gs pos="100000">
                    <a:srgbClr val="BBE0E3"/>
                  </a:gs>
                </a:gsLst>
                <a:lin ang="0" scaled="1"/>
              </a:gradFill>
              <a:ln w="9525">
                <a:solidFill>
                  <a:srgbClr val="000000"/>
                </a:solidFill>
                <a:miter lim="800000"/>
                <a:headEnd/>
                <a:tailEnd/>
              </a:ln>
            </p:spPr>
            <p:txBody>
              <a:bodyPr wrap="none" anchor="ctr"/>
              <a:lstStyle/>
              <a:p>
                <a:endParaRPr lang="en-IN"/>
              </a:p>
            </p:txBody>
          </p:sp>
          <p:sp>
            <p:nvSpPr>
              <p:cNvPr id="16401" name="Text Box 39"/>
              <p:cNvSpPr txBox="1">
                <a:spLocks noChangeArrowheads="1"/>
              </p:cNvSpPr>
              <p:nvPr/>
            </p:nvSpPr>
            <p:spPr bwMode="auto">
              <a:xfrm>
                <a:off x="9530" y="6516"/>
                <a:ext cx="1686" cy="1440"/>
              </a:xfrm>
              <a:prstGeom prst="rect">
                <a:avLst/>
              </a:prstGeom>
              <a:solidFill>
                <a:srgbClr val="FFFFFF"/>
              </a:solidFill>
              <a:ln w="9525">
                <a:solidFill>
                  <a:srgbClr val="000000"/>
                </a:solidFill>
                <a:miter lim="800000"/>
                <a:headEnd/>
                <a:tailEnd/>
              </a:ln>
            </p:spPr>
            <p:txBody>
              <a:bodyPr/>
              <a:lstStyle/>
              <a:p>
                <a:pPr algn="ctr"/>
                <a:r>
                  <a:rPr lang="en-US" altLang="zh-CN" sz="1200" b="1">
                    <a:cs typeface="Times New Roman" pitchFamily="18" charset="0"/>
                  </a:rPr>
                  <a:t>POOR</a:t>
                </a:r>
                <a:endParaRPr lang="en-US" altLang="zh-CN" sz="1400">
                  <a:cs typeface="Times New Roman" pitchFamily="18" charset="0"/>
                </a:endParaRPr>
              </a:p>
              <a:p>
                <a:pPr algn="ctr" eaLnBrk="0" hangingPunct="0"/>
                <a:r>
                  <a:rPr lang="en-US" altLang="zh-CN" sz="1200" b="1">
                    <a:cs typeface="Times New Roman" pitchFamily="18" charset="0"/>
                  </a:rPr>
                  <a:t>NATIONAL</a:t>
                </a:r>
                <a:endParaRPr lang="en-US" altLang="zh-CN" sz="1400">
                  <a:cs typeface="Times New Roman" pitchFamily="18" charset="0"/>
                </a:endParaRPr>
              </a:p>
              <a:p>
                <a:pPr algn="ctr" eaLnBrk="0" hangingPunct="0"/>
                <a:r>
                  <a:rPr lang="en-US" altLang="zh-CN" sz="1200" b="1">
                    <a:cs typeface="Times New Roman" pitchFamily="18" charset="0"/>
                  </a:rPr>
                  <a:t>DEVELOPMENT</a:t>
                </a:r>
              </a:p>
              <a:p>
                <a:pPr algn="ctr" eaLnBrk="0" hangingPunct="0"/>
                <a:r>
                  <a:rPr lang="en-US" altLang="zh-CN" sz="1200" b="1">
                    <a:cs typeface="Times New Roman" pitchFamily="18" charset="0"/>
                  </a:rPr>
                  <a:t>&amp;</a:t>
                </a:r>
              </a:p>
              <a:p>
                <a:pPr algn="ctr" eaLnBrk="0" hangingPunct="0"/>
                <a:r>
                  <a:rPr lang="en-US" altLang="zh-CN" sz="1200" b="1">
                    <a:cs typeface="Times New Roman" pitchFamily="18" charset="0"/>
                  </a:rPr>
                  <a:t> </a:t>
                </a:r>
                <a:r>
                  <a:rPr lang="en-US" altLang="zh-CN" sz="1200" b="1">
                    <a:solidFill>
                      <a:srgbClr val="FF0000"/>
                    </a:solidFill>
                    <a:cs typeface="Times New Roman" pitchFamily="18" charset="0"/>
                  </a:rPr>
                  <a:t>FOOD INSECURITY</a:t>
                </a:r>
                <a:endParaRPr lang="en-US" altLang="zh-CN" sz="3600">
                  <a:solidFill>
                    <a:srgbClr val="FF0000"/>
                  </a:solidFill>
                  <a:cs typeface="Times New Roman" pitchFamily="18" charset="0"/>
                </a:endParaRPr>
              </a:p>
            </p:txBody>
          </p:sp>
        </p:grpSp>
        <p:sp>
          <p:nvSpPr>
            <p:cNvPr id="50" name="Left-Right-Up Arrow 49"/>
            <p:cNvSpPr/>
            <p:nvPr/>
          </p:nvSpPr>
          <p:spPr>
            <a:xfrm rot="5400000">
              <a:off x="4964906" y="3321844"/>
              <a:ext cx="5286375" cy="214312"/>
            </a:xfrm>
            <a:prstGeom prst="leftRigh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sp>
        <p:nvSpPr>
          <p:cNvPr id="16388" name="TextBox 48"/>
          <p:cNvSpPr txBox="1">
            <a:spLocks noChangeArrowheads="1"/>
          </p:cNvSpPr>
          <p:nvPr/>
        </p:nvSpPr>
        <p:spPr bwMode="auto">
          <a:xfrm>
            <a:off x="0" y="71438"/>
            <a:ext cx="9144000" cy="461962"/>
          </a:xfrm>
          <a:prstGeom prst="rect">
            <a:avLst/>
          </a:prstGeom>
          <a:solidFill>
            <a:schemeClr val="bg1"/>
          </a:solidFill>
          <a:ln w="9525">
            <a:noFill/>
            <a:miter lim="800000"/>
            <a:headEnd/>
            <a:tailEnd/>
          </a:ln>
        </p:spPr>
        <p:txBody>
          <a:bodyPr>
            <a:spAutoFit/>
          </a:bodyPr>
          <a:lstStyle/>
          <a:p>
            <a:r>
              <a:rPr lang="en-US" sz="2400" b="1">
                <a:solidFill>
                  <a:srgbClr val="FF0000"/>
                </a:solidFill>
              </a:rPr>
              <a:t>Climate Change : Food Security is Major Threat in South Asia </a:t>
            </a:r>
            <a:endParaRPr lang="en-IN" sz="2400" b="1">
              <a:solidFill>
                <a:srgbClr val="FF0000"/>
              </a:solidFill>
            </a:endParaRPr>
          </a:p>
        </p:txBody>
      </p:sp>
      <p:pic>
        <p:nvPicPr>
          <p:cNvPr id="16389" name="Picture 42" descr="saarc.jpg"/>
          <p:cNvPicPr>
            <a:picLocks noChangeAspect="1"/>
          </p:cNvPicPr>
          <p:nvPr/>
        </p:nvPicPr>
        <p:blipFill>
          <a:blip r:embed="rId2" cstate="print"/>
          <a:srcRect/>
          <a:stretch>
            <a:fillRect/>
          </a:stretch>
        </p:blipFill>
        <p:spPr bwMode="auto">
          <a:xfrm>
            <a:off x="8477250" y="68580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055290"/>
            <a:ext cx="4876800" cy="4524315"/>
          </a:xfrm>
          <a:prstGeom prst="rect">
            <a:avLst/>
          </a:prstGeom>
        </p:spPr>
        <p:txBody>
          <a:bodyPr>
            <a:spAutoFit/>
          </a:bodyPr>
          <a:lstStyle/>
          <a:p>
            <a:pPr algn="ctr">
              <a:lnSpc>
                <a:spcPct val="200000"/>
              </a:lnSpc>
              <a:defRPr/>
            </a:pPr>
            <a:r>
              <a:rPr lang="en-US" sz="3600" b="1" dirty="0">
                <a:ln w="18415" cmpd="sng">
                  <a:solidFill>
                    <a:srgbClr val="FFFFFF"/>
                  </a:solidFill>
                  <a:prstDash val="solid"/>
                </a:ln>
                <a:solidFill>
                  <a:srgbClr val="99FF33"/>
                </a:solidFill>
                <a:effectLst>
                  <a:glow rad="63500">
                    <a:schemeClr val="accent1">
                      <a:satMod val="175000"/>
                      <a:alpha val="40000"/>
                    </a:schemeClr>
                  </a:glow>
                  <a:outerShdw blurRad="50800" dist="38100" algn="l" rotWithShape="0">
                    <a:prstClr val="black">
                      <a:alpha val="40000"/>
                    </a:prstClr>
                  </a:outerShdw>
                </a:effectLst>
                <a:latin typeface="Times New Roman" pitchFamily="18" charset="0"/>
                <a:cs typeface="Times New Roman" pitchFamily="18" charset="0"/>
              </a:rPr>
              <a:t>CLIMATE CHANGE</a:t>
            </a:r>
          </a:p>
          <a:p>
            <a:pPr algn="ctr">
              <a:lnSpc>
                <a:spcPct val="200000"/>
              </a:lnSpc>
              <a:defRPr/>
            </a:pPr>
            <a:r>
              <a:rPr lang="en-US" sz="3600" b="1" dirty="0">
                <a:ln w="18415" cmpd="sng">
                  <a:solidFill>
                    <a:srgbClr val="FFFFFF"/>
                  </a:solidFill>
                  <a:prstDash val="solid"/>
                </a:ln>
                <a:solidFill>
                  <a:srgbClr val="99FF33"/>
                </a:solidFill>
                <a:effectLst>
                  <a:glow rad="63500">
                    <a:schemeClr val="accent1">
                      <a:satMod val="175000"/>
                      <a:alpha val="40000"/>
                    </a:schemeClr>
                  </a:glow>
                  <a:outerShdw blurRad="50800" dist="38100" algn="l" rotWithShape="0">
                    <a:prstClr val="black">
                      <a:alpha val="40000"/>
                    </a:prstClr>
                  </a:outerShdw>
                </a:effectLst>
                <a:latin typeface="Times New Roman" pitchFamily="18" charset="0"/>
                <a:cs typeface="Times New Roman" pitchFamily="18" charset="0"/>
              </a:rPr>
              <a:t>RISK MANAGEMENT:</a:t>
            </a:r>
          </a:p>
          <a:p>
            <a:pPr algn="ctr">
              <a:lnSpc>
                <a:spcPct val="200000"/>
              </a:lnSpc>
              <a:defRPr/>
            </a:pPr>
            <a:r>
              <a:rPr lang="en-US" sz="3600" b="1" dirty="0">
                <a:ln w="18415" cmpd="sng">
                  <a:solidFill>
                    <a:srgbClr val="FFFFFF"/>
                  </a:solidFill>
                  <a:prstDash val="solid"/>
                </a:ln>
                <a:solidFill>
                  <a:srgbClr val="99FF33"/>
                </a:solidFill>
                <a:effectLst>
                  <a:glow rad="63500">
                    <a:schemeClr val="accent1">
                      <a:satMod val="175000"/>
                      <a:alpha val="40000"/>
                    </a:schemeClr>
                  </a:glow>
                  <a:outerShdw blurRad="50800" dist="38100" algn="l" rotWithShape="0">
                    <a:prstClr val="black">
                      <a:alpha val="40000"/>
                    </a:prstClr>
                  </a:outerShdw>
                </a:effectLst>
                <a:latin typeface="Times New Roman" pitchFamily="18" charset="0"/>
                <a:cs typeface="Times New Roman" pitchFamily="18" charset="0"/>
              </a:rPr>
              <a:t>SAARC INITIATIVES</a:t>
            </a:r>
            <a:endParaRPr lang="en-IN" sz="3600" b="1" dirty="0">
              <a:ln w="18415" cmpd="sng">
                <a:solidFill>
                  <a:srgbClr val="FFFFFF"/>
                </a:solidFill>
                <a:prstDash val="solid"/>
              </a:ln>
              <a:solidFill>
                <a:srgbClr val="99FF33"/>
              </a:solidFill>
              <a:effectLst>
                <a:glow rad="63500">
                  <a:schemeClr val="accent1">
                    <a:satMod val="175000"/>
                    <a:alpha val="40000"/>
                  </a:schemeClr>
                </a:glow>
                <a:outerShdw blurRad="50800" dist="38100" algn="l" rotWithShape="0">
                  <a:prstClr val="black">
                    <a:alpha val="40000"/>
                  </a:prstClr>
                </a:outerShdw>
              </a:effectLst>
            </a:endParaRPr>
          </a:p>
        </p:txBody>
      </p:sp>
      <p:pic>
        <p:nvPicPr>
          <p:cNvPr id="17412" name="Picture 3"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0"/>
            <a:ext cx="8839200" cy="914400"/>
          </a:xfrm>
        </p:spPr>
        <p:txBody>
          <a:bodyPr/>
          <a:lstStyle/>
          <a:p>
            <a:pPr eaLnBrk="1" hangingPunct="1"/>
            <a:r>
              <a:rPr lang="en-US" sz="2800" b="1" smtClean="0">
                <a:latin typeface="Times New Roman" pitchFamily="18" charset="0"/>
                <a:cs typeface="Times New Roman" pitchFamily="18" charset="0"/>
              </a:rPr>
              <a:t>Climate Change Mitigation and Adaptation :SAARC Initiatives</a:t>
            </a:r>
          </a:p>
        </p:txBody>
      </p:sp>
      <p:sp>
        <p:nvSpPr>
          <p:cNvPr id="18435" name="Content Placeholder 2"/>
          <p:cNvSpPr>
            <a:spLocks noGrp="1"/>
          </p:cNvSpPr>
          <p:nvPr>
            <p:ph idx="1"/>
          </p:nvPr>
        </p:nvSpPr>
        <p:spPr>
          <a:xfrm>
            <a:off x="304800" y="914400"/>
            <a:ext cx="8229600" cy="4343400"/>
          </a:xfrm>
        </p:spPr>
        <p:txBody>
          <a:bodyPr/>
          <a:lstStyle/>
          <a:p>
            <a:pPr algn="just" eaLnBrk="1" hangingPunct="1"/>
            <a:r>
              <a:rPr lang="en-IN" sz="2400" smtClean="0">
                <a:latin typeface="Times New Roman" pitchFamily="18" charset="0"/>
                <a:cs typeface="Times New Roman" pitchFamily="18" charset="0"/>
              </a:rPr>
              <a:t>The 14</a:t>
            </a:r>
            <a:r>
              <a:rPr lang="en-IN" sz="2400" baseline="30000" smtClean="0">
                <a:latin typeface="Times New Roman" pitchFamily="18" charset="0"/>
                <a:cs typeface="Times New Roman" pitchFamily="18" charset="0"/>
              </a:rPr>
              <a:t>th</a:t>
            </a:r>
            <a:r>
              <a:rPr lang="en-IN" sz="2400" smtClean="0">
                <a:latin typeface="Times New Roman" pitchFamily="18" charset="0"/>
                <a:cs typeface="Times New Roman" pitchFamily="18" charset="0"/>
              </a:rPr>
              <a:t> SAARC Summit (New Delhi, Apr 2007) expressed “deep concern” over the global climate change</a:t>
            </a:r>
          </a:p>
          <a:p>
            <a:pPr algn="just" eaLnBrk="1" hangingPunct="1"/>
            <a:r>
              <a:rPr lang="en-IN" sz="2400" smtClean="0">
                <a:latin typeface="Times New Roman" pitchFamily="18" charset="0"/>
                <a:cs typeface="Times New Roman" pitchFamily="18" charset="0"/>
              </a:rPr>
              <a:t>29</a:t>
            </a:r>
            <a:r>
              <a:rPr lang="en-IN" sz="2400" baseline="30000" smtClean="0">
                <a:latin typeface="Times New Roman" pitchFamily="18" charset="0"/>
                <a:cs typeface="Times New Roman" pitchFamily="18" charset="0"/>
              </a:rPr>
              <a:t>th</a:t>
            </a:r>
            <a:r>
              <a:rPr lang="en-IN" sz="2400" smtClean="0">
                <a:latin typeface="Times New Roman" pitchFamily="18" charset="0"/>
                <a:cs typeface="Times New Roman" pitchFamily="18" charset="0"/>
              </a:rPr>
              <a:t> session of the SAARC Council of Ministers (New Delhi, December 2007), the issue of climate change were discussed.</a:t>
            </a:r>
            <a:endParaRPr lang="en-US" sz="2400" smtClean="0">
              <a:latin typeface="Times New Roman" pitchFamily="18" charset="0"/>
              <a:cs typeface="Times New Roman" pitchFamily="18" charset="0"/>
            </a:endParaRPr>
          </a:p>
          <a:p>
            <a:pPr algn="just" eaLnBrk="1" hangingPunct="1"/>
            <a:r>
              <a:rPr lang="en-US" sz="2400" b="1" smtClean="0">
                <a:latin typeface="Times New Roman" pitchFamily="18" charset="0"/>
                <a:cs typeface="Times New Roman" pitchFamily="18" charset="0"/>
              </a:rPr>
              <a:t>Dhaka declaration : July 2008</a:t>
            </a:r>
          </a:p>
          <a:p>
            <a:pPr algn="just" eaLnBrk="1" hangingPunct="1"/>
            <a:r>
              <a:rPr lang="en-US" sz="2400" b="1" smtClean="0">
                <a:latin typeface="Times New Roman" pitchFamily="18" charset="0"/>
                <a:cs typeface="Times New Roman" pitchFamily="18" charset="0"/>
              </a:rPr>
              <a:t>SAARC Action Plan on Climate Change- July 2008</a:t>
            </a:r>
          </a:p>
          <a:p>
            <a:pPr algn="just" eaLnBrk="1" hangingPunct="1"/>
            <a:r>
              <a:rPr lang="en-US" sz="2400" b="1" smtClean="0">
                <a:latin typeface="Times New Roman" pitchFamily="18" charset="0"/>
                <a:cs typeface="Times New Roman" pitchFamily="18" charset="0"/>
              </a:rPr>
              <a:t>Thimphu Statement: April 2010 </a:t>
            </a:r>
          </a:p>
          <a:p>
            <a:pPr algn="just" eaLnBrk="1" hangingPunct="1"/>
            <a:r>
              <a:rPr lang="en-US" sz="2400" b="1" smtClean="0">
                <a:latin typeface="Times New Roman" pitchFamily="18" charset="0"/>
                <a:cs typeface="Times New Roman" pitchFamily="18" charset="0"/>
              </a:rPr>
              <a:t>SAARC Inter-governmental Climate Related Disaster Initiatives on Integration of CCA with DRR.</a:t>
            </a:r>
          </a:p>
          <a:p>
            <a:pPr algn="just" eaLnBrk="1" hangingPunct="1"/>
            <a:r>
              <a:rPr lang="en-US" sz="2400" b="1" smtClean="0">
                <a:latin typeface="Times New Roman" pitchFamily="18" charset="0"/>
                <a:cs typeface="Times New Roman" pitchFamily="18" charset="0"/>
              </a:rPr>
              <a:t>IGEG Meetings-CC June 2011 &amp; April 2012</a:t>
            </a:r>
          </a:p>
          <a:p>
            <a:pPr algn="just" eaLnBrk="1" hangingPunct="1">
              <a:buFont typeface="Wingdings 2" pitchFamily="18" charset="2"/>
              <a:buNone/>
            </a:pPr>
            <a:endParaRPr lang="en-US" sz="2400" smtClean="0">
              <a:latin typeface="Times New Roman" pitchFamily="18" charset="0"/>
              <a:cs typeface="Times New Roman" pitchFamily="18" charset="0"/>
            </a:endParaRPr>
          </a:p>
        </p:txBody>
      </p:sp>
      <p:grpSp>
        <p:nvGrpSpPr>
          <p:cNvPr id="18436" name="Group 11"/>
          <p:cNvGrpSpPr>
            <a:grpSpLocks/>
          </p:cNvGrpSpPr>
          <p:nvPr/>
        </p:nvGrpSpPr>
        <p:grpSpPr bwMode="auto">
          <a:xfrm>
            <a:off x="0" y="5348288"/>
            <a:ext cx="9144000" cy="1509712"/>
            <a:chOff x="0" y="5348262"/>
            <a:chExt cx="9144000" cy="1509739"/>
          </a:xfrm>
        </p:grpSpPr>
        <p:pic>
          <p:nvPicPr>
            <p:cNvPr id="18438" name="Picture 14" descr="C:\Documents and Settings\DAE-FAO\Desktop\Chapai-26March08\CIMG1731.JPG"/>
            <p:cNvPicPr>
              <a:picLocks noChangeAspect="1" noChangeArrowheads="1"/>
            </p:cNvPicPr>
            <p:nvPr/>
          </p:nvPicPr>
          <p:blipFill>
            <a:blip r:embed="rId2" cstate="print"/>
            <a:srcRect/>
            <a:stretch>
              <a:fillRect/>
            </a:stretch>
          </p:blipFill>
          <p:spPr bwMode="auto">
            <a:xfrm>
              <a:off x="0" y="5357827"/>
              <a:ext cx="1714500" cy="1500174"/>
            </a:xfrm>
            <a:prstGeom prst="rect">
              <a:avLst/>
            </a:prstGeom>
            <a:noFill/>
            <a:ln w="9525">
              <a:noFill/>
              <a:miter lim="800000"/>
              <a:headEnd/>
              <a:tailEnd/>
            </a:ln>
          </p:spPr>
        </p:pic>
        <p:sp>
          <p:nvSpPr>
            <p:cNvPr id="18439" name="AutoShape 6" descr="kohinur-08"/>
            <p:cNvSpPr>
              <a:spLocks noChangeArrowheads="1"/>
            </p:cNvSpPr>
            <p:nvPr/>
          </p:nvSpPr>
          <p:spPr bwMode="auto">
            <a:xfrm>
              <a:off x="7456488" y="5348262"/>
              <a:ext cx="1687512" cy="1509738"/>
            </a:xfrm>
            <a:prstGeom prst="can">
              <a:avLst>
                <a:gd name="adj" fmla="val 0"/>
              </a:avLst>
            </a:prstGeom>
            <a:blipFill dpi="0" rotWithShape="1">
              <a:blip r:embed="rId3" cstate="print"/>
              <a:srcRect/>
              <a:stretch>
                <a:fillRect/>
              </a:stretch>
            </a:blipFill>
            <a:ln w="9525">
              <a:noFill/>
              <a:round/>
              <a:headEnd/>
              <a:tailEnd/>
            </a:ln>
          </p:spPr>
          <p:txBody>
            <a:bodyPr wrap="none" anchor="ctr"/>
            <a:lstStyle/>
            <a:p>
              <a:endParaRPr lang="en-US"/>
            </a:p>
          </p:txBody>
        </p:sp>
        <p:pic>
          <p:nvPicPr>
            <p:cNvPr id="18440" name="Picture 13" descr="C:\Documents and Settings\DAE-FAO\Desktop\LACC PICTURES\DSC00127.JPG"/>
            <p:cNvPicPr>
              <a:picLocks noChangeAspect="1" noChangeArrowheads="1"/>
            </p:cNvPicPr>
            <p:nvPr/>
          </p:nvPicPr>
          <p:blipFill>
            <a:blip r:embed="rId4" cstate="print"/>
            <a:srcRect/>
            <a:stretch>
              <a:fillRect/>
            </a:stretch>
          </p:blipFill>
          <p:spPr bwMode="auto">
            <a:xfrm>
              <a:off x="1714480" y="5357827"/>
              <a:ext cx="1714512" cy="1500174"/>
            </a:xfrm>
            <a:prstGeom prst="rect">
              <a:avLst/>
            </a:prstGeom>
            <a:noFill/>
            <a:ln w="9525">
              <a:noFill/>
              <a:miter lim="800000"/>
              <a:headEnd/>
              <a:tailEnd/>
            </a:ln>
          </p:spPr>
        </p:pic>
        <p:pic>
          <p:nvPicPr>
            <p:cNvPr id="18441" name="Picture 2" descr="C:\Users\satendra\Desktop\Bangladesh\LACC gen\Photos\New Image.BMP"/>
            <p:cNvPicPr>
              <a:picLocks noChangeAspect="1" noChangeArrowheads="1"/>
            </p:cNvPicPr>
            <p:nvPr/>
          </p:nvPicPr>
          <p:blipFill>
            <a:blip r:embed="rId5" cstate="print"/>
            <a:srcRect/>
            <a:stretch>
              <a:fillRect/>
            </a:stretch>
          </p:blipFill>
          <p:spPr bwMode="auto">
            <a:xfrm>
              <a:off x="5572132" y="5357827"/>
              <a:ext cx="1911892" cy="1500174"/>
            </a:xfrm>
            <a:prstGeom prst="rect">
              <a:avLst/>
            </a:prstGeom>
            <a:noFill/>
            <a:ln w="9525">
              <a:noFill/>
              <a:miter lim="800000"/>
              <a:headEnd/>
              <a:tailEnd/>
            </a:ln>
          </p:spPr>
        </p:pic>
        <p:pic>
          <p:nvPicPr>
            <p:cNvPr id="18442" name="Picture 3" descr="C:\Users\satendra\Desktop\Bangladesh\LACC gen\Photos\IMG_0204.JPG"/>
            <p:cNvPicPr>
              <a:picLocks noChangeAspect="1" noChangeArrowheads="1"/>
            </p:cNvPicPr>
            <p:nvPr/>
          </p:nvPicPr>
          <p:blipFill>
            <a:blip r:embed="rId6" cstate="print"/>
            <a:srcRect/>
            <a:stretch>
              <a:fillRect/>
            </a:stretch>
          </p:blipFill>
          <p:spPr bwMode="auto">
            <a:xfrm>
              <a:off x="3428992" y="5357826"/>
              <a:ext cx="2125666" cy="1500174"/>
            </a:xfrm>
            <a:prstGeom prst="rect">
              <a:avLst/>
            </a:prstGeom>
            <a:noFill/>
            <a:ln w="9525">
              <a:noFill/>
              <a:miter lim="800000"/>
              <a:headEnd/>
              <a:tailEnd/>
            </a:ln>
          </p:spPr>
        </p:pic>
      </p:grpSp>
      <p:pic>
        <p:nvPicPr>
          <p:cNvPr id="18437" name="Picture 9" descr="saarc.jpg"/>
          <p:cNvPicPr>
            <a:picLocks noChangeAspect="1"/>
          </p:cNvPicPr>
          <p:nvPr/>
        </p:nvPicPr>
        <p:blipFill>
          <a:blip r:embed="rId7" cstate="print"/>
          <a:srcRect/>
          <a:stretch>
            <a:fillRect/>
          </a:stretch>
        </p:blipFill>
        <p:spPr bwMode="auto">
          <a:xfrm>
            <a:off x="847725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304800"/>
            <a:ext cx="9144000" cy="914400"/>
          </a:xfrm>
        </p:spPr>
        <p:txBody>
          <a:bodyPr/>
          <a:lstStyle/>
          <a:p>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SAARC ACTION PLAN ON CLIMATE CHANGE</a:t>
            </a: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a:t>
            </a:r>
            <a:r>
              <a:rPr lang="en-US" sz="1600" b="1" smtClean="0">
                <a:latin typeface="Times New Roman" pitchFamily="18" charset="0"/>
                <a:cs typeface="Times New Roman" pitchFamily="18" charset="0"/>
              </a:rPr>
              <a:t>Ministerial meeting  at Dhaka  July 2008 endorsed by 15</a:t>
            </a:r>
            <a:r>
              <a:rPr lang="en-US" sz="1600" b="1" baseline="30000" smtClean="0">
                <a:latin typeface="Times New Roman" pitchFamily="18" charset="0"/>
                <a:cs typeface="Times New Roman" pitchFamily="18" charset="0"/>
              </a:rPr>
              <a:t>th</a:t>
            </a:r>
            <a:r>
              <a:rPr lang="en-US" sz="1600" b="1" smtClean="0">
                <a:latin typeface="Times New Roman" pitchFamily="18" charset="0"/>
                <a:cs typeface="Times New Roman" pitchFamily="18" charset="0"/>
              </a:rPr>
              <a:t> SAARC Summit at Colombo Aug- 2008)</a:t>
            </a:r>
            <a:endParaRPr lang="en-IN" sz="2400" b="1" smtClean="0"/>
          </a:p>
        </p:txBody>
      </p:sp>
      <p:sp>
        <p:nvSpPr>
          <p:cNvPr id="19459" name="Content Placeholder 2"/>
          <p:cNvSpPr>
            <a:spLocks noGrp="1"/>
          </p:cNvSpPr>
          <p:nvPr>
            <p:ph idx="1"/>
          </p:nvPr>
        </p:nvSpPr>
        <p:spPr>
          <a:xfrm>
            <a:off x="381000" y="1600200"/>
            <a:ext cx="8229600" cy="4800600"/>
          </a:xfrm>
        </p:spPr>
        <p:txBody>
          <a:bodyPr/>
          <a:lstStyle/>
          <a:p>
            <a:pPr>
              <a:lnSpc>
                <a:spcPct val="150000"/>
              </a:lnSpc>
              <a:buFont typeface="Wingdings 2" pitchFamily="18" charset="2"/>
              <a:buNone/>
            </a:pPr>
            <a:r>
              <a:rPr lang="en-US" sz="2000" smtClean="0"/>
              <a:t>OBJECTIVES:</a:t>
            </a:r>
            <a:endParaRPr lang="en-IN" sz="2000" smtClean="0"/>
          </a:p>
          <a:p>
            <a:pPr>
              <a:lnSpc>
                <a:spcPct val="150000"/>
              </a:lnSpc>
            </a:pPr>
            <a:r>
              <a:rPr lang="en-IN" sz="2000" smtClean="0"/>
              <a:t>To identify and create opportunities for activities achievable through regional cooperation and south- south support in terms of technology and knowledge transfer.</a:t>
            </a:r>
          </a:p>
          <a:p>
            <a:pPr>
              <a:lnSpc>
                <a:spcPct val="150000"/>
              </a:lnSpc>
            </a:pPr>
            <a:r>
              <a:rPr lang="en-IN" sz="2000" smtClean="0"/>
              <a:t>To provide impetus for regional level action plan on climate change through national level activities.</a:t>
            </a:r>
          </a:p>
          <a:p>
            <a:pPr>
              <a:lnSpc>
                <a:spcPct val="150000"/>
              </a:lnSpc>
            </a:pPr>
            <a:r>
              <a:rPr lang="en-IN" sz="2000" smtClean="0"/>
              <a:t>To support the global negotiation process of the UNFCCC such as the Bali Action Plan, through a common understanding or elaboration of the various negotiating issues to effectively reflect the concerns of SAARC Member States.</a:t>
            </a:r>
          </a:p>
        </p:txBody>
      </p:sp>
      <p:pic>
        <p:nvPicPr>
          <p:cNvPr id="19460"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838200"/>
          </a:xfrm>
        </p:spPr>
        <p:txBody>
          <a:bodyPr/>
          <a:lstStyle/>
          <a:p>
            <a:r>
              <a:rPr lang="en-US" sz="2800" b="1" smtClean="0">
                <a:latin typeface="Times New Roman" pitchFamily="18" charset="0"/>
                <a:cs typeface="Times New Roman" pitchFamily="18" charset="0"/>
              </a:rPr>
              <a:t>SAARC Action Plan on Climate Change: Main Thematic Areas</a:t>
            </a:r>
            <a:endParaRPr lang="en-IN" sz="2800" b="1" smtClean="0"/>
          </a:p>
        </p:txBody>
      </p:sp>
      <p:sp>
        <p:nvSpPr>
          <p:cNvPr id="20483" name="Content Placeholder 2"/>
          <p:cNvSpPr>
            <a:spLocks noGrp="1"/>
          </p:cNvSpPr>
          <p:nvPr>
            <p:ph idx="1"/>
          </p:nvPr>
        </p:nvSpPr>
        <p:spPr>
          <a:xfrm>
            <a:off x="304800" y="990600"/>
            <a:ext cx="8534400" cy="4343400"/>
          </a:xfrm>
        </p:spPr>
        <p:txBody>
          <a:bodyPr/>
          <a:lstStyle/>
          <a:p>
            <a:pPr algn="just" eaLnBrk="1" hangingPunct="1">
              <a:lnSpc>
                <a:spcPct val="150000"/>
              </a:lnSpc>
            </a:pPr>
            <a:r>
              <a:rPr lang="en-US" sz="2400" smtClean="0">
                <a:latin typeface="Times New Roman" pitchFamily="18" charset="0"/>
                <a:cs typeface="Times New Roman" pitchFamily="18" charset="0"/>
              </a:rPr>
              <a:t>Adaptation to climate change</a:t>
            </a:r>
          </a:p>
          <a:p>
            <a:pPr algn="just" eaLnBrk="1" hangingPunct="1">
              <a:lnSpc>
                <a:spcPct val="150000"/>
              </a:lnSpc>
            </a:pPr>
            <a:r>
              <a:rPr lang="en-IN" sz="2400" smtClean="0">
                <a:latin typeface="Times New Roman" pitchFamily="18" charset="0"/>
                <a:cs typeface="Times New Roman" pitchFamily="18" charset="0"/>
              </a:rPr>
              <a:t>Policies and Actions for Climate Change Mitigation</a:t>
            </a:r>
            <a:endParaRPr lang="en-US" sz="2400" smtClean="0">
              <a:latin typeface="Times New Roman" pitchFamily="18" charset="0"/>
              <a:cs typeface="Times New Roman" pitchFamily="18" charset="0"/>
            </a:endParaRPr>
          </a:p>
          <a:p>
            <a:pPr algn="just" eaLnBrk="1" hangingPunct="1">
              <a:lnSpc>
                <a:spcPct val="150000"/>
              </a:lnSpc>
            </a:pPr>
            <a:r>
              <a:rPr lang="en-US" sz="2400" smtClean="0">
                <a:latin typeface="Times New Roman" pitchFamily="18" charset="0"/>
                <a:cs typeface="Times New Roman" pitchFamily="18" charset="0"/>
              </a:rPr>
              <a:t>Policies and Actions for Technology transfer</a:t>
            </a:r>
          </a:p>
          <a:p>
            <a:pPr algn="just" eaLnBrk="1" hangingPunct="1">
              <a:lnSpc>
                <a:spcPct val="150000"/>
              </a:lnSpc>
            </a:pPr>
            <a:r>
              <a:rPr lang="en-US" sz="2400" smtClean="0">
                <a:latin typeface="Times New Roman" pitchFamily="18" charset="0"/>
                <a:cs typeface="Times New Roman" pitchFamily="18" charset="0"/>
              </a:rPr>
              <a:t>Finance &amp; investment</a:t>
            </a:r>
          </a:p>
          <a:p>
            <a:pPr algn="just" eaLnBrk="1" hangingPunct="1">
              <a:lnSpc>
                <a:spcPct val="150000"/>
              </a:lnSpc>
            </a:pPr>
            <a:r>
              <a:rPr lang="en-US" sz="2400" smtClean="0">
                <a:latin typeface="Times New Roman" pitchFamily="18" charset="0"/>
                <a:cs typeface="Times New Roman" pitchFamily="18" charset="0"/>
              </a:rPr>
              <a:t>Education &amp; Awareness</a:t>
            </a:r>
          </a:p>
          <a:p>
            <a:pPr algn="just" eaLnBrk="1" hangingPunct="1">
              <a:lnSpc>
                <a:spcPct val="150000"/>
              </a:lnSpc>
            </a:pPr>
            <a:r>
              <a:rPr lang="en-US" sz="2400" smtClean="0">
                <a:latin typeface="Times New Roman" pitchFamily="18" charset="0"/>
                <a:cs typeface="Times New Roman" pitchFamily="18" charset="0"/>
              </a:rPr>
              <a:t>Management of Impact &amp; Risks due to Climate Change</a:t>
            </a:r>
          </a:p>
          <a:p>
            <a:pPr algn="just" eaLnBrk="1" hangingPunct="1">
              <a:lnSpc>
                <a:spcPct val="150000"/>
              </a:lnSpc>
            </a:pPr>
            <a:r>
              <a:rPr lang="en-US" sz="2400" smtClean="0">
                <a:latin typeface="Times New Roman" pitchFamily="18" charset="0"/>
                <a:cs typeface="Times New Roman" pitchFamily="18" charset="0"/>
              </a:rPr>
              <a:t>Capacity building for International negotiations and media mgt.</a:t>
            </a:r>
          </a:p>
          <a:p>
            <a:endParaRPr lang="en-IN" sz="2400" smtClean="0"/>
          </a:p>
        </p:txBody>
      </p:sp>
      <p:grpSp>
        <p:nvGrpSpPr>
          <p:cNvPr id="20484" name="Group 11"/>
          <p:cNvGrpSpPr>
            <a:grpSpLocks/>
          </p:cNvGrpSpPr>
          <p:nvPr/>
        </p:nvGrpSpPr>
        <p:grpSpPr bwMode="auto">
          <a:xfrm>
            <a:off x="0" y="5348288"/>
            <a:ext cx="9144000" cy="1509712"/>
            <a:chOff x="0" y="5348262"/>
            <a:chExt cx="9144000" cy="1509739"/>
          </a:xfrm>
        </p:grpSpPr>
        <p:pic>
          <p:nvPicPr>
            <p:cNvPr id="20486" name="Picture 14" descr="C:\Documents and Settings\DAE-FAO\Desktop\Chapai-26March08\CIMG1731.JPG"/>
            <p:cNvPicPr>
              <a:picLocks noChangeAspect="1" noChangeArrowheads="1"/>
            </p:cNvPicPr>
            <p:nvPr/>
          </p:nvPicPr>
          <p:blipFill>
            <a:blip r:embed="rId2" cstate="print"/>
            <a:srcRect/>
            <a:stretch>
              <a:fillRect/>
            </a:stretch>
          </p:blipFill>
          <p:spPr bwMode="auto">
            <a:xfrm>
              <a:off x="0" y="5357827"/>
              <a:ext cx="1714500" cy="1500174"/>
            </a:xfrm>
            <a:prstGeom prst="rect">
              <a:avLst/>
            </a:prstGeom>
            <a:noFill/>
            <a:ln w="9525">
              <a:noFill/>
              <a:miter lim="800000"/>
              <a:headEnd/>
              <a:tailEnd/>
            </a:ln>
          </p:spPr>
        </p:pic>
        <p:sp>
          <p:nvSpPr>
            <p:cNvPr id="20487" name="AutoShape 6" descr="kohinur-08"/>
            <p:cNvSpPr>
              <a:spLocks noChangeArrowheads="1"/>
            </p:cNvSpPr>
            <p:nvPr/>
          </p:nvSpPr>
          <p:spPr bwMode="auto">
            <a:xfrm>
              <a:off x="7456488" y="5348262"/>
              <a:ext cx="1687512" cy="1509738"/>
            </a:xfrm>
            <a:prstGeom prst="can">
              <a:avLst>
                <a:gd name="adj" fmla="val 0"/>
              </a:avLst>
            </a:prstGeom>
            <a:blipFill dpi="0" rotWithShape="1">
              <a:blip r:embed="rId3" cstate="print"/>
              <a:srcRect/>
              <a:stretch>
                <a:fillRect/>
              </a:stretch>
            </a:blipFill>
            <a:ln w="9525">
              <a:noFill/>
              <a:round/>
              <a:headEnd/>
              <a:tailEnd/>
            </a:ln>
          </p:spPr>
          <p:txBody>
            <a:bodyPr wrap="none" anchor="ctr"/>
            <a:lstStyle/>
            <a:p>
              <a:endParaRPr lang="en-US"/>
            </a:p>
          </p:txBody>
        </p:sp>
        <p:pic>
          <p:nvPicPr>
            <p:cNvPr id="20488" name="Picture 13" descr="C:\Documents and Settings\DAE-FAO\Desktop\LACC PICTURES\DSC00127.JPG"/>
            <p:cNvPicPr>
              <a:picLocks noChangeAspect="1" noChangeArrowheads="1"/>
            </p:cNvPicPr>
            <p:nvPr/>
          </p:nvPicPr>
          <p:blipFill>
            <a:blip r:embed="rId4" cstate="print"/>
            <a:srcRect/>
            <a:stretch>
              <a:fillRect/>
            </a:stretch>
          </p:blipFill>
          <p:spPr bwMode="auto">
            <a:xfrm>
              <a:off x="1714480" y="5357827"/>
              <a:ext cx="1714512" cy="1500174"/>
            </a:xfrm>
            <a:prstGeom prst="rect">
              <a:avLst/>
            </a:prstGeom>
            <a:noFill/>
            <a:ln w="9525">
              <a:noFill/>
              <a:miter lim="800000"/>
              <a:headEnd/>
              <a:tailEnd/>
            </a:ln>
          </p:spPr>
        </p:pic>
        <p:pic>
          <p:nvPicPr>
            <p:cNvPr id="20489" name="Picture 2" descr="C:\Users\satendra\Desktop\Bangladesh\LACC gen\Photos\New Image.BMP"/>
            <p:cNvPicPr>
              <a:picLocks noChangeAspect="1" noChangeArrowheads="1"/>
            </p:cNvPicPr>
            <p:nvPr/>
          </p:nvPicPr>
          <p:blipFill>
            <a:blip r:embed="rId5" cstate="print"/>
            <a:srcRect/>
            <a:stretch>
              <a:fillRect/>
            </a:stretch>
          </p:blipFill>
          <p:spPr bwMode="auto">
            <a:xfrm>
              <a:off x="5572132" y="5357827"/>
              <a:ext cx="1911892" cy="1500174"/>
            </a:xfrm>
            <a:prstGeom prst="rect">
              <a:avLst/>
            </a:prstGeom>
            <a:noFill/>
            <a:ln w="9525">
              <a:noFill/>
              <a:miter lim="800000"/>
              <a:headEnd/>
              <a:tailEnd/>
            </a:ln>
          </p:spPr>
        </p:pic>
        <p:pic>
          <p:nvPicPr>
            <p:cNvPr id="20490" name="Picture 3" descr="C:\Users\satendra\Desktop\Bangladesh\LACC gen\Photos\IMG_0204.JPG"/>
            <p:cNvPicPr>
              <a:picLocks noChangeAspect="1" noChangeArrowheads="1"/>
            </p:cNvPicPr>
            <p:nvPr/>
          </p:nvPicPr>
          <p:blipFill>
            <a:blip r:embed="rId6" cstate="print"/>
            <a:srcRect/>
            <a:stretch>
              <a:fillRect/>
            </a:stretch>
          </p:blipFill>
          <p:spPr bwMode="auto">
            <a:xfrm>
              <a:off x="3428992" y="5357826"/>
              <a:ext cx="2125666" cy="1500174"/>
            </a:xfrm>
            <a:prstGeom prst="rect">
              <a:avLst/>
            </a:prstGeom>
            <a:noFill/>
            <a:ln w="9525">
              <a:noFill/>
              <a:miter lim="800000"/>
              <a:headEnd/>
              <a:tailEnd/>
            </a:ln>
          </p:spPr>
        </p:pic>
      </p:grpSp>
      <p:pic>
        <p:nvPicPr>
          <p:cNvPr id="20485" name="Picture 9" descr="saarc.jpg"/>
          <p:cNvPicPr>
            <a:picLocks noChangeAspect="1"/>
          </p:cNvPicPr>
          <p:nvPr/>
        </p:nvPicPr>
        <p:blipFill>
          <a:blip r:embed="rId7" cstate="print"/>
          <a:srcRect/>
          <a:stretch>
            <a:fillRect/>
          </a:stretch>
        </p:blipFill>
        <p:spPr bwMode="auto">
          <a:xfrm>
            <a:off x="8477250" y="53340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685800"/>
            <a:ext cx="8229600" cy="457200"/>
          </a:xfrm>
        </p:spPr>
        <p:txBody>
          <a:bodyPr/>
          <a:lstStyle/>
          <a:p>
            <a:pPr eaLnBrk="1" hangingPunct="1"/>
            <a:r>
              <a:rPr lang="en-US" sz="3600" b="1" smtClean="0">
                <a:latin typeface="Times New Roman" pitchFamily="18" charset="0"/>
                <a:cs typeface="Times New Roman" pitchFamily="18" charset="0"/>
              </a:rPr>
              <a:t>Thimphu statement 2010:</a:t>
            </a:r>
          </a:p>
        </p:txBody>
      </p:sp>
      <p:sp>
        <p:nvSpPr>
          <p:cNvPr id="21507" name="Content Placeholder 2"/>
          <p:cNvSpPr>
            <a:spLocks noGrp="1"/>
          </p:cNvSpPr>
          <p:nvPr>
            <p:ph idx="1"/>
          </p:nvPr>
        </p:nvSpPr>
        <p:spPr>
          <a:xfrm>
            <a:off x="609600" y="1066800"/>
            <a:ext cx="8229600" cy="5562600"/>
          </a:xfrm>
        </p:spPr>
        <p:txBody>
          <a:bodyPr/>
          <a:lstStyle/>
          <a:p>
            <a:pPr eaLnBrk="1" hangingPunct="1">
              <a:lnSpc>
                <a:spcPct val="150000"/>
              </a:lnSpc>
              <a:buFont typeface="Arial" charset="0"/>
              <a:buNone/>
            </a:pPr>
            <a:r>
              <a:rPr lang="en-US" smtClean="0">
                <a:solidFill>
                  <a:srgbClr val="0070C0"/>
                </a:solidFill>
                <a:latin typeface="Times New Roman" pitchFamily="18" charset="0"/>
                <a:cs typeface="Times New Roman" pitchFamily="18" charset="0"/>
              </a:rPr>
              <a:t>Key issues related to SDMC</a:t>
            </a:r>
          </a:p>
          <a:p>
            <a:pPr algn="just" eaLnBrk="1" hangingPunct="1">
              <a:lnSpc>
                <a:spcPct val="150000"/>
              </a:lnSpc>
              <a:buFont typeface="Wingdings" pitchFamily="2" charset="2"/>
              <a:buChar char="§"/>
            </a:pPr>
            <a:r>
              <a:rPr lang="en-US" smtClean="0">
                <a:latin typeface="Times New Roman" pitchFamily="18" charset="0"/>
                <a:cs typeface="Times New Roman" pitchFamily="18" charset="0"/>
              </a:rPr>
              <a:t>Undertake advocacy &amp; awareness programs on climate change</a:t>
            </a:r>
          </a:p>
          <a:p>
            <a:pPr algn="just" eaLnBrk="1" hangingPunct="1">
              <a:lnSpc>
                <a:spcPct val="150000"/>
              </a:lnSpc>
              <a:buFont typeface="Wingdings" pitchFamily="2" charset="2"/>
              <a:buChar char="§"/>
            </a:pPr>
            <a:r>
              <a:rPr lang="en-US" smtClean="0">
                <a:latin typeface="Times New Roman" pitchFamily="18" charset="0"/>
                <a:cs typeface="Times New Roman" pitchFamily="18" charset="0"/>
              </a:rPr>
              <a:t>Incorporate Science based material in educational curricula related to CC</a:t>
            </a:r>
          </a:p>
          <a:p>
            <a:pPr algn="just" eaLnBrk="1" hangingPunct="1">
              <a:lnSpc>
                <a:spcPct val="150000"/>
              </a:lnSpc>
              <a:buFont typeface="Wingdings" pitchFamily="2" charset="2"/>
              <a:buChar char="§"/>
            </a:pPr>
            <a:r>
              <a:rPr lang="en-US" smtClean="0">
                <a:latin typeface="Times New Roman" pitchFamily="18" charset="0"/>
                <a:cs typeface="Times New Roman" pitchFamily="18" charset="0"/>
              </a:rPr>
              <a:t>Establish institutional links; sharing of knowledge</a:t>
            </a:r>
          </a:p>
          <a:p>
            <a:pPr algn="just" eaLnBrk="1" hangingPunct="1">
              <a:lnSpc>
                <a:spcPct val="150000"/>
              </a:lnSpc>
              <a:buFont typeface="Wingdings" pitchFamily="2" charset="2"/>
              <a:buChar char="§"/>
            </a:pPr>
            <a:r>
              <a:rPr lang="en-US" smtClean="0">
                <a:latin typeface="Times New Roman" pitchFamily="18" charset="0"/>
                <a:cs typeface="Times New Roman" pitchFamily="18" charset="0"/>
              </a:rPr>
              <a:t>Commission a SAARC Inter-Governmental Disaster initiative to integrate CCA with DRR; to be supported by SDMC</a:t>
            </a:r>
          </a:p>
        </p:txBody>
      </p:sp>
      <p:pic>
        <p:nvPicPr>
          <p:cNvPr id="21508"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31300" cy="6858000"/>
        </p:xfrm>
        <a:graphic>
          <a:graphicData uri="http://schemas.openxmlformats.org/presentationml/2006/ole">
            <p:oleObj spid="_x0000_s1026" name="Bitmap Image" r:id="rId3" imgW="15238095" imgH="11428571" progId="PBrush">
              <p:embed/>
            </p:oleObj>
          </a:graphicData>
        </a:graphic>
      </p:graphicFrame>
      <p:sp>
        <p:nvSpPr>
          <p:cNvPr id="5" name="TextBox 4"/>
          <p:cNvSpPr txBox="1"/>
          <p:nvPr/>
        </p:nvSpPr>
        <p:spPr>
          <a:xfrm>
            <a:off x="0" y="1676400"/>
            <a:ext cx="914400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dirty="0">
                <a:ln w="11430"/>
                <a:solidFill>
                  <a:srgbClr val="FFC000"/>
                </a:solidFill>
                <a:effectLst>
                  <a:outerShdw blurRad="76200" dist="50800" dir="5400000" algn="tl" rotWithShape="0">
                    <a:srgbClr val="000000">
                      <a:alpha val="65000"/>
                    </a:srgbClr>
                  </a:outerShdw>
                </a:effectLst>
              </a:rPr>
              <a:t>CLIMATE CHANGE RISK MANAGEMENT </a:t>
            </a:r>
          </a:p>
          <a:p>
            <a:pPr algn="ctr">
              <a:defRPr/>
            </a:pPr>
            <a:r>
              <a:rPr lang="en-US" sz="3200" b="1" spc="50" dirty="0">
                <a:ln w="11430"/>
                <a:solidFill>
                  <a:srgbClr val="FFC000"/>
                </a:solidFill>
                <a:effectLst>
                  <a:outerShdw blurRad="76200" dist="50800" dir="5400000" algn="tl" rotWithShape="0">
                    <a:srgbClr val="000000">
                      <a:alpha val="65000"/>
                    </a:srgbClr>
                  </a:outerShdw>
                </a:effectLst>
              </a:rPr>
              <a:t>AND </a:t>
            </a:r>
          </a:p>
          <a:p>
            <a:pPr algn="ctr">
              <a:defRPr/>
            </a:pPr>
            <a:r>
              <a:rPr lang="en-US" sz="3200" b="1" spc="50" dirty="0">
                <a:ln w="11430"/>
                <a:solidFill>
                  <a:srgbClr val="FFC000"/>
                </a:solidFill>
                <a:effectLst>
                  <a:outerShdw blurRad="76200" dist="50800" dir="5400000" algn="tl" rotWithShape="0">
                    <a:srgbClr val="000000">
                      <a:alpha val="65000"/>
                    </a:srgbClr>
                  </a:outerShdw>
                </a:effectLst>
              </a:rPr>
              <a:t>SDMC INITIATIVES</a:t>
            </a:r>
            <a:endParaRPr lang="en-IN" sz="3200" b="1" spc="50" dirty="0">
              <a:ln w="11430"/>
              <a:solidFill>
                <a:srgbClr val="FFC000"/>
              </a:solidFill>
              <a:effectLst>
                <a:outerShdw blurRad="76200" dist="50800" dir="5400000" algn="tl" rotWithShape="0">
                  <a:srgbClr val="000000">
                    <a:alpha val="65000"/>
                  </a:srgbClr>
                </a:outerShdw>
              </a:effectLst>
            </a:endParaRPr>
          </a:p>
        </p:txBody>
      </p:sp>
      <p:pic>
        <p:nvPicPr>
          <p:cNvPr id="1028" name="Picture 3" descr="saarc.jpg"/>
          <p:cNvPicPr>
            <a:picLocks noChangeAspect="1"/>
          </p:cNvPicPr>
          <p:nvPr/>
        </p:nvPicPr>
        <p:blipFill>
          <a:blip r:embed="rId4"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533400"/>
            <a:ext cx="8229600" cy="838200"/>
          </a:xfrm>
        </p:spPr>
        <p:txBody>
          <a:bodyPr/>
          <a:lstStyle/>
          <a:p>
            <a:pPr eaLnBrk="1" hangingPunct="1"/>
            <a:r>
              <a:rPr lang="en-US" sz="3200" b="1" smtClean="0">
                <a:latin typeface="Times New Roman" pitchFamily="18" charset="0"/>
                <a:cs typeface="Times New Roman" pitchFamily="18" charset="0"/>
              </a:rPr>
              <a:t>Roadmaps developed by SDMC  in context of Climate Change:</a:t>
            </a:r>
            <a:endParaRPr lang="en-IN" sz="3200" b="1" smtClean="0"/>
          </a:p>
        </p:txBody>
      </p:sp>
      <p:sp>
        <p:nvSpPr>
          <p:cNvPr id="22531" name="Content Placeholder 2"/>
          <p:cNvSpPr>
            <a:spLocks noGrp="1"/>
          </p:cNvSpPr>
          <p:nvPr>
            <p:ph idx="1"/>
          </p:nvPr>
        </p:nvSpPr>
        <p:spPr>
          <a:xfrm>
            <a:off x="381000" y="1600200"/>
            <a:ext cx="8229600" cy="5029200"/>
          </a:xfrm>
        </p:spPr>
        <p:txBody>
          <a:bodyPr/>
          <a:lstStyle/>
          <a:p>
            <a:pPr algn="just" eaLnBrk="1" hangingPunct="1">
              <a:lnSpc>
                <a:spcPct val="150000"/>
              </a:lnSpc>
            </a:pPr>
            <a:r>
              <a:rPr lang="en-US" sz="2400" smtClean="0">
                <a:latin typeface="Times New Roman" pitchFamily="18" charset="0"/>
                <a:cs typeface="Times New Roman" pitchFamily="18" charset="0"/>
              </a:rPr>
              <a:t>Coastal and Marine Risk Mitigation Plan – March 2008</a:t>
            </a:r>
          </a:p>
          <a:p>
            <a:pPr algn="just" eaLnBrk="1" hangingPunct="1">
              <a:lnSpc>
                <a:spcPct val="150000"/>
              </a:lnSpc>
            </a:pPr>
            <a:r>
              <a:rPr lang="en-US" sz="2400" smtClean="0">
                <a:latin typeface="Times New Roman" pitchFamily="18" charset="0"/>
                <a:cs typeface="Times New Roman" pitchFamily="18" charset="0"/>
              </a:rPr>
              <a:t>Community Based Disaster Risk Management –  2008</a:t>
            </a:r>
          </a:p>
          <a:p>
            <a:pPr algn="just" eaLnBrk="1" hangingPunct="1">
              <a:lnSpc>
                <a:spcPct val="150000"/>
              </a:lnSpc>
            </a:pPr>
            <a:r>
              <a:rPr lang="en-US" sz="2400" smtClean="0">
                <a:latin typeface="Times New Roman" pitchFamily="18" charset="0"/>
                <a:cs typeface="Times New Roman" pitchFamily="18" charset="0"/>
              </a:rPr>
              <a:t>Application of Science &amp; Technology for DRR - 2008</a:t>
            </a:r>
          </a:p>
          <a:p>
            <a:pPr eaLnBrk="1" hangingPunct="1">
              <a:lnSpc>
                <a:spcPct val="150000"/>
              </a:lnSpc>
            </a:pPr>
            <a:r>
              <a:rPr lang="en-US" sz="2400" b="1" smtClean="0">
                <a:solidFill>
                  <a:srgbClr val="0070C0"/>
                </a:solidFill>
                <a:latin typeface="Times New Roman" pitchFamily="18" charset="0"/>
                <a:cs typeface="Times New Roman" pitchFamily="18" charset="0"/>
              </a:rPr>
              <a:t>Climate Change Adaptation and Disaster Risk Reduction – August 2008</a:t>
            </a:r>
          </a:p>
          <a:p>
            <a:pPr eaLnBrk="1" hangingPunct="1">
              <a:lnSpc>
                <a:spcPct val="150000"/>
              </a:lnSpc>
            </a:pPr>
            <a:r>
              <a:rPr lang="en-US" sz="2400" smtClean="0">
                <a:latin typeface="Times New Roman" pitchFamily="18" charset="0"/>
                <a:cs typeface="Times New Roman" pitchFamily="18" charset="0"/>
              </a:rPr>
              <a:t>Urban Risk Management in South Asia – June 2010</a:t>
            </a:r>
          </a:p>
          <a:p>
            <a:pPr algn="just" eaLnBrk="1" hangingPunct="1">
              <a:lnSpc>
                <a:spcPct val="150000"/>
              </a:lnSpc>
            </a:pPr>
            <a:r>
              <a:rPr lang="en-US" sz="2400" smtClean="0">
                <a:latin typeface="Times New Roman" pitchFamily="18" charset="0"/>
                <a:cs typeface="Times New Roman" pitchFamily="18" charset="0"/>
              </a:rPr>
              <a:t>Drought Management in South Asia – August 2010</a:t>
            </a:r>
          </a:p>
          <a:p>
            <a:pPr algn="just" eaLnBrk="1" hangingPunct="1">
              <a:lnSpc>
                <a:spcPct val="150000"/>
              </a:lnSpc>
            </a:pPr>
            <a:r>
              <a:rPr lang="en-US" sz="2400" smtClean="0">
                <a:latin typeface="Times New Roman" pitchFamily="18" charset="0"/>
                <a:cs typeface="Times New Roman" pitchFamily="18" charset="0"/>
              </a:rPr>
              <a:t>Flood Risk Management –Scheduled for 2012 in Pakistan</a:t>
            </a:r>
          </a:p>
          <a:p>
            <a:pPr eaLnBrk="1" hangingPunct="1">
              <a:lnSpc>
                <a:spcPct val="150000"/>
              </a:lnSpc>
              <a:buFont typeface="Arial" charset="0"/>
              <a:buNone/>
            </a:pPr>
            <a:endParaRPr lang="en-US" sz="1800" smtClean="0"/>
          </a:p>
        </p:txBody>
      </p:sp>
      <p:pic>
        <p:nvPicPr>
          <p:cNvPr id="22532"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6200"/>
            <a:ext cx="9144000" cy="990600"/>
          </a:xfrm>
        </p:spPr>
        <p:txBody>
          <a:bodyPr/>
          <a:lstStyle/>
          <a:p>
            <a:pPr eaLnBrk="1" hangingPunct="1"/>
            <a:r>
              <a:rPr lang="en-US" sz="3200" b="1" smtClean="0"/>
              <a:t>Training /Workshops/Expert Gp meetings/ Awareness Generation:  </a:t>
            </a:r>
            <a:r>
              <a:rPr lang="en-US" sz="2400" b="1" smtClean="0"/>
              <a:t>(on CCM &amp; CCA)	 </a:t>
            </a:r>
          </a:p>
        </p:txBody>
      </p:sp>
      <p:sp>
        <p:nvSpPr>
          <p:cNvPr id="23555" name="Content Placeholder 2"/>
          <p:cNvSpPr>
            <a:spLocks noGrp="1"/>
          </p:cNvSpPr>
          <p:nvPr>
            <p:ph idx="1"/>
          </p:nvPr>
        </p:nvSpPr>
        <p:spPr>
          <a:xfrm>
            <a:off x="0" y="990600"/>
            <a:ext cx="9144000" cy="5867400"/>
          </a:xfrm>
        </p:spPr>
        <p:txBody>
          <a:bodyPr/>
          <a:lstStyle/>
          <a:p>
            <a:pPr algn="just" eaLnBrk="1" hangingPunct="1">
              <a:lnSpc>
                <a:spcPct val="150000"/>
              </a:lnSpc>
            </a:pPr>
            <a:r>
              <a:rPr lang="en-US" sz="2400" smtClean="0"/>
              <a:t>Training on Urban Risk Management in Nov 2011, Sri Lanka. </a:t>
            </a:r>
          </a:p>
          <a:p>
            <a:pPr algn="just" eaLnBrk="1" hangingPunct="1">
              <a:lnSpc>
                <a:spcPct val="150000"/>
              </a:lnSpc>
            </a:pPr>
            <a:r>
              <a:rPr lang="en-US" sz="2400" smtClean="0"/>
              <a:t>Drought Management in South Asia in August 2010 – Kabul.</a:t>
            </a:r>
          </a:p>
          <a:p>
            <a:pPr algn="just" eaLnBrk="1" hangingPunct="1">
              <a:lnSpc>
                <a:spcPct val="150000"/>
              </a:lnSpc>
            </a:pPr>
            <a:r>
              <a:rPr lang="en-US" sz="2400" smtClean="0"/>
              <a:t>Urban Risk Management in South Asia in June 2010 New Delhi (in collaboration with UNISDR).</a:t>
            </a:r>
          </a:p>
          <a:p>
            <a:pPr algn="just" eaLnBrk="1" hangingPunct="1">
              <a:lnSpc>
                <a:spcPct val="150000"/>
              </a:lnSpc>
            </a:pPr>
            <a:r>
              <a:rPr lang="en-US" sz="2400" smtClean="0"/>
              <a:t>Expert Group Meeting on "Regional Drought Monitoring and Early Warning System", December, 2011 at Hyderabad, India.</a:t>
            </a:r>
          </a:p>
          <a:p>
            <a:pPr algn="just" eaLnBrk="1" hangingPunct="1">
              <a:lnSpc>
                <a:spcPct val="150000"/>
              </a:lnSpc>
            </a:pPr>
            <a:r>
              <a:rPr lang="en-US" sz="2400" smtClean="0"/>
              <a:t>Regional Drawing Competition being held among the children  in the SAARC region in collaboration with the  UNISDR.</a:t>
            </a:r>
          </a:p>
          <a:p>
            <a:pPr algn="just" eaLnBrk="1" hangingPunct="1">
              <a:lnSpc>
                <a:spcPct val="150000"/>
              </a:lnSpc>
            </a:pPr>
            <a:r>
              <a:rPr lang="en-US" sz="2400" smtClean="0"/>
              <a:t>SAARC Charter day  Celebrations</a:t>
            </a:r>
          </a:p>
          <a:p>
            <a:pPr algn="just" eaLnBrk="1" hangingPunct="1">
              <a:lnSpc>
                <a:spcPct val="150000"/>
              </a:lnSpc>
              <a:buFont typeface="Wingdings 2" pitchFamily="18" charset="2"/>
              <a:buNone/>
            </a:pPr>
            <a:endParaRPr lang="en-US" sz="2400" smtClean="0"/>
          </a:p>
          <a:p>
            <a:pPr algn="just" eaLnBrk="1" hangingPunct="1">
              <a:lnSpc>
                <a:spcPct val="150000"/>
              </a:lnSpc>
              <a:buFont typeface="Wingdings 2" pitchFamily="18" charset="2"/>
              <a:buNone/>
            </a:pPr>
            <a:endParaRPr lang="en-US" sz="2400" smtClean="0"/>
          </a:p>
          <a:p>
            <a:pPr algn="just" eaLnBrk="1" hangingPunct="1">
              <a:lnSpc>
                <a:spcPct val="150000"/>
              </a:lnSpc>
            </a:pPr>
            <a:endParaRPr lang="en-US" sz="2800" smtClean="0"/>
          </a:p>
          <a:p>
            <a:pPr algn="just" eaLnBrk="1" hangingPunct="1">
              <a:lnSpc>
                <a:spcPct val="150000"/>
              </a:lnSpc>
            </a:pPr>
            <a:endParaRPr lang="en-US" sz="2800" smtClean="0"/>
          </a:p>
        </p:txBody>
      </p:sp>
      <p:pic>
        <p:nvPicPr>
          <p:cNvPr id="23556" name="Picture 3" descr="saarc.jpg"/>
          <p:cNvPicPr>
            <a:picLocks noChangeAspect="1"/>
          </p:cNvPicPr>
          <p:nvPr/>
        </p:nvPicPr>
        <p:blipFill>
          <a:blip r:embed="rId2" cstate="print"/>
          <a:srcRect/>
          <a:stretch>
            <a:fillRect/>
          </a:stretch>
        </p:blipFill>
        <p:spPr bwMode="auto">
          <a:xfrm>
            <a:off x="8477250" y="83820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8229600" cy="400050"/>
          </a:xfrm>
        </p:spPr>
        <p:txBody>
          <a:bodyPr/>
          <a:lstStyle/>
          <a:p>
            <a:r>
              <a:rPr lang="en-US" sz="2500" b="1" smtClean="0"/>
              <a:t>Integration of DRM, CCA &amp; Resilience Building: Critical Factors</a:t>
            </a:r>
            <a:endParaRPr lang="en-IN" sz="2500" b="1" smtClean="0"/>
          </a:p>
        </p:txBody>
      </p:sp>
      <p:graphicFrame>
        <p:nvGraphicFramePr>
          <p:cNvPr id="5" name="Table 4"/>
          <p:cNvGraphicFramePr>
            <a:graphicFrameLocks noGrp="1"/>
          </p:cNvGraphicFramePr>
          <p:nvPr/>
        </p:nvGraphicFramePr>
        <p:xfrm>
          <a:off x="3962400" y="1401763"/>
          <a:ext cx="1524000" cy="3931920"/>
        </p:xfrm>
        <a:graphic>
          <a:graphicData uri="http://schemas.openxmlformats.org/drawingml/2006/table">
            <a:tbl>
              <a:tblPr firstRow="1" bandRow="1">
                <a:tableStyleId>{5C22544A-7EE6-4342-B048-85BDC9FD1C3A}</a:tableStyleId>
              </a:tblPr>
              <a:tblGrid>
                <a:gridCol w="1524000"/>
              </a:tblGrid>
              <a:tr h="370840">
                <a:tc>
                  <a:txBody>
                    <a:bodyPr/>
                    <a:lstStyle/>
                    <a:p>
                      <a:r>
                        <a:rPr lang="en-US" sz="1600" dirty="0" smtClean="0"/>
                        <a:t>POOL, TRANSFER- SHARE RISK</a:t>
                      </a:r>
                      <a:endParaRPr lang="en-IN" dirty="0"/>
                    </a:p>
                  </a:txBody>
                  <a:tcPr/>
                </a:tc>
              </a:tr>
              <a:tr h="370840">
                <a:tc>
                  <a:txBody>
                    <a:bodyPr/>
                    <a:lstStyle/>
                    <a:p>
                      <a:pPr>
                        <a:buFont typeface="Arial" pitchFamily="34" charset="0"/>
                        <a:buChar char="•"/>
                      </a:pPr>
                      <a:r>
                        <a:rPr lang="en-IN" sz="1800" dirty="0" smtClean="0"/>
                        <a:t>Mutual and reserve funds</a:t>
                      </a:r>
                    </a:p>
                    <a:p>
                      <a:pPr>
                        <a:buFont typeface="Arial" pitchFamily="34" charset="0"/>
                        <a:buChar char="•"/>
                      </a:pPr>
                      <a:r>
                        <a:rPr lang="en-IN" sz="1800" dirty="0" smtClean="0"/>
                        <a:t>Financial insurance</a:t>
                      </a:r>
                    </a:p>
                    <a:p>
                      <a:pPr>
                        <a:buFont typeface="Arial" pitchFamily="34" charset="0"/>
                        <a:buChar char="•"/>
                      </a:pPr>
                      <a:r>
                        <a:rPr lang="en-IN" sz="1800" dirty="0" smtClean="0"/>
                        <a:t>Social networks and social capital</a:t>
                      </a:r>
                    </a:p>
                    <a:p>
                      <a:pPr>
                        <a:buFont typeface="Arial" pitchFamily="34" charset="0"/>
                        <a:buChar char="•"/>
                      </a:pPr>
                      <a:r>
                        <a:rPr lang="en-IN" sz="1800" dirty="0" smtClean="0"/>
                        <a:t>Alternative forms of</a:t>
                      </a:r>
                    </a:p>
                    <a:p>
                      <a:r>
                        <a:rPr lang="en-IN" sz="1800" dirty="0" smtClean="0"/>
                        <a:t>risk transfer</a:t>
                      </a:r>
                    </a:p>
                    <a:p>
                      <a:endParaRPr lang="en-IN" dirty="0"/>
                    </a:p>
                  </a:txBody>
                  <a:tcPr/>
                </a:tc>
              </a:tr>
            </a:tbl>
          </a:graphicData>
        </a:graphic>
      </p:graphicFrame>
      <p:graphicFrame>
        <p:nvGraphicFramePr>
          <p:cNvPr id="6" name="Table 5"/>
          <p:cNvGraphicFramePr>
            <a:graphicFrameLocks noGrp="1"/>
          </p:cNvGraphicFramePr>
          <p:nvPr/>
        </p:nvGraphicFramePr>
        <p:xfrm>
          <a:off x="5791200" y="1431925"/>
          <a:ext cx="3048000" cy="5273040"/>
        </p:xfrm>
        <a:graphic>
          <a:graphicData uri="http://schemas.openxmlformats.org/drawingml/2006/table">
            <a:tbl>
              <a:tblPr firstRow="1" bandRow="1">
                <a:tableStyleId>{5C22544A-7EE6-4342-B048-85BDC9FD1C3A}</a:tableStyleId>
              </a:tblPr>
              <a:tblGrid>
                <a:gridCol w="1524000"/>
                <a:gridCol w="1524000"/>
              </a:tblGrid>
              <a:tr h="370840">
                <a:tc>
                  <a:txBody>
                    <a:bodyPr/>
                    <a:lstStyle/>
                    <a:p>
                      <a:r>
                        <a:rPr lang="en-US" sz="1600" dirty="0" smtClean="0"/>
                        <a:t>PREPARE &amp; RESPOND EFFECTIVELY</a:t>
                      </a:r>
                      <a:endParaRPr lang="en-IN" dirty="0"/>
                    </a:p>
                  </a:txBody>
                  <a:tcPr/>
                </a:tc>
                <a:tc>
                  <a:txBody>
                    <a:bodyPr/>
                    <a:lstStyle/>
                    <a:p>
                      <a:r>
                        <a:rPr lang="en-US" sz="1600" dirty="0" smtClean="0"/>
                        <a:t>INCREASE CAPACITY TO COPE WITH SURPRIZES</a:t>
                      </a:r>
                      <a:endParaRPr lang="en-IN" sz="1600" dirty="0"/>
                    </a:p>
                  </a:txBody>
                  <a:tcPr/>
                </a:tc>
              </a:tr>
              <a:tr h="370840">
                <a:tc>
                  <a:txBody>
                    <a:bodyPr/>
                    <a:lstStyle/>
                    <a:p>
                      <a:pPr>
                        <a:buFont typeface="Arial" pitchFamily="34" charset="0"/>
                        <a:buChar char="•"/>
                      </a:pPr>
                      <a:r>
                        <a:rPr lang="en-IN" sz="1800" dirty="0" smtClean="0"/>
                        <a:t>Early warning and</a:t>
                      </a:r>
                    </a:p>
                    <a:p>
                      <a:r>
                        <a:rPr lang="en-IN" sz="1800" dirty="0" smtClean="0"/>
                        <a:t>communication</a:t>
                      </a:r>
                    </a:p>
                    <a:p>
                      <a:r>
                        <a:rPr lang="en-IN" sz="1800" dirty="0" smtClean="0"/>
                        <a:t>Evacuation plan</a:t>
                      </a:r>
                    </a:p>
                    <a:p>
                      <a:pPr>
                        <a:buFont typeface="Arial" pitchFamily="34" charset="0"/>
                        <a:buChar char="•"/>
                      </a:pPr>
                      <a:r>
                        <a:rPr lang="en-IN" sz="1800" dirty="0" smtClean="0"/>
                        <a:t>Humanitarian: relief</a:t>
                      </a:r>
                    </a:p>
                    <a:p>
                      <a:r>
                        <a:rPr lang="en-IN" sz="1800" dirty="0" smtClean="0"/>
                        <a:t>supplies</a:t>
                      </a:r>
                    </a:p>
                    <a:p>
                      <a:pPr>
                        <a:buFont typeface="Arial" pitchFamily="34" charset="0"/>
                        <a:buChar char="•"/>
                      </a:pPr>
                      <a:r>
                        <a:rPr lang="en-IN" sz="1800" dirty="0" smtClean="0"/>
                        <a:t>Post-disaster</a:t>
                      </a:r>
                    </a:p>
                    <a:p>
                      <a:r>
                        <a:rPr lang="en-IN" sz="1800" dirty="0" smtClean="0"/>
                        <a:t>livelihood support</a:t>
                      </a:r>
                    </a:p>
                    <a:p>
                      <a:r>
                        <a:rPr lang="en-IN" sz="1800" dirty="0" smtClean="0"/>
                        <a:t>and recovery</a:t>
                      </a:r>
                    </a:p>
                    <a:p>
                      <a:endParaRPr lang="en-IN" dirty="0"/>
                    </a:p>
                  </a:txBody>
                  <a:tcPr/>
                </a:tc>
                <a:tc>
                  <a:txBody>
                    <a:bodyPr/>
                    <a:lstStyle/>
                    <a:p>
                      <a:pPr>
                        <a:buFont typeface="Arial" pitchFamily="34" charset="0"/>
                        <a:buChar char="•"/>
                      </a:pPr>
                      <a:r>
                        <a:rPr lang="en-IN" sz="1800" dirty="0" smtClean="0"/>
                        <a:t>Flexibility in decision making</a:t>
                      </a:r>
                    </a:p>
                    <a:p>
                      <a:pPr>
                        <a:buFont typeface="Arial" pitchFamily="34" charset="0"/>
                        <a:buChar char="•"/>
                      </a:pPr>
                      <a:r>
                        <a:rPr lang="en-IN" sz="1800" dirty="0" smtClean="0"/>
                        <a:t>Adaptive learning and</a:t>
                      </a:r>
                    </a:p>
                    <a:p>
                      <a:r>
                        <a:rPr lang="en-IN" sz="1800" dirty="0" smtClean="0"/>
                        <a:t>Management</a:t>
                      </a:r>
                    </a:p>
                    <a:p>
                      <a:pPr>
                        <a:buFont typeface="Arial" pitchFamily="34" charset="0"/>
                        <a:buChar char="•"/>
                      </a:pPr>
                      <a:r>
                        <a:rPr lang="en-IN" sz="1800" dirty="0" smtClean="0"/>
                        <a:t>Improved knowledge</a:t>
                      </a:r>
                    </a:p>
                    <a:p>
                      <a:r>
                        <a:rPr lang="en-IN" sz="1800" dirty="0" smtClean="0"/>
                        <a:t>and skills</a:t>
                      </a:r>
                    </a:p>
                    <a:p>
                      <a:pPr>
                        <a:buFont typeface="Arial" pitchFamily="34" charset="0"/>
                        <a:buChar char="•"/>
                      </a:pPr>
                      <a:r>
                        <a:rPr lang="en-IN" sz="1800" dirty="0" smtClean="0"/>
                        <a:t>Systems</a:t>
                      </a:r>
                    </a:p>
                    <a:p>
                      <a:r>
                        <a:rPr lang="en-IN" sz="1800" dirty="0" smtClean="0"/>
                        <a:t>Transformation over</a:t>
                      </a:r>
                      <a:r>
                        <a:rPr lang="en-IN" sz="1800" baseline="0" dirty="0" smtClean="0"/>
                        <a:t> time.</a:t>
                      </a:r>
                      <a:endParaRPr lang="en-IN" dirty="0"/>
                    </a:p>
                  </a:txBody>
                  <a:tcPr/>
                </a:tc>
              </a:tr>
            </a:tbl>
          </a:graphicData>
        </a:graphic>
      </p:graphicFrame>
      <p:graphicFrame>
        <p:nvGraphicFramePr>
          <p:cNvPr id="7" name="Table 6"/>
          <p:cNvGraphicFramePr>
            <a:graphicFrameLocks noGrp="1"/>
          </p:cNvGraphicFramePr>
          <p:nvPr/>
        </p:nvGraphicFramePr>
        <p:xfrm>
          <a:off x="228600" y="1371600"/>
          <a:ext cx="3505200" cy="5503570"/>
        </p:xfrm>
        <a:graphic>
          <a:graphicData uri="http://schemas.openxmlformats.org/drawingml/2006/table">
            <a:tbl>
              <a:tblPr firstRow="1" bandRow="1">
                <a:tableStyleId>{5C22544A-7EE6-4342-B048-85BDC9FD1C3A}</a:tableStyleId>
              </a:tblPr>
              <a:tblGrid>
                <a:gridCol w="1752600"/>
                <a:gridCol w="1752600"/>
              </a:tblGrid>
              <a:tr h="500990">
                <a:tc>
                  <a:txBody>
                    <a:bodyPr/>
                    <a:lstStyle/>
                    <a:p>
                      <a:r>
                        <a:rPr lang="en-US" sz="1400" dirty="0" smtClean="0"/>
                        <a:t>REDUCE VULNERABILITY</a:t>
                      </a:r>
                      <a:endParaRPr lang="en-IN" sz="1400" dirty="0"/>
                    </a:p>
                  </a:txBody>
                  <a:tcPr/>
                </a:tc>
                <a:tc>
                  <a:txBody>
                    <a:bodyPr/>
                    <a:lstStyle/>
                    <a:p>
                      <a:r>
                        <a:rPr lang="en-US" sz="1400" dirty="0" smtClean="0"/>
                        <a:t>REDUCE HAZARD  &amp; EXPOSURE</a:t>
                      </a:r>
                      <a:endParaRPr lang="en-IN" sz="1400" dirty="0"/>
                    </a:p>
                  </a:txBody>
                  <a:tcPr/>
                </a:tc>
              </a:tr>
              <a:tr h="4985410">
                <a:tc>
                  <a:txBody>
                    <a:bodyPr/>
                    <a:lstStyle/>
                    <a:p>
                      <a:pPr>
                        <a:buFont typeface="Arial" pitchFamily="34" charset="0"/>
                        <a:buChar char="•"/>
                      </a:pPr>
                      <a:r>
                        <a:rPr lang="en-IN" sz="1600" dirty="0" smtClean="0"/>
                        <a:t>Poverty reduction</a:t>
                      </a:r>
                    </a:p>
                    <a:p>
                      <a:pPr>
                        <a:buFont typeface="Arial" pitchFamily="34" charset="0"/>
                        <a:buChar char="•"/>
                      </a:pPr>
                      <a:r>
                        <a:rPr lang="en-IN" sz="1600" dirty="0" smtClean="0"/>
                        <a:t>Health improvements</a:t>
                      </a:r>
                    </a:p>
                    <a:p>
                      <a:pPr>
                        <a:buFont typeface="Arial" pitchFamily="34" charset="0"/>
                        <a:buChar char="•"/>
                      </a:pPr>
                      <a:r>
                        <a:rPr lang="en-IN" sz="1600" dirty="0" smtClean="0"/>
                        <a:t>Access to services</a:t>
                      </a:r>
                    </a:p>
                    <a:p>
                      <a:r>
                        <a:rPr lang="en-IN" sz="1600" dirty="0" smtClean="0"/>
                        <a:t>and productive</a:t>
                      </a:r>
                    </a:p>
                    <a:p>
                      <a:r>
                        <a:rPr lang="en-IN" sz="1600" dirty="0" smtClean="0"/>
                        <a:t>assets enhanced</a:t>
                      </a:r>
                    </a:p>
                    <a:p>
                      <a:pPr>
                        <a:buFont typeface="Arial" pitchFamily="34" charset="0"/>
                        <a:buChar char="•"/>
                      </a:pPr>
                      <a:r>
                        <a:rPr lang="en-IN" sz="1600" dirty="0" smtClean="0"/>
                        <a:t>Livelihood</a:t>
                      </a:r>
                    </a:p>
                    <a:p>
                      <a:r>
                        <a:rPr lang="en-IN" sz="1600" dirty="0" smtClean="0"/>
                        <a:t>diversification</a:t>
                      </a:r>
                    </a:p>
                    <a:p>
                      <a:pPr>
                        <a:buFont typeface="Arial" pitchFamily="34" charset="0"/>
                        <a:buChar char="•"/>
                      </a:pPr>
                      <a:r>
                        <a:rPr lang="en-IN" sz="1600" dirty="0" smtClean="0"/>
                        <a:t>Access to decision making</a:t>
                      </a:r>
                    </a:p>
                    <a:p>
                      <a:r>
                        <a:rPr lang="en-IN" sz="1600" dirty="0" smtClean="0"/>
                        <a:t>increased</a:t>
                      </a:r>
                    </a:p>
                    <a:p>
                      <a:pPr>
                        <a:buFont typeface="Arial" pitchFamily="34" charset="0"/>
                        <a:buChar char="•"/>
                      </a:pPr>
                      <a:r>
                        <a:rPr lang="en-IN" sz="1600" dirty="0" smtClean="0"/>
                        <a:t>Community security</a:t>
                      </a:r>
                    </a:p>
                    <a:p>
                      <a:r>
                        <a:rPr lang="en-IN" sz="1600" dirty="0" smtClean="0"/>
                        <a:t>Improved</a:t>
                      </a:r>
                      <a:endParaRPr lang="en-IN" sz="1600" dirty="0"/>
                    </a:p>
                  </a:txBody>
                  <a:tcPr/>
                </a:tc>
                <a:tc>
                  <a:txBody>
                    <a:bodyPr/>
                    <a:lstStyle/>
                    <a:p>
                      <a:pPr>
                        <a:buFont typeface="Arial" pitchFamily="34" charset="0"/>
                        <a:buChar char="•"/>
                      </a:pPr>
                      <a:r>
                        <a:rPr lang="en-IN" sz="1600" dirty="0" smtClean="0"/>
                        <a:t>Mainstream risk</a:t>
                      </a:r>
                    </a:p>
                    <a:p>
                      <a:pPr>
                        <a:buFont typeface="Arial" pitchFamily="34" charset="0"/>
                        <a:buNone/>
                      </a:pPr>
                      <a:r>
                        <a:rPr lang="en-IN" sz="1600" dirty="0" smtClean="0"/>
                        <a:t>management</a:t>
                      </a:r>
                    </a:p>
                    <a:p>
                      <a:pPr>
                        <a:buFont typeface="Arial" pitchFamily="34" charset="0"/>
                        <a:buNone/>
                      </a:pPr>
                      <a:r>
                        <a:rPr lang="en-IN" sz="1600" dirty="0" smtClean="0"/>
                        <a:t>into development</a:t>
                      </a:r>
                    </a:p>
                    <a:p>
                      <a:pPr>
                        <a:buFont typeface="Arial" pitchFamily="34" charset="0"/>
                        <a:buNone/>
                      </a:pPr>
                      <a:r>
                        <a:rPr lang="en-IN" sz="1600" dirty="0" smtClean="0"/>
                        <a:t>processes</a:t>
                      </a:r>
                    </a:p>
                    <a:p>
                      <a:pPr>
                        <a:buFont typeface="Arial" pitchFamily="34" charset="0"/>
                        <a:buChar char="•"/>
                      </a:pPr>
                      <a:r>
                        <a:rPr lang="en-IN" sz="1600" dirty="0" smtClean="0"/>
                        <a:t>Building codes and Retrofitting</a:t>
                      </a:r>
                    </a:p>
                    <a:p>
                      <a:pPr>
                        <a:buFont typeface="Arial" pitchFamily="34" charset="0"/>
                        <a:buChar char="•"/>
                      </a:pPr>
                      <a:r>
                        <a:rPr lang="en-IN" sz="1600" dirty="0" smtClean="0"/>
                        <a:t>Defensive</a:t>
                      </a:r>
                    </a:p>
                    <a:p>
                      <a:pPr>
                        <a:buFont typeface="Arial" pitchFamily="34" charset="0"/>
                        <a:buNone/>
                      </a:pPr>
                      <a:r>
                        <a:rPr lang="en-IN" sz="1600" dirty="0" smtClean="0"/>
                        <a:t>infrastructure &amp;</a:t>
                      </a:r>
                    </a:p>
                    <a:p>
                      <a:pPr>
                        <a:buFont typeface="Arial" pitchFamily="34" charset="0"/>
                        <a:buNone/>
                      </a:pPr>
                      <a:r>
                        <a:rPr lang="en-IN" sz="1600" dirty="0" smtClean="0"/>
                        <a:t>environmental buffers</a:t>
                      </a:r>
                    </a:p>
                    <a:p>
                      <a:pPr>
                        <a:buFont typeface="Arial" pitchFamily="34" charset="0"/>
                        <a:buChar char="•"/>
                      </a:pPr>
                      <a:r>
                        <a:rPr lang="en-IN" sz="1600" dirty="0" smtClean="0"/>
                        <a:t>Land use planning</a:t>
                      </a:r>
                    </a:p>
                    <a:p>
                      <a:pPr>
                        <a:buFont typeface="Arial" pitchFamily="34" charset="0"/>
                        <a:buChar char="•"/>
                      </a:pPr>
                      <a:r>
                        <a:rPr lang="en-IN" sz="1600" dirty="0" smtClean="0"/>
                        <a:t>Catchment and</a:t>
                      </a:r>
                    </a:p>
                    <a:p>
                      <a:pPr>
                        <a:buFont typeface="Arial" pitchFamily="34" charset="0"/>
                        <a:buNone/>
                      </a:pPr>
                      <a:r>
                        <a:rPr lang="en-IN" sz="1600" dirty="0" smtClean="0"/>
                        <a:t>other ecosystem</a:t>
                      </a:r>
                    </a:p>
                    <a:p>
                      <a:pPr>
                        <a:buFont typeface="Arial" pitchFamily="34" charset="0"/>
                        <a:buNone/>
                      </a:pPr>
                      <a:r>
                        <a:rPr lang="en-IN" sz="1600" dirty="0" smtClean="0"/>
                        <a:t>management</a:t>
                      </a:r>
                    </a:p>
                    <a:p>
                      <a:pPr>
                        <a:buFont typeface="Arial" pitchFamily="34" charset="0"/>
                        <a:buChar char="•"/>
                      </a:pPr>
                      <a:r>
                        <a:rPr lang="en-IN" sz="1600" dirty="0" smtClean="0"/>
                        <a:t>Incentive</a:t>
                      </a:r>
                    </a:p>
                    <a:p>
                      <a:pPr>
                        <a:buFont typeface="Arial" pitchFamily="34" charset="0"/>
                        <a:buNone/>
                      </a:pPr>
                      <a:r>
                        <a:rPr lang="en-IN" sz="1600" dirty="0" smtClean="0"/>
                        <a:t>mechanisms for</a:t>
                      </a:r>
                    </a:p>
                    <a:p>
                      <a:pPr>
                        <a:buFont typeface="Arial" pitchFamily="34" charset="0"/>
                        <a:buNone/>
                      </a:pPr>
                      <a:r>
                        <a:rPr lang="en-IN" sz="1600" dirty="0" smtClean="0"/>
                        <a:t>individual actions to reduce exposure</a:t>
                      </a:r>
                      <a:endParaRPr lang="en-IN" sz="1600" dirty="0"/>
                    </a:p>
                  </a:txBody>
                  <a:tcPr/>
                </a:tc>
              </a:tr>
            </a:tbl>
          </a:graphicData>
        </a:graphic>
      </p:graphicFrame>
      <p:sp>
        <p:nvSpPr>
          <p:cNvPr id="9" name="TextBox 8"/>
          <p:cNvSpPr txBox="1"/>
          <p:nvPr/>
        </p:nvSpPr>
        <p:spPr>
          <a:xfrm>
            <a:off x="381000" y="914400"/>
            <a:ext cx="3124200" cy="369888"/>
          </a:xfrm>
          <a:prstGeom prst="rect">
            <a:avLst/>
          </a:prstGeom>
          <a:noFill/>
        </p:spPr>
        <p:txBody>
          <a:bodyPr>
            <a:spAutoFit/>
          </a:bodyPr>
          <a:lstStyle/>
          <a:p>
            <a:pPr algn="ctr">
              <a:defRPr/>
            </a:pPr>
            <a:r>
              <a:rPr lang="en-US" b="1" dirty="0">
                <a:solidFill>
                  <a:schemeClr val="bg2">
                    <a:lumMod val="50000"/>
                  </a:schemeClr>
                </a:solidFill>
              </a:rPr>
              <a:t>REDCUE RISKS</a:t>
            </a:r>
            <a:endParaRPr lang="en-IN" b="1" dirty="0">
              <a:solidFill>
                <a:schemeClr val="bg2">
                  <a:lumMod val="50000"/>
                </a:schemeClr>
              </a:solidFill>
            </a:endParaRPr>
          </a:p>
        </p:txBody>
      </p:sp>
      <p:sp>
        <p:nvSpPr>
          <p:cNvPr id="10" name="TextBox 9"/>
          <p:cNvSpPr txBox="1"/>
          <p:nvPr/>
        </p:nvSpPr>
        <p:spPr>
          <a:xfrm>
            <a:off x="5638800" y="685800"/>
            <a:ext cx="3505200" cy="646113"/>
          </a:xfrm>
          <a:prstGeom prst="rect">
            <a:avLst/>
          </a:prstGeom>
          <a:noFill/>
        </p:spPr>
        <p:txBody>
          <a:bodyPr>
            <a:spAutoFit/>
          </a:bodyPr>
          <a:lstStyle/>
          <a:p>
            <a:pPr algn="ctr">
              <a:defRPr/>
            </a:pPr>
            <a:r>
              <a:rPr lang="en-US" b="1" dirty="0">
                <a:solidFill>
                  <a:schemeClr val="bg2">
                    <a:lumMod val="50000"/>
                  </a:schemeClr>
                </a:solidFill>
              </a:rPr>
              <a:t>MANAGE RESIDUAL RISKS &amp; UNCERTAINTIES</a:t>
            </a:r>
            <a:endParaRPr lang="en-IN" b="1" dirty="0">
              <a:solidFill>
                <a:schemeClr val="bg2">
                  <a:lumMod val="50000"/>
                </a:schemeClr>
              </a:solidFill>
            </a:endParaRPr>
          </a:p>
        </p:txBody>
      </p:sp>
      <p:pic>
        <p:nvPicPr>
          <p:cNvPr id="7203" name="Picture 7" descr="saarc.jpg"/>
          <p:cNvPicPr>
            <a:picLocks noChangeAspect="1"/>
          </p:cNvPicPr>
          <p:nvPr/>
        </p:nvPicPr>
        <p:blipFill>
          <a:blip r:embed="rId2" cstate="print"/>
          <a:srcRect/>
          <a:stretch>
            <a:fillRect/>
          </a:stretch>
        </p:blipFill>
        <p:spPr bwMode="auto">
          <a:xfrm>
            <a:off x="847725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0"/>
            <a:ext cx="8229600" cy="914400"/>
          </a:xfrm>
        </p:spPr>
        <p:txBody>
          <a:bodyPr>
            <a:normAutofit fontScale="90000"/>
          </a:bodyPr>
          <a:lstStyle/>
          <a:p>
            <a:pPr algn="ctr" eaLnBrk="1" fontAlgn="auto" hangingPunct="1">
              <a:spcAft>
                <a:spcPts val="0"/>
              </a:spcAft>
              <a:defRPr/>
            </a:pPr>
            <a:r>
              <a:rPr lang="en-US" b="1" dirty="0" smtClean="0"/>
              <a:t/>
            </a:r>
            <a:br>
              <a:rPr lang="en-US" b="1" dirty="0" smtClean="0"/>
            </a:br>
            <a:r>
              <a:rPr lang="en-US" sz="4400" b="1" dirty="0" smtClean="0"/>
              <a:t>Knowledge Management Products </a:t>
            </a:r>
            <a:endParaRPr lang="en-US" b="1" dirty="0" smtClean="0"/>
          </a:p>
        </p:txBody>
      </p:sp>
      <p:sp>
        <p:nvSpPr>
          <p:cNvPr id="23555" name="Content Placeholder 2"/>
          <p:cNvSpPr>
            <a:spLocks noGrp="1"/>
          </p:cNvSpPr>
          <p:nvPr>
            <p:ph idx="1"/>
          </p:nvPr>
        </p:nvSpPr>
        <p:spPr>
          <a:xfrm>
            <a:off x="0" y="1371600"/>
            <a:ext cx="9144000" cy="5410200"/>
          </a:xfrm>
        </p:spPr>
        <p:txBody>
          <a:bodyPr/>
          <a:lstStyle/>
          <a:p>
            <a:pPr eaLnBrk="1" hangingPunct="1">
              <a:buFont typeface="Wingdings 2" pitchFamily="18" charset="2"/>
              <a:buNone/>
              <a:defRPr/>
            </a:pPr>
            <a:r>
              <a:rPr lang="en-US" sz="2800" b="1" dirty="0" smtClean="0">
                <a:solidFill>
                  <a:srgbClr val="FF0000"/>
                </a:solidFill>
              </a:rPr>
              <a:t>South Asia Disaster Knowledge Network: </a:t>
            </a:r>
          </a:p>
          <a:p>
            <a:pPr algn="just" eaLnBrk="1" hangingPunct="1">
              <a:defRPr/>
            </a:pPr>
            <a:r>
              <a:rPr lang="en-US" sz="2400" dirty="0" smtClean="0"/>
              <a:t>South Asia Disaster Knowledge Network, conceptualized to develop a Network of Networks of scientific, technical, research and practicing organizations within and outside government at national and regional levels.</a:t>
            </a:r>
          </a:p>
          <a:p>
            <a:pPr algn="just" eaLnBrk="1" hangingPunct="1">
              <a:lnSpc>
                <a:spcPct val="90000"/>
              </a:lnSpc>
              <a:defRPr/>
            </a:pPr>
            <a:r>
              <a:rPr lang="en-US" sz="2400" dirty="0" smtClean="0"/>
              <a:t>One stop source of information on Disaster/ Climate Change Risk Management in South Asia.</a:t>
            </a:r>
          </a:p>
          <a:p>
            <a:pPr algn="just" eaLnBrk="1" hangingPunct="1">
              <a:lnSpc>
                <a:spcPct val="90000"/>
              </a:lnSpc>
              <a:defRPr/>
            </a:pPr>
            <a:r>
              <a:rPr lang="en-US" sz="2400" dirty="0" smtClean="0"/>
              <a:t>Establishing an environment in South Asia to create, earn, organize, share and reuse DDR and CCM/CCA knowledge.</a:t>
            </a:r>
          </a:p>
          <a:p>
            <a:pPr algn="just" eaLnBrk="1" hangingPunct="1">
              <a:defRPr/>
            </a:pPr>
            <a:r>
              <a:rPr lang="en-US" sz="2400" dirty="0" smtClean="0"/>
              <a:t>The portal was globally launched on 9</a:t>
            </a:r>
            <a:r>
              <a:rPr lang="en-US" sz="2400" baseline="30000" dirty="0" smtClean="0"/>
              <a:t>th</a:t>
            </a:r>
            <a:r>
              <a:rPr lang="en-US" sz="2400" dirty="0" smtClean="0"/>
              <a:t> May 2011 at Geneva in 3</a:t>
            </a:r>
            <a:r>
              <a:rPr lang="en-US" sz="2400" baseline="30000" dirty="0" smtClean="0"/>
              <a:t>rd</a:t>
            </a:r>
            <a:r>
              <a:rPr lang="en-US" sz="2400" dirty="0" smtClean="0"/>
              <a:t> Global Platform for Disaster Risk Reduction ( GPDRR).</a:t>
            </a:r>
          </a:p>
          <a:p>
            <a:pPr algn="just" eaLnBrk="1" hangingPunct="1">
              <a:defRPr/>
            </a:pPr>
            <a:r>
              <a:rPr lang="en-US" sz="2400" dirty="0" smtClean="0"/>
              <a:t>Hosted at </a:t>
            </a:r>
            <a:r>
              <a:rPr lang="en-US" sz="2400" dirty="0" smtClean="0">
                <a:solidFill>
                  <a:schemeClr val="accent2">
                    <a:lumMod val="50000"/>
                  </a:schemeClr>
                </a:solidFill>
                <a:hlinkClick r:id="rId2"/>
              </a:rPr>
              <a:t>www.saarc-sadkn.org</a:t>
            </a:r>
            <a:r>
              <a:rPr lang="en-US" sz="2400" dirty="0" smtClean="0">
                <a:solidFill>
                  <a:schemeClr val="bg2">
                    <a:lumMod val="25000"/>
                  </a:schemeClr>
                </a:solidFill>
              </a:rPr>
              <a:t> </a:t>
            </a:r>
          </a:p>
        </p:txBody>
      </p:sp>
      <p:pic>
        <p:nvPicPr>
          <p:cNvPr id="24580" name="Picture 3"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pic>
        <p:nvPicPr>
          <p:cNvPr id="25603" name="Picture 2"/>
          <p:cNvPicPr>
            <a:picLocks noGrp="1" noChangeAspect="1" noChangeArrowheads="1"/>
          </p:cNvPicPr>
          <p:nvPr>
            <p:ph idx="1"/>
          </p:nvPr>
        </p:nvPicPr>
        <p:blipFill>
          <a:blip r:embed="rId2" cstate="print"/>
          <a:srcRect/>
          <a:stretch>
            <a:fillRect/>
          </a:stretch>
        </p:blipFill>
        <p:spPr>
          <a:xfrm>
            <a:off x="0" y="0"/>
            <a:ext cx="9144000" cy="6858000"/>
          </a:xfrm>
          <a:noFill/>
        </p:spPr>
      </p:pic>
      <p:pic>
        <p:nvPicPr>
          <p:cNvPr id="25604" name="Picture 3" descr="saarc.jpg"/>
          <p:cNvPicPr>
            <a:picLocks noChangeAspect="1"/>
          </p:cNvPicPr>
          <p:nvPr/>
        </p:nvPicPr>
        <p:blipFill>
          <a:blip r:embed="rId3" cstate="print"/>
          <a:srcRect/>
          <a:stretch>
            <a:fillRect/>
          </a:stretch>
        </p:blipFill>
        <p:spPr bwMode="auto">
          <a:xfrm>
            <a:off x="8477250" y="38100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81000" y="914400"/>
            <a:ext cx="8229600" cy="5410200"/>
          </a:xfrm>
        </p:spPr>
        <p:txBody>
          <a:bodyPr>
            <a:normAutofit fontScale="92500"/>
          </a:bodyPr>
          <a:lstStyle/>
          <a:p>
            <a:pPr marL="274320" indent="-274320" eaLnBrk="1" fontAlgn="auto" hangingPunct="1">
              <a:spcAft>
                <a:spcPts val="0"/>
              </a:spcAft>
              <a:buClr>
                <a:schemeClr val="accent3"/>
              </a:buClr>
              <a:buFont typeface="Wingdings 2" pitchFamily="18" charset="2"/>
              <a:buNone/>
              <a:defRPr/>
            </a:pPr>
            <a:r>
              <a:rPr lang="en-US" sz="2800" b="1" dirty="0" smtClean="0">
                <a:solidFill>
                  <a:srgbClr val="FF0000"/>
                </a:solidFill>
              </a:rPr>
              <a:t>Digital vulnerability Atlas of South Asia:</a:t>
            </a:r>
          </a:p>
          <a:p>
            <a:pPr marL="274320" indent="-274320" eaLnBrk="1" fontAlgn="auto" hangingPunct="1">
              <a:spcAft>
                <a:spcPts val="0"/>
              </a:spcAft>
              <a:buClr>
                <a:schemeClr val="accent3"/>
              </a:buClr>
              <a:buFont typeface="Wingdings 2" pitchFamily="18" charset="2"/>
              <a:buNone/>
              <a:defRPr/>
            </a:pPr>
            <a:endParaRPr lang="en-US" sz="2800" b="1" dirty="0" smtClean="0">
              <a:solidFill>
                <a:srgbClr val="FF0000"/>
              </a:solidFill>
            </a:endParaRPr>
          </a:p>
          <a:p>
            <a:pPr marL="274320" indent="-274320" algn="just" eaLnBrk="1" fontAlgn="auto" hangingPunct="1">
              <a:spcAft>
                <a:spcPts val="0"/>
              </a:spcAft>
              <a:buClr>
                <a:schemeClr val="accent3"/>
              </a:buClr>
              <a:buFont typeface="Wingdings 2"/>
              <a:buChar char=""/>
              <a:defRPr/>
            </a:pPr>
            <a:r>
              <a:rPr lang="en-US" sz="2800" dirty="0" smtClean="0"/>
              <a:t>Digital Vulnerability Atlas of South Asia, preparation of Digital Vulnerability Atlas of South Asia of Five SAARC Member Countries of Afghanistan, Bhutan, India, Maldives, Nepal on a GIS Platform integrating physical, social and economic vulnerability to Disaster and Climate Change. </a:t>
            </a:r>
          </a:p>
          <a:p>
            <a:pPr marL="274320" indent="-274320" algn="just" eaLnBrk="1" fontAlgn="auto" hangingPunct="1">
              <a:spcAft>
                <a:spcPts val="0"/>
              </a:spcAft>
              <a:buClr>
                <a:schemeClr val="accent3"/>
              </a:buClr>
              <a:buFont typeface="Wingdings 2"/>
              <a:buChar char=""/>
              <a:defRPr/>
            </a:pPr>
            <a:r>
              <a:rPr lang="en-US" sz="2800" dirty="0" smtClean="0"/>
              <a:t>The portal was globally launched on 9</a:t>
            </a:r>
            <a:r>
              <a:rPr lang="en-US" sz="2800" baseline="30000" dirty="0" smtClean="0"/>
              <a:t>th</a:t>
            </a:r>
            <a:r>
              <a:rPr lang="en-US" sz="2800" dirty="0" smtClean="0"/>
              <a:t> May 2011 at Geneva in 3</a:t>
            </a:r>
            <a:r>
              <a:rPr lang="en-US" sz="2800" baseline="30000" dirty="0" smtClean="0"/>
              <a:t>rd</a:t>
            </a:r>
            <a:r>
              <a:rPr lang="en-US" sz="2800" dirty="0" smtClean="0"/>
              <a:t> Global Platform for Disaster Risk Reduction ( GPDRR)</a:t>
            </a:r>
          </a:p>
          <a:p>
            <a:pPr marL="274320" indent="-274320" algn="just" eaLnBrk="1" fontAlgn="auto" hangingPunct="1">
              <a:spcAft>
                <a:spcPts val="0"/>
              </a:spcAft>
              <a:buClr>
                <a:schemeClr val="accent3"/>
              </a:buClr>
              <a:buFont typeface="Wingdings 2"/>
              <a:buChar char=""/>
              <a:defRPr/>
            </a:pPr>
            <a:r>
              <a:rPr lang="en-US" sz="2800" dirty="0" smtClean="0"/>
              <a:t>Hosted at </a:t>
            </a:r>
            <a:r>
              <a:rPr lang="en-US" sz="2800" dirty="0" smtClean="0">
                <a:hlinkClick r:id="rId2"/>
              </a:rPr>
              <a:t>www.saarc-dva.org</a:t>
            </a:r>
            <a:r>
              <a:rPr lang="en-US" sz="2800" dirty="0" smtClean="0"/>
              <a:t> </a:t>
            </a:r>
          </a:p>
          <a:p>
            <a:pPr marL="274320" indent="-274320" eaLnBrk="1" fontAlgn="auto" hangingPunct="1">
              <a:spcAft>
                <a:spcPts val="0"/>
              </a:spcAft>
              <a:buClr>
                <a:schemeClr val="accent3"/>
              </a:buClr>
              <a:buFont typeface="Wingdings 2"/>
              <a:buChar char=""/>
              <a:defRPr/>
            </a:pPr>
            <a:endParaRPr lang="en-US" dirty="0" smtClean="0"/>
          </a:p>
        </p:txBody>
      </p:sp>
      <p:pic>
        <p:nvPicPr>
          <p:cNvPr id="26627" name="Picture 2"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7651" name="Picture 2"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503238"/>
            <a:ext cx="8915400" cy="944562"/>
          </a:xfrm>
        </p:spPr>
        <p:txBody>
          <a:bodyPr/>
          <a:lstStyle/>
          <a:p>
            <a:pPr eaLnBrk="1" hangingPunct="1"/>
            <a:r>
              <a:rPr lang="en-US" sz="2800" b="1" smtClean="0">
                <a:latin typeface="Times New Roman" pitchFamily="18" charset="0"/>
                <a:cs typeface="Times New Roman" pitchFamily="18" charset="0"/>
              </a:rPr>
              <a:t>SDMC Activities Proposed to CC Mitigation &amp; Adaptation (2012)</a:t>
            </a:r>
          </a:p>
        </p:txBody>
      </p:sp>
      <p:sp>
        <p:nvSpPr>
          <p:cNvPr id="24579" name="Content Placeholder 2"/>
          <p:cNvSpPr>
            <a:spLocks noGrp="1"/>
          </p:cNvSpPr>
          <p:nvPr>
            <p:ph idx="1"/>
          </p:nvPr>
        </p:nvSpPr>
        <p:spPr>
          <a:xfrm>
            <a:off x="304800" y="1447800"/>
            <a:ext cx="8229600" cy="5029200"/>
          </a:xfrm>
        </p:spPr>
        <p:txBody>
          <a:bodyPr/>
          <a:lstStyle/>
          <a:p>
            <a:pPr algn="just" eaLnBrk="1" hangingPunct="1">
              <a:buFont typeface="Arial" charset="0"/>
              <a:buChar char="•"/>
              <a:defRPr/>
            </a:pPr>
            <a:r>
              <a:rPr lang="en-US" sz="2800" b="1" dirty="0" smtClean="0">
                <a:solidFill>
                  <a:schemeClr val="accent6">
                    <a:lumMod val="50000"/>
                  </a:schemeClr>
                </a:solidFill>
                <a:latin typeface="Times New Roman" pitchFamily="18" charset="0"/>
                <a:cs typeface="Times New Roman" pitchFamily="18" charset="0"/>
              </a:rPr>
              <a:t>Training and Awareness </a:t>
            </a:r>
            <a:r>
              <a:rPr lang="en-US" sz="2800" b="1" dirty="0" err="1" smtClean="0">
                <a:solidFill>
                  <a:schemeClr val="accent6">
                    <a:lumMod val="50000"/>
                  </a:schemeClr>
                </a:solidFill>
                <a:latin typeface="Times New Roman" pitchFamily="18" charset="0"/>
                <a:cs typeface="Times New Roman" pitchFamily="18" charset="0"/>
              </a:rPr>
              <a:t>programmes</a:t>
            </a:r>
            <a:r>
              <a:rPr lang="en-US" sz="2800" b="1" dirty="0" smtClean="0">
                <a:solidFill>
                  <a:schemeClr val="accent6">
                    <a:lumMod val="50000"/>
                  </a:schemeClr>
                </a:solidFill>
                <a:latin typeface="Times New Roman" pitchFamily="18" charset="0"/>
                <a:cs typeface="Times New Roman" pitchFamily="18" charset="0"/>
              </a:rPr>
              <a:t>:</a:t>
            </a:r>
          </a:p>
          <a:p>
            <a:pPr lvl="1" algn="just" eaLnBrk="1" hangingPunct="1">
              <a:buFont typeface="Arial" charset="0"/>
              <a:buChar char="•"/>
              <a:defRPr/>
            </a:pPr>
            <a:r>
              <a:rPr lang="en-US" dirty="0" smtClean="0">
                <a:solidFill>
                  <a:schemeClr val="tx2"/>
                </a:solidFill>
                <a:latin typeface="Times New Roman" pitchFamily="18" charset="0"/>
                <a:cs typeface="Times New Roman" pitchFamily="18" charset="0"/>
              </a:rPr>
              <a:t>Training </a:t>
            </a:r>
            <a:r>
              <a:rPr lang="en-US" dirty="0" err="1" smtClean="0">
                <a:solidFill>
                  <a:schemeClr val="tx2"/>
                </a:solidFill>
                <a:latin typeface="Times New Roman" pitchFamily="18" charset="0"/>
                <a:cs typeface="Times New Roman" pitchFamily="18" charset="0"/>
              </a:rPr>
              <a:t>Programme</a:t>
            </a:r>
            <a:r>
              <a:rPr lang="en-US" dirty="0" smtClean="0">
                <a:solidFill>
                  <a:schemeClr val="tx2"/>
                </a:solidFill>
                <a:latin typeface="Times New Roman" pitchFamily="18" charset="0"/>
                <a:cs typeface="Times New Roman" pitchFamily="18" charset="0"/>
              </a:rPr>
              <a:t> for Climate Change and Water Resources Management for Drought-Prone Areas of South Asia</a:t>
            </a:r>
          </a:p>
          <a:p>
            <a:pPr lvl="1" algn="just" eaLnBrk="1" hangingPunct="1">
              <a:buFont typeface="Arial" charset="0"/>
              <a:buChar char="•"/>
              <a:defRPr/>
            </a:pPr>
            <a:r>
              <a:rPr lang="en-US" dirty="0" smtClean="0">
                <a:latin typeface="Times New Roman" pitchFamily="18" charset="0"/>
                <a:cs typeface="Times New Roman" pitchFamily="18" charset="0"/>
              </a:rPr>
              <a:t>Training </a:t>
            </a:r>
            <a:r>
              <a:rPr lang="en-US" dirty="0" err="1" smtClean="0">
                <a:latin typeface="Times New Roman" pitchFamily="18" charset="0"/>
                <a:cs typeface="Times New Roman" pitchFamily="18" charset="0"/>
              </a:rPr>
              <a:t>Programme</a:t>
            </a:r>
            <a:r>
              <a:rPr lang="en-US" dirty="0" smtClean="0">
                <a:latin typeface="Times New Roman" pitchFamily="18" charset="0"/>
                <a:cs typeface="Times New Roman" pitchFamily="18" charset="0"/>
              </a:rPr>
              <a:t> on River Erosion and Embankment Safety Management in South Asia</a:t>
            </a:r>
          </a:p>
          <a:p>
            <a:pPr lvl="1" algn="just" eaLnBrk="1" hangingPunct="1">
              <a:buFont typeface="Arial" charset="0"/>
              <a:buChar char="•"/>
              <a:defRPr/>
            </a:pPr>
            <a:r>
              <a:rPr lang="en-US" dirty="0" smtClean="0">
                <a:latin typeface="Times New Roman" pitchFamily="18" charset="0"/>
                <a:cs typeface="Times New Roman" pitchFamily="18" charset="0"/>
              </a:rPr>
              <a:t>Training </a:t>
            </a:r>
            <a:r>
              <a:rPr lang="en-US" dirty="0" err="1" smtClean="0">
                <a:latin typeface="Times New Roman" pitchFamily="18" charset="0"/>
                <a:cs typeface="Times New Roman" pitchFamily="18" charset="0"/>
              </a:rPr>
              <a:t>Programme</a:t>
            </a:r>
            <a:r>
              <a:rPr lang="en-US" dirty="0" smtClean="0">
                <a:latin typeface="Times New Roman" pitchFamily="18" charset="0"/>
                <a:cs typeface="Times New Roman" pitchFamily="18" charset="0"/>
              </a:rPr>
              <a:t> on Forest Fire Management in Bhutan</a:t>
            </a:r>
          </a:p>
          <a:p>
            <a:pPr lvl="1" algn="just" eaLnBrk="1" hangingPunct="1">
              <a:buFont typeface="Arial" charset="0"/>
              <a:buChar char="•"/>
              <a:defRPr/>
            </a:pPr>
            <a:r>
              <a:rPr lang="en-US" dirty="0" smtClean="0">
                <a:latin typeface="Times New Roman" pitchFamily="18" charset="0"/>
                <a:cs typeface="Times New Roman" pitchFamily="18" charset="0"/>
              </a:rPr>
              <a:t>Strengthen SADKN and DVA with more information related to Climate Change Risk Mitigation  and Adaptation.</a:t>
            </a:r>
          </a:p>
          <a:p>
            <a:pPr lvl="1" algn="just" eaLnBrk="1" hangingPunct="1">
              <a:buFont typeface="Arial" charset="0"/>
              <a:buChar char="•"/>
              <a:defRPr/>
            </a:pPr>
            <a:r>
              <a:rPr lang="en-US" dirty="0" smtClean="0">
                <a:latin typeface="Times New Roman" pitchFamily="18" charset="0"/>
                <a:cs typeface="Times New Roman" pitchFamily="18" charset="0"/>
              </a:rPr>
              <a:t>Create Awareness about CCM &amp; CCA among Member Countries.</a:t>
            </a:r>
          </a:p>
          <a:p>
            <a:pPr lvl="1" algn="r" eaLnBrk="1" hangingPunct="1">
              <a:buFont typeface="Wingdings 2" pitchFamily="18" charset="2"/>
              <a:buNone/>
              <a:defRPr/>
            </a:pPr>
            <a:r>
              <a:rPr lang="en-US" dirty="0" err="1" smtClean="0">
                <a:latin typeface="Times New Roman" pitchFamily="18" charset="0"/>
                <a:cs typeface="Times New Roman" pitchFamily="18" charset="0"/>
              </a:rPr>
              <a:t>Contd</a:t>
            </a:r>
            <a:r>
              <a:rPr lang="en-US" dirty="0" smtClean="0">
                <a:latin typeface="Times New Roman" pitchFamily="18" charset="0"/>
                <a:cs typeface="Times New Roman" pitchFamily="18" charset="0"/>
              </a:rPr>
              <a:t>……..</a:t>
            </a:r>
          </a:p>
          <a:p>
            <a:pPr algn="just" eaLnBrk="1" hangingPunct="1">
              <a:buFont typeface="Arial" charset="0"/>
              <a:buChar char="•"/>
              <a:defRPr/>
            </a:pPr>
            <a:endParaRPr lang="en-US" sz="2800" dirty="0" smtClean="0">
              <a:latin typeface="Times New Roman" pitchFamily="18" charset="0"/>
              <a:cs typeface="Times New Roman" pitchFamily="18" charset="0"/>
            </a:endParaRPr>
          </a:p>
        </p:txBody>
      </p:sp>
      <p:pic>
        <p:nvPicPr>
          <p:cNvPr id="28676"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04800" y="1828800"/>
            <a:ext cx="8229600" cy="4724400"/>
          </a:xfrm>
        </p:spPr>
        <p:txBody>
          <a:bodyPr/>
          <a:lstStyle/>
          <a:p>
            <a:pPr algn="just" eaLnBrk="1" hangingPunct="1">
              <a:defRPr/>
            </a:pPr>
            <a:r>
              <a:rPr lang="en-US" sz="2800" b="1" dirty="0" smtClean="0">
                <a:solidFill>
                  <a:schemeClr val="accent6">
                    <a:lumMod val="50000"/>
                  </a:schemeClr>
                </a:solidFill>
                <a:latin typeface="Times New Roman" pitchFamily="18" charset="0"/>
                <a:cs typeface="Times New Roman" pitchFamily="18" charset="0"/>
              </a:rPr>
              <a:t>Research &amp; Documentation:</a:t>
            </a:r>
          </a:p>
          <a:p>
            <a:pPr lvl="1" algn="just" eaLnBrk="1" hangingPunct="1">
              <a:lnSpc>
                <a:spcPct val="150000"/>
              </a:lnSpc>
              <a:buFont typeface="Arial" charset="0"/>
              <a:buChar char="•"/>
              <a:defRPr/>
            </a:pPr>
            <a:r>
              <a:rPr lang="en-US" sz="2800" dirty="0" smtClean="0">
                <a:latin typeface="Times New Roman" pitchFamily="18" charset="0"/>
                <a:cs typeface="Times New Roman" pitchFamily="18" charset="0"/>
              </a:rPr>
              <a:t>District Level emergency Plans for Drought management for SAARC Countries</a:t>
            </a:r>
          </a:p>
          <a:p>
            <a:pPr lvl="1" algn="just" eaLnBrk="1" hangingPunct="1">
              <a:lnSpc>
                <a:spcPct val="150000"/>
              </a:lnSpc>
              <a:buFont typeface="Arial" charset="0"/>
              <a:buChar char="•"/>
              <a:defRPr/>
            </a:pPr>
            <a:r>
              <a:rPr lang="en-US" sz="2800" dirty="0" smtClean="0">
                <a:latin typeface="Times New Roman" pitchFamily="18" charset="0"/>
                <a:cs typeface="Times New Roman" pitchFamily="18" charset="0"/>
              </a:rPr>
              <a:t>Structural Measures Adopted for Coastal Zone Management in SAARC Region</a:t>
            </a:r>
          </a:p>
          <a:p>
            <a:pPr lvl="1" algn="just" eaLnBrk="1" hangingPunct="1">
              <a:lnSpc>
                <a:spcPct val="150000"/>
              </a:lnSpc>
              <a:buFont typeface="Arial" charset="0"/>
              <a:buChar char="•"/>
              <a:defRPr/>
            </a:pPr>
            <a:r>
              <a:rPr lang="en-US" sz="2800" dirty="0" smtClean="0">
                <a:latin typeface="Times New Roman" pitchFamily="18" charset="0"/>
                <a:cs typeface="Times New Roman" pitchFamily="18" charset="0"/>
              </a:rPr>
              <a:t>Development of regional road map for GLOF Risk Management in South Asia</a:t>
            </a:r>
          </a:p>
          <a:p>
            <a:pPr>
              <a:lnSpc>
                <a:spcPct val="150000"/>
              </a:lnSpc>
              <a:defRPr/>
            </a:pPr>
            <a:endParaRPr lang="en-IN" dirty="0" smtClean="0"/>
          </a:p>
        </p:txBody>
      </p:sp>
      <p:sp>
        <p:nvSpPr>
          <p:cNvPr id="29699" name="Title 3"/>
          <p:cNvSpPr>
            <a:spLocks noGrp="1"/>
          </p:cNvSpPr>
          <p:nvPr>
            <p:ph type="title"/>
          </p:nvPr>
        </p:nvSpPr>
        <p:spPr>
          <a:xfrm>
            <a:off x="228600" y="304800"/>
            <a:ext cx="1600200" cy="381000"/>
          </a:xfrm>
        </p:spPr>
        <p:txBody>
          <a:bodyPr/>
          <a:lstStyle/>
          <a:p>
            <a:r>
              <a:rPr lang="en-US" sz="2800" smtClean="0"/>
              <a:t>Contd……..</a:t>
            </a:r>
            <a:endParaRPr lang="en-IN" sz="2800" smtClean="0"/>
          </a:p>
        </p:txBody>
      </p:sp>
      <p:pic>
        <p:nvPicPr>
          <p:cNvPr id="29700"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marL="0" lvl="1"/>
            <a:r>
              <a:rPr lang="en-US" sz="2800" b="1">
                <a:solidFill>
                  <a:schemeClr val="accent1"/>
                </a:solidFill>
                <a:latin typeface="Times New Roman" pitchFamily="18" charset="0"/>
                <a:cs typeface="Times New Roman" pitchFamily="18" charset="0"/>
              </a:rPr>
              <a:t>Development of a Compendium on Lessons learnt and best practices of Climate Change Adaptability</a:t>
            </a:r>
          </a:p>
          <a:p>
            <a:endParaRPr lang="en-IN" sz="2400" b="1">
              <a:solidFill>
                <a:schemeClr val="tx2"/>
              </a:solidFill>
            </a:endParaRPr>
          </a:p>
        </p:txBody>
      </p:sp>
      <p:grpSp>
        <p:nvGrpSpPr>
          <p:cNvPr id="30723" name="Group 8"/>
          <p:cNvGrpSpPr>
            <a:grpSpLocks/>
          </p:cNvGrpSpPr>
          <p:nvPr/>
        </p:nvGrpSpPr>
        <p:grpSpPr bwMode="auto">
          <a:xfrm>
            <a:off x="0" y="981075"/>
            <a:ext cx="9144000" cy="5903913"/>
            <a:chOff x="0" y="980728"/>
            <a:chExt cx="9144001" cy="5904657"/>
          </a:xfrm>
        </p:grpSpPr>
        <p:pic>
          <p:nvPicPr>
            <p:cNvPr id="34818" name="Picture 4" descr="C:\Documents and Settings\DAE-FAO\My Documents\Floating Seedbed.jpg"/>
            <p:cNvPicPr>
              <a:picLocks noChangeAspect="1" noChangeArrowheads="1"/>
            </p:cNvPicPr>
            <p:nvPr/>
          </p:nvPicPr>
          <p:blipFill>
            <a:blip r:embed="rId2" cstate="print"/>
            <a:srcRect b="21875"/>
            <a:stretch>
              <a:fillRect/>
            </a:stretch>
          </p:blipFill>
          <p:spPr bwMode="auto">
            <a:xfrm>
              <a:off x="4529482" y="3717033"/>
              <a:ext cx="4614518" cy="3168352"/>
            </a:xfrm>
            <a:prstGeom prst="rect">
              <a:avLst/>
            </a:prstGeom>
            <a:ln>
              <a:noFill/>
            </a:ln>
            <a:effectLst>
              <a:softEdge rad="112500"/>
            </a:effectLst>
          </p:spPr>
        </p:pic>
        <p:pic>
          <p:nvPicPr>
            <p:cNvPr id="4" name="Picture 2" descr="C:\Users\satendra\Desktop\Bangladesh\LACC gen\Photos\DSC00379.jpg"/>
            <p:cNvPicPr>
              <a:picLocks noChangeAspect="1" noChangeArrowheads="1"/>
            </p:cNvPicPr>
            <p:nvPr/>
          </p:nvPicPr>
          <p:blipFill>
            <a:blip r:embed="rId3" cstate="print"/>
            <a:srcRect/>
            <a:stretch>
              <a:fillRect/>
            </a:stretch>
          </p:blipFill>
          <p:spPr bwMode="auto">
            <a:xfrm>
              <a:off x="0" y="3717032"/>
              <a:ext cx="4644008" cy="3140968"/>
            </a:xfrm>
            <a:prstGeom prst="rect">
              <a:avLst/>
            </a:prstGeom>
            <a:ln>
              <a:noFill/>
            </a:ln>
            <a:effectLst>
              <a:softEdge rad="112500"/>
            </a:effectLst>
          </p:spPr>
        </p:pic>
        <p:pic>
          <p:nvPicPr>
            <p:cNvPr id="5" name="Picture 2"/>
            <p:cNvPicPr>
              <a:picLocks noChangeAspect="1" noChangeArrowheads="1"/>
            </p:cNvPicPr>
            <p:nvPr/>
          </p:nvPicPr>
          <p:blipFill>
            <a:blip r:embed="rId4" cstate="print"/>
            <a:srcRect/>
            <a:stretch>
              <a:fillRect/>
            </a:stretch>
          </p:blipFill>
          <p:spPr bwMode="auto">
            <a:xfrm>
              <a:off x="4572001" y="992535"/>
              <a:ext cx="4572000" cy="2868513"/>
            </a:xfrm>
            <a:prstGeom prst="rect">
              <a:avLst/>
            </a:prstGeom>
            <a:ln>
              <a:noFill/>
            </a:ln>
            <a:effectLst>
              <a:softEdge rad="112500"/>
            </a:effectLst>
          </p:spPr>
        </p:pic>
        <p:pic>
          <p:nvPicPr>
            <p:cNvPr id="7" name="Picture 19" descr="DSC00442"/>
            <p:cNvPicPr>
              <a:picLocks noChangeAspect="1" noChangeArrowheads="1"/>
            </p:cNvPicPr>
            <p:nvPr/>
          </p:nvPicPr>
          <p:blipFill>
            <a:blip r:embed="rId5" cstate="print"/>
            <a:srcRect/>
            <a:stretch>
              <a:fillRect/>
            </a:stretch>
          </p:blipFill>
          <p:spPr bwMode="auto">
            <a:xfrm>
              <a:off x="0" y="980728"/>
              <a:ext cx="4572000" cy="2877560"/>
            </a:xfrm>
            <a:prstGeom prst="rect">
              <a:avLst/>
            </a:prstGeom>
            <a:ln>
              <a:noFill/>
            </a:ln>
            <a:effectLst>
              <a:softEdge rad="112500"/>
            </a:effectLst>
          </p:spPr>
        </p:pic>
        <p:pic>
          <p:nvPicPr>
            <p:cNvPr id="8" name="Picture 2"/>
            <p:cNvPicPr>
              <a:picLocks noChangeAspect="1" noChangeArrowheads="1"/>
            </p:cNvPicPr>
            <p:nvPr/>
          </p:nvPicPr>
          <p:blipFill>
            <a:blip r:embed="rId6" cstate="print"/>
            <a:srcRect/>
            <a:stretch>
              <a:fillRect/>
            </a:stretch>
          </p:blipFill>
          <p:spPr bwMode="auto">
            <a:xfrm>
              <a:off x="8024462" y="3810000"/>
              <a:ext cx="1119538" cy="1623557"/>
            </a:xfrm>
            <a:prstGeom prst="rect">
              <a:avLst/>
            </a:prstGeom>
            <a:ln>
              <a:noFill/>
            </a:ln>
            <a:effectLst>
              <a:softEdge rad="112500"/>
            </a:effectLst>
          </p:spPr>
        </p:pic>
      </p:grpSp>
      <p:pic>
        <p:nvPicPr>
          <p:cNvPr id="30724" name="Picture 8" descr="saarc.jpg"/>
          <p:cNvPicPr>
            <a:picLocks noChangeAspect="1"/>
          </p:cNvPicPr>
          <p:nvPr/>
        </p:nvPicPr>
        <p:blipFill>
          <a:blip r:embed="rId7" cstate="print"/>
          <a:srcRect/>
          <a:stretch>
            <a:fillRect/>
          </a:stretch>
        </p:blipFill>
        <p:spPr bwMode="auto">
          <a:xfrm>
            <a:off x="8477250" y="38100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381000"/>
            <a:ext cx="9144000" cy="1096963"/>
          </a:xfrm>
        </p:spPr>
        <p:txBody>
          <a:bodyPr/>
          <a:lstStyle/>
          <a:p>
            <a:pPr eaLnBrk="1" hangingPunct="1"/>
            <a:r>
              <a:rPr lang="en-US" sz="2800" b="1" smtClean="0">
                <a:latin typeface="Times New Roman" pitchFamily="18" charset="0"/>
                <a:cs typeface="Times New Roman" pitchFamily="18" charset="0"/>
              </a:rPr>
              <a:t>TOR for SAARC  Inter Governmental Climate Related</a:t>
            </a:r>
            <a:br>
              <a:rPr lang="en-US" sz="2800" b="1" smtClean="0">
                <a:latin typeface="Times New Roman" pitchFamily="18" charset="0"/>
                <a:cs typeface="Times New Roman" pitchFamily="18" charset="0"/>
              </a:rPr>
            </a:br>
            <a:r>
              <a:rPr lang="en-US" sz="2800" b="1" smtClean="0">
                <a:latin typeface="Times New Roman" pitchFamily="18" charset="0"/>
                <a:cs typeface="Times New Roman" pitchFamily="18" charset="0"/>
              </a:rPr>
              <a:t>Disaster Initiatives on Integration of CCA with DRR  </a:t>
            </a:r>
            <a:r>
              <a:rPr lang="en-US" sz="2000" smtClean="0">
                <a:latin typeface="Times New Roman" pitchFamily="18" charset="0"/>
                <a:cs typeface="Times New Roman" pitchFamily="18" charset="0"/>
              </a:rPr>
              <a:t> </a:t>
            </a:r>
          </a:p>
        </p:txBody>
      </p:sp>
      <p:sp>
        <p:nvSpPr>
          <p:cNvPr id="31747" name="Content Placeholder 2"/>
          <p:cNvSpPr>
            <a:spLocks noGrp="1"/>
          </p:cNvSpPr>
          <p:nvPr>
            <p:ph idx="1"/>
          </p:nvPr>
        </p:nvSpPr>
        <p:spPr>
          <a:xfrm>
            <a:off x="0" y="1600200"/>
            <a:ext cx="9144000" cy="4876800"/>
          </a:xfrm>
        </p:spPr>
        <p:txBody>
          <a:bodyPr/>
          <a:lstStyle/>
          <a:p>
            <a:pPr algn="just" eaLnBrk="1" hangingPunct="1"/>
            <a:r>
              <a:rPr lang="en-US" sz="2300" smtClean="0">
                <a:latin typeface="Times New Roman" pitchFamily="18" charset="0"/>
                <a:cs typeface="Times New Roman" pitchFamily="18" charset="0"/>
              </a:rPr>
              <a:t>Comprehensive study of the policy, institutional landscape &amp;  resource allocation for DRR </a:t>
            </a:r>
          </a:p>
          <a:p>
            <a:pPr algn="just" eaLnBrk="1" hangingPunct="1"/>
            <a:r>
              <a:rPr lang="en-US" sz="2300" smtClean="0">
                <a:latin typeface="Times New Roman" pitchFamily="18" charset="0"/>
                <a:cs typeface="Times New Roman" pitchFamily="18" charset="0"/>
              </a:rPr>
              <a:t>Comprehensive study of the policy, institutional landscape &amp;  resource allocation for CCA</a:t>
            </a:r>
          </a:p>
          <a:p>
            <a:pPr algn="just" eaLnBrk="1" hangingPunct="1"/>
            <a:r>
              <a:rPr lang="en-US" sz="2300" smtClean="0">
                <a:latin typeface="Times New Roman" pitchFamily="18" charset="0"/>
                <a:cs typeface="Times New Roman" pitchFamily="18" charset="0"/>
              </a:rPr>
              <a:t>Analyse the convergence &amp; divergence of DRR &amp; CCA issues</a:t>
            </a:r>
          </a:p>
          <a:p>
            <a:pPr algn="just" eaLnBrk="1" hangingPunct="1"/>
            <a:r>
              <a:rPr lang="en-US" sz="2300" smtClean="0">
                <a:latin typeface="Times New Roman" pitchFamily="18" charset="0"/>
                <a:cs typeface="Times New Roman" pitchFamily="18" charset="0"/>
              </a:rPr>
              <a:t>Recommendations for integration for reducing risk</a:t>
            </a:r>
          </a:p>
          <a:p>
            <a:pPr algn="just" eaLnBrk="1" hangingPunct="1"/>
            <a:r>
              <a:rPr lang="en-US" sz="2300" smtClean="0">
                <a:latin typeface="Times New Roman" pitchFamily="18" charset="0"/>
                <a:cs typeface="Times New Roman" pitchFamily="18" charset="0"/>
              </a:rPr>
              <a:t>Inventory of DRR projects, implemented &amp; under implementation</a:t>
            </a:r>
          </a:p>
          <a:p>
            <a:pPr algn="just" eaLnBrk="1" hangingPunct="1"/>
            <a:r>
              <a:rPr lang="en-US" sz="2300" smtClean="0">
                <a:latin typeface="Times New Roman" pitchFamily="18" charset="0"/>
                <a:cs typeface="Times New Roman" pitchFamily="18" charset="0"/>
              </a:rPr>
              <a:t>Inventory of CCA projects, implemented &amp; under implementation</a:t>
            </a:r>
          </a:p>
          <a:p>
            <a:pPr algn="just" eaLnBrk="1" hangingPunct="1"/>
            <a:r>
              <a:rPr lang="en-US" sz="2300" smtClean="0">
                <a:latin typeface="Times New Roman" pitchFamily="18" charset="0"/>
                <a:cs typeface="Times New Roman" pitchFamily="18" charset="0"/>
              </a:rPr>
              <a:t>Analyse the similarities &amp; dissimilarities in two types of projects</a:t>
            </a:r>
          </a:p>
          <a:p>
            <a:pPr algn="just" eaLnBrk="1" hangingPunct="1"/>
            <a:r>
              <a:rPr lang="en-US" sz="2300" smtClean="0">
                <a:latin typeface="Times New Roman" pitchFamily="18" charset="0"/>
                <a:cs typeface="Times New Roman" pitchFamily="18" charset="0"/>
              </a:rPr>
              <a:t>Recommendation how to integrate CCA &amp; DRR projects</a:t>
            </a:r>
          </a:p>
          <a:p>
            <a:pPr algn="just" eaLnBrk="1" hangingPunct="1"/>
            <a:r>
              <a:rPr lang="en-US" sz="2300" smtClean="0">
                <a:latin typeface="Times New Roman" pitchFamily="18" charset="0"/>
                <a:cs typeface="Times New Roman" pitchFamily="18" charset="0"/>
              </a:rPr>
              <a:t>Develop tools, methodologies &amp; guidelines  for CCA integrating with DRR</a:t>
            </a:r>
          </a:p>
          <a:p>
            <a:pPr algn="just" eaLnBrk="1" hangingPunct="1"/>
            <a:endParaRPr lang="en-US" sz="2300" smtClean="0"/>
          </a:p>
          <a:p>
            <a:pPr algn="just" eaLnBrk="1" hangingPunct="1"/>
            <a:endParaRPr lang="en-US" sz="2300" smtClean="0"/>
          </a:p>
          <a:p>
            <a:pPr algn="just" eaLnBrk="1" hangingPunct="1"/>
            <a:endParaRPr lang="en-US" sz="2300" smtClean="0"/>
          </a:p>
          <a:p>
            <a:pPr algn="just" eaLnBrk="1" hangingPunct="1"/>
            <a:endParaRPr lang="en-US" sz="2300" smtClean="0"/>
          </a:p>
        </p:txBody>
      </p:sp>
      <p:pic>
        <p:nvPicPr>
          <p:cNvPr id="31748"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BGD Pic\My Pictures\Photo Msission Feb- 09\Communication Mission Jan, 2009 479.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351918" y="2204864"/>
            <a:ext cx="3028394" cy="1152128"/>
          </a:xfrm>
          <a:prstGeom prst="rect">
            <a:avLst/>
          </a:prstGeom>
          <a:noFill/>
        </p:spPr>
        <p:txBody>
          <a:bodyPr wrap="none">
            <a:prstTxWarp prst="textArchDownPour">
              <a:avLst>
                <a:gd name="adj1" fmla="val 388014"/>
                <a:gd name="adj2" fmla="val 59148"/>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ln>
                <a:solidFill>
                  <a:schemeClr val="accent3"/>
                </a:solidFill>
                <a:cs typeface="+mn-cs"/>
              </a:rPr>
              <a:t>THANK YOU</a:t>
            </a:r>
          </a:p>
        </p:txBody>
      </p:sp>
      <p:pic>
        <p:nvPicPr>
          <p:cNvPr id="32772" name="Picture 5"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743200"/>
          </a:xfrm>
        </p:spPr>
        <p:txBody>
          <a:bodyPr>
            <a:noAutofit/>
          </a:bodyPr>
          <a:lstStyle/>
          <a:p>
            <a:pPr algn="ctr" eaLnBrk="1" fontAlgn="auto" hangingPunct="1">
              <a:spcAft>
                <a:spcPts val="0"/>
              </a:spcAft>
              <a:defRPr/>
            </a:pPr>
            <a:endParaRPr lang="en-US" sz="3600" dirty="0"/>
          </a:p>
        </p:txBody>
      </p:sp>
      <p:sp>
        <p:nvSpPr>
          <p:cNvPr id="8195" name="Subtitle 2"/>
          <p:cNvSpPr>
            <a:spLocks noGrp="1"/>
          </p:cNvSpPr>
          <p:nvPr>
            <p:ph type="subTitle" idx="1"/>
          </p:nvPr>
        </p:nvSpPr>
        <p:spPr>
          <a:xfrm>
            <a:off x="609600" y="5638800"/>
            <a:ext cx="7854950" cy="914400"/>
          </a:xfrm>
        </p:spPr>
        <p:txBody>
          <a:bodyPr/>
          <a:lstStyle/>
          <a:p>
            <a:pPr marR="0" algn="ctr" eaLnBrk="1" hangingPunct="1">
              <a:lnSpc>
                <a:spcPct val="80000"/>
              </a:lnSpc>
            </a:pPr>
            <a:r>
              <a:rPr lang="en-US" sz="2000" smtClean="0"/>
              <a:t>SAARC DISASTER MANAGEMENT CENTRE </a:t>
            </a:r>
          </a:p>
          <a:p>
            <a:pPr marR="0" algn="ctr" eaLnBrk="1" hangingPunct="1">
              <a:lnSpc>
                <a:spcPct val="80000"/>
              </a:lnSpc>
            </a:pPr>
            <a:r>
              <a:rPr lang="en-US" sz="2000" smtClean="0"/>
              <a:t>IIPA Campus, I.P. Estate,</a:t>
            </a:r>
          </a:p>
          <a:p>
            <a:pPr marR="0" algn="ctr" eaLnBrk="1" hangingPunct="1">
              <a:lnSpc>
                <a:spcPct val="80000"/>
              </a:lnSpc>
            </a:pPr>
            <a:r>
              <a:rPr lang="en-US" sz="2000" smtClean="0"/>
              <a:t>Mahatma Gandhi Road, Delhi- 110002</a:t>
            </a:r>
          </a:p>
        </p:txBody>
      </p:sp>
      <p:grpSp>
        <p:nvGrpSpPr>
          <p:cNvPr id="8196" name="Group 14"/>
          <p:cNvGrpSpPr>
            <a:grpSpLocks/>
          </p:cNvGrpSpPr>
          <p:nvPr/>
        </p:nvGrpSpPr>
        <p:grpSpPr bwMode="auto">
          <a:xfrm>
            <a:off x="1219200" y="533400"/>
            <a:ext cx="6408738" cy="1990725"/>
            <a:chOff x="1219200" y="533400"/>
            <a:chExt cx="6408738" cy="1990725"/>
          </a:xfrm>
        </p:grpSpPr>
        <p:grpSp>
          <p:nvGrpSpPr>
            <p:cNvPr id="8198" name="Group 13"/>
            <p:cNvGrpSpPr>
              <a:grpSpLocks/>
            </p:cNvGrpSpPr>
            <p:nvPr/>
          </p:nvGrpSpPr>
          <p:grpSpPr bwMode="auto">
            <a:xfrm>
              <a:off x="1219200" y="533400"/>
              <a:ext cx="6408738" cy="476250"/>
              <a:chOff x="1219200" y="533400"/>
              <a:chExt cx="6408738" cy="476250"/>
            </a:xfrm>
          </p:grpSpPr>
          <p:pic>
            <p:nvPicPr>
              <p:cNvPr id="8200" name="Picture 3" descr="afghan1.jpg"/>
              <p:cNvPicPr>
                <a:picLocks noChangeAspect="1"/>
              </p:cNvPicPr>
              <p:nvPr/>
            </p:nvPicPr>
            <p:blipFill>
              <a:blip r:embed="rId2" cstate="print"/>
              <a:srcRect/>
              <a:stretch>
                <a:fillRect/>
              </a:stretch>
            </p:blipFill>
            <p:spPr bwMode="auto">
              <a:xfrm>
                <a:off x="1219200" y="533400"/>
                <a:ext cx="695325" cy="476250"/>
              </a:xfrm>
              <a:prstGeom prst="rect">
                <a:avLst/>
              </a:prstGeom>
              <a:noFill/>
              <a:ln w="9525">
                <a:noFill/>
                <a:miter lim="800000"/>
                <a:headEnd/>
                <a:tailEnd/>
              </a:ln>
            </p:spPr>
          </p:pic>
          <p:pic>
            <p:nvPicPr>
              <p:cNvPr id="8201" name="Picture 4" descr="bangla1.jpg"/>
              <p:cNvPicPr>
                <a:picLocks noChangeAspect="1"/>
              </p:cNvPicPr>
              <p:nvPr/>
            </p:nvPicPr>
            <p:blipFill>
              <a:blip r:embed="rId3" cstate="print"/>
              <a:srcRect/>
              <a:stretch>
                <a:fillRect/>
              </a:stretch>
            </p:blipFill>
            <p:spPr bwMode="auto">
              <a:xfrm>
                <a:off x="2057400" y="533400"/>
                <a:ext cx="638175" cy="476250"/>
              </a:xfrm>
              <a:prstGeom prst="rect">
                <a:avLst/>
              </a:prstGeom>
              <a:noFill/>
              <a:ln w="9525">
                <a:noFill/>
                <a:miter lim="800000"/>
                <a:headEnd/>
                <a:tailEnd/>
              </a:ln>
            </p:spPr>
          </p:pic>
          <p:pic>
            <p:nvPicPr>
              <p:cNvPr id="8202" name="Picture 5" descr="bhutan1.jpg"/>
              <p:cNvPicPr>
                <a:picLocks noChangeAspect="1"/>
              </p:cNvPicPr>
              <p:nvPr/>
            </p:nvPicPr>
            <p:blipFill>
              <a:blip r:embed="rId4" cstate="print"/>
              <a:srcRect/>
              <a:stretch>
                <a:fillRect/>
              </a:stretch>
            </p:blipFill>
            <p:spPr bwMode="auto">
              <a:xfrm>
                <a:off x="2971800" y="533400"/>
                <a:ext cx="619125" cy="476250"/>
              </a:xfrm>
              <a:prstGeom prst="rect">
                <a:avLst/>
              </a:prstGeom>
              <a:noFill/>
              <a:ln w="9525">
                <a:noFill/>
                <a:miter lim="800000"/>
                <a:headEnd/>
                <a:tailEnd/>
              </a:ln>
            </p:spPr>
          </p:pic>
          <p:pic>
            <p:nvPicPr>
              <p:cNvPr id="8203" name="Picture 6" descr="india1.jpg"/>
              <p:cNvPicPr>
                <a:picLocks noChangeAspect="1"/>
              </p:cNvPicPr>
              <p:nvPr/>
            </p:nvPicPr>
            <p:blipFill>
              <a:blip r:embed="rId5" cstate="print"/>
              <a:srcRect/>
              <a:stretch>
                <a:fillRect/>
              </a:stretch>
            </p:blipFill>
            <p:spPr bwMode="auto">
              <a:xfrm>
                <a:off x="3810000" y="533400"/>
                <a:ext cx="638175" cy="476250"/>
              </a:xfrm>
              <a:prstGeom prst="rect">
                <a:avLst/>
              </a:prstGeom>
              <a:noFill/>
              <a:ln w="9525">
                <a:noFill/>
                <a:miter lim="800000"/>
                <a:headEnd/>
                <a:tailEnd/>
              </a:ln>
            </p:spPr>
          </p:pic>
          <p:pic>
            <p:nvPicPr>
              <p:cNvPr id="8204" name="Picture 7" descr="mal1.jpg"/>
              <p:cNvPicPr>
                <a:picLocks noChangeAspect="1"/>
              </p:cNvPicPr>
              <p:nvPr/>
            </p:nvPicPr>
            <p:blipFill>
              <a:blip r:embed="rId6" cstate="print"/>
              <a:srcRect/>
              <a:stretch>
                <a:fillRect/>
              </a:stretch>
            </p:blipFill>
            <p:spPr bwMode="auto">
              <a:xfrm>
                <a:off x="4648200" y="533400"/>
                <a:ext cx="590550" cy="476250"/>
              </a:xfrm>
              <a:prstGeom prst="rect">
                <a:avLst/>
              </a:prstGeom>
              <a:noFill/>
              <a:ln w="9525">
                <a:noFill/>
                <a:miter lim="800000"/>
                <a:headEnd/>
                <a:tailEnd/>
              </a:ln>
            </p:spPr>
          </p:pic>
          <p:pic>
            <p:nvPicPr>
              <p:cNvPr id="8205" name="Picture 8" descr="nepal1.jpg"/>
              <p:cNvPicPr>
                <a:picLocks noChangeAspect="1"/>
              </p:cNvPicPr>
              <p:nvPr/>
            </p:nvPicPr>
            <p:blipFill>
              <a:blip r:embed="rId7" cstate="print"/>
              <a:srcRect/>
              <a:stretch>
                <a:fillRect/>
              </a:stretch>
            </p:blipFill>
            <p:spPr bwMode="auto">
              <a:xfrm>
                <a:off x="5410200" y="533400"/>
                <a:ext cx="495300" cy="457200"/>
              </a:xfrm>
              <a:prstGeom prst="rect">
                <a:avLst/>
              </a:prstGeom>
              <a:noFill/>
              <a:ln w="9525">
                <a:noFill/>
                <a:miter lim="800000"/>
                <a:headEnd/>
                <a:tailEnd/>
              </a:ln>
            </p:spPr>
          </p:pic>
          <p:pic>
            <p:nvPicPr>
              <p:cNvPr id="8206" name="Picture 9" descr="pak1.jpg"/>
              <p:cNvPicPr>
                <a:picLocks noChangeAspect="1"/>
              </p:cNvPicPr>
              <p:nvPr/>
            </p:nvPicPr>
            <p:blipFill>
              <a:blip r:embed="rId8" cstate="print"/>
              <a:srcRect/>
              <a:stretch>
                <a:fillRect/>
              </a:stretch>
            </p:blipFill>
            <p:spPr bwMode="auto">
              <a:xfrm>
                <a:off x="6172200" y="533400"/>
                <a:ext cx="619125" cy="457200"/>
              </a:xfrm>
              <a:prstGeom prst="rect">
                <a:avLst/>
              </a:prstGeom>
              <a:noFill/>
              <a:ln w="9525">
                <a:noFill/>
                <a:miter lim="800000"/>
                <a:headEnd/>
                <a:tailEnd/>
              </a:ln>
            </p:spPr>
          </p:pic>
          <p:pic>
            <p:nvPicPr>
              <p:cNvPr id="8207" name="Picture 10" descr="sri1.jpg"/>
              <p:cNvPicPr>
                <a:picLocks noChangeAspect="1"/>
              </p:cNvPicPr>
              <p:nvPr/>
            </p:nvPicPr>
            <p:blipFill>
              <a:blip r:embed="rId9" cstate="print"/>
              <a:srcRect/>
              <a:stretch>
                <a:fillRect/>
              </a:stretch>
            </p:blipFill>
            <p:spPr bwMode="auto">
              <a:xfrm>
                <a:off x="7010400" y="533400"/>
                <a:ext cx="617538" cy="457200"/>
              </a:xfrm>
              <a:prstGeom prst="rect">
                <a:avLst/>
              </a:prstGeom>
              <a:noFill/>
              <a:ln w="9525">
                <a:noFill/>
                <a:miter lim="800000"/>
                <a:headEnd/>
                <a:tailEnd/>
              </a:ln>
            </p:spPr>
          </p:pic>
        </p:grpSp>
        <p:pic>
          <p:nvPicPr>
            <p:cNvPr id="8199" name="Picture 2" descr="C:\Users\SAARC\Pictures\logo1.gif"/>
            <p:cNvPicPr>
              <a:picLocks noChangeAspect="1" noChangeArrowheads="1"/>
            </p:cNvPicPr>
            <p:nvPr/>
          </p:nvPicPr>
          <p:blipFill>
            <a:blip r:embed="rId10" cstate="print">
              <a:lum bright="16000" contrast="20000"/>
            </a:blip>
            <a:srcRect/>
            <a:stretch>
              <a:fillRect/>
            </a:stretch>
          </p:blipFill>
          <p:spPr bwMode="auto">
            <a:xfrm>
              <a:off x="3733800" y="1219200"/>
              <a:ext cx="1319213" cy="1304925"/>
            </a:xfrm>
            <a:prstGeom prst="rect">
              <a:avLst/>
            </a:prstGeom>
            <a:noFill/>
            <a:ln w="9525">
              <a:noFill/>
              <a:miter lim="800000"/>
              <a:headEnd/>
              <a:tailEnd/>
            </a:ln>
          </p:spPr>
        </p:pic>
      </p:grpSp>
      <p:sp>
        <p:nvSpPr>
          <p:cNvPr id="13" name="TextBox 12"/>
          <p:cNvSpPr txBox="1"/>
          <p:nvPr/>
        </p:nvSpPr>
        <p:spPr>
          <a:xfrm>
            <a:off x="304800" y="3124200"/>
            <a:ext cx="8839200" cy="156966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SAARC CLIMATE RELATED </a:t>
            </a:r>
          </a:p>
          <a:p>
            <a:pPr algn="ctr">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DISASTER MANAGEMENT INITIATIVES</a:t>
            </a:r>
          </a:p>
          <a:p>
            <a:pPr algn="ctr">
              <a:defRPr/>
            </a:pPr>
            <a:endParaRPr lang="en-IN"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IMAGES\CLIMATE CHNAGE\Images\20090115_climate_change_aus.jpg"/>
          <p:cNvPicPr>
            <a:picLocks noChangeAspect="1" noChangeArrowheads="1"/>
          </p:cNvPicPr>
          <p:nvPr/>
        </p:nvPicPr>
        <p:blipFill>
          <a:blip r:embed="rId2" cstate="print">
            <a:duotone>
              <a:schemeClr val="bg2">
                <a:shade val="45000"/>
                <a:satMod val="135000"/>
              </a:schemeClr>
              <a:prstClr val="white"/>
            </a:duotone>
            <a:lum contrast="20000"/>
          </a:blip>
          <a:srcRect/>
          <a:stretch>
            <a:fillRect/>
          </a:stretch>
        </p:blipFill>
        <p:spPr bwMode="auto">
          <a:xfrm>
            <a:off x="0" y="0"/>
            <a:ext cx="9144000" cy="6835156"/>
          </a:xfrm>
          <a:prstGeom prst="rect">
            <a:avLst/>
          </a:prstGeom>
          <a:noFill/>
        </p:spPr>
      </p:pic>
      <p:sp>
        <p:nvSpPr>
          <p:cNvPr id="9219" name="Title 1"/>
          <p:cNvSpPr>
            <a:spLocks noGrp="1"/>
          </p:cNvSpPr>
          <p:nvPr>
            <p:ph type="title"/>
          </p:nvPr>
        </p:nvSpPr>
        <p:spPr>
          <a:xfrm>
            <a:off x="228600" y="152400"/>
            <a:ext cx="2514600" cy="457200"/>
          </a:xfrm>
        </p:spPr>
        <p:txBody>
          <a:bodyPr/>
          <a:lstStyle/>
          <a:p>
            <a:r>
              <a:rPr lang="en-US" sz="3200" b="1" smtClean="0">
                <a:solidFill>
                  <a:schemeClr val="tx1"/>
                </a:solidFill>
              </a:rPr>
              <a:t>CONTENTS:</a:t>
            </a:r>
            <a:endParaRPr lang="en-IN" sz="3200" b="1" smtClean="0">
              <a:solidFill>
                <a:schemeClr val="tx1"/>
              </a:solidFill>
            </a:endParaRPr>
          </a:p>
        </p:txBody>
      </p:sp>
      <p:sp>
        <p:nvSpPr>
          <p:cNvPr id="9220" name="Content Placeholder 2"/>
          <p:cNvSpPr>
            <a:spLocks noGrp="1"/>
          </p:cNvSpPr>
          <p:nvPr>
            <p:ph idx="1"/>
          </p:nvPr>
        </p:nvSpPr>
        <p:spPr>
          <a:xfrm>
            <a:off x="152400" y="990600"/>
            <a:ext cx="8991600" cy="5562600"/>
          </a:xfrm>
        </p:spPr>
        <p:txBody>
          <a:bodyPr/>
          <a:lstStyle/>
          <a:p>
            <a:pPr>
              <a:lnSpc>
                <a:spcPct val="200000"/>
              </a:lnSpc>
            </a:pPr>
            <a:r>
              <a:rPr lang="en-US" sz="2400" b="1" smtClean="0"/>
              <a:t>SDMC: At A Glance</a:t>
            </a:r>
          </a:p>
          <a:p>
            <a:pPr>
              <a:lnSpc>
                <a:spcPct val="200000"/>
              </a:lnSpc>
            </a:pPr>
            <a:r>
              <a:rPr lang="en-US" sz="2400" b="1" smtClean="0"/>
              <a:t>Climate Change and SAARC Countries</a:t>
            </a:r>
          </a:p>
          <a:p>
            <a:pPr>
              <a:lnSpc>
                <a:spcPct val="200000"/>
              </a:lnSpc>
            </a:pPr>
            <a:r>
              <a:rPr lang="en-US" sz="2400" b="1" smtClean="0"/>
              <a:t>Climate Change Risk Management and  SAARC</a:t>
            </a:r>
          </a:p>
          <a:p>
            <a:pPr>
              <a:lnSpc>
                <a:spcPct val="200000"/>
              </a:lnSpc>
            </a:pPr>
            <a:r>
              <a:rPr lang="en-US" sz="2400" b="1" smtClean="0"/>
              <a:t>Climate Change Risk Management and  SDMC Initiatives</a:t>
            </a:r>
          </a:p>
          <a:p>
            <a:pPr>
              <a:lnSpc>
                <a:spcPct val="200000"/>
              </a:lnSpc>
            </a:pPr>
            <a:r>
              <a:rPr lang="en-US" sz="2400" b="1" smtClean="0"/>
              <a:t>TOR for the SAARC Inter- governmental Climate Related  Disaster Initiatives</a:t>
            </a:r>
          </a:p>
          <a:p>
            <a:pPr>
              <a:lnSpc>
                <a:spcPct val="200000"/>
              </a:lnSpc>
            </a:pPr>
            <a:endParaRPr lang="en-US" sz="2400" b="1" smtClean="0"/>
          </a:p>
          <a:p>
            <a:pPr>
              <a:lnSpc>
                <a:spcPct val="200000"/>
              </a:lnSpc>
            </a:pPr>
            <a:endParaRPr lang="en-IN" sz="2400" b="1" smtClean="0"/>
          </a:p>
        </p:txBody>
      </p:sp>
      <p:pic>
        <p:nvPicPr>
          <p:cNvPr id="9221" name="Picture 4" descr="saarc.jpg"/>
          <p:cNvPicPr>
            <a:picLocks noChangeAspect="1"/>
          </p:cNvPicPr>
          <p:nvPr/>
        </p:nvPicPr>
        <p:blipFill>
          <a:blip r:embed="rId3"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4267200" cy="609600"/>
          </a:xfrm>
        </p:spPr>
        <p:txBody>
          <a:bodyPr/>
          <a:lstStyle/>
          <a:p>
            <a:pPr eaLnBrk="1" hangingPunct="1"/>
            <a:r>
              <a:rPr lang="en-US" sz="4000" b="1" smtClean="0"/>
              <a:t>SDMC: At a Glance:</a:t>
            </a:r>
          </a:p>
        </p:txBody>
      </p:sp>
      <p:sp>
        <p:nvSpPr>
          <p:cNvPr id="6147" name="Content Placeholder 2"/>
          <p:cNvSpPr>
            <a:spLocks noGrp="1"/>
          </p:cNvSpPr>
          <p:nvPr>
            <p:ph idx="1"/>
          </p:nvPr>
        </p:nvSpPr>
        <p:spPr>
          <a:xfrm>
            <a:off x="0" y="990600"/>
            <a:ext cx="9144000" cy="3124200"/>
          </a:xfrm>
        </p:spPr>
        <p:txBody>
          <a:bodyPr>
            <a:normAutofit/>
          </a:bodyPr>
          <a:lstStyle/>
          <a:p>
            <a:pPr marL="274320" indent="-274320" algn="just" eaLnBrk="1" fontAlgn="auto" hangingPunct="1">
              <a:spcAft>
                <a:spcPts val="0"/>
              </a:spcAft>
              <a:buClr>
                <a:schemeClr val="accent3"/>
              </a:buClr>
              <a:buFont typeface="Wingdings 2"/>
              <a:buChar char=""/>
              <a:defRPr/>
            </a:pPr>
            <a:r>
              <a:rPr lang="en-US" sz="2800" dirty="0" smtClean="0">
                <a:solidFill>
                  <a:schemeClr val="tx2">
                    <a:lumMod val="95000"/>
                  </a:schemeClr>
                </a:solidFill>
                <a:latin typeface="Times New Roman" pitchFamily="18" charset="0"/>
                <a:cs typeface="Times New Roman" pitchFamily="18" charset="0"/>
              </a:rPr>
              <a:t>13</a:t>
            </a:r>
            <a:r>
              <a:rPr lang="en-US" sz="2800" baseline="30000" dirty="0" smtClean="0">
                <a:solidFill>
                  <a:schemeClr val="tx2">
                    <a:lumMod val="95000"/>
                  </a:schemeClr>
                </a:solidFill>
                <a:latin typeface="Times New Roman" pitchFamily="18" charset="0"/>
                <a:cs typeface="Times New Roman" pitchFamily="18" charset="0"/>
              </a:rPr>
              <a:t>th</a:t>
            </a:r>
            <a:r>
              <a:rPr lang="en-US" sz="2800" dirty="0" smtClean="0">
                <a:solidFill>
                  <a:schemeClr val="tx2">
                    <a:lumMod val="95000"/>
                  </a:schemeClr>
                </a:solidFill>
                <a:latin typeface="Times New Roman" pitchFamily="18" charset="0"/>
                <a:cs typeface="Times New Roman" pitchFamily="18" charset="0"/>
              </a:rPr>
              <a:t> SAARC Summit in Dhaka approved Indian proposal to set up a SAARC Disaster Management Centre (SDMC)  in New Delhi</a:t>
            </a:r>
          </a:p>
          <a:p>
            <a:pPr marL="274320" indent="-274320" algn="just" eaLnBrk="1" fontAlgn="auto" hangingPunct="1">
              <a:spcAft>
                <a:spcPts val="0"/>
              </a:spcAft>
              <a:buClr>
                <a:schemeClr val="accent3"/>
              </a:buClr>
              <a:buFont typeface="Wingdings 2"/>
              <a:buChar char=""/>
              <a:defRPr/>
            </a:pPr>
            <a:r>
              <a:rPr lang="en-US" sz="2800" dirty="0" smtClean="0">
                <a:solidFill>
                  <a:schemeClr val="tx2">
                    <a:lumMod val="95000"/>
                  </a:schemeClr>
                </a:solidFill>
                <a:latin typeface="Times New Roman" pitchFamily="18" charset="0"/>
                <a:cs typeface="Times New Roman" pitchFamily="18" charset="0"/>
              </a:rPr>
              <a:t>Modalities for setting up the Centre was decided by an Expert Group and approved by Council of Ministers</a:t>
            </a:r>
          </a:p>
          <a:p>
            <a:pPr marL="274320" indent="-274320" algn="just" eaLnBrk="1" fontAlgn="auto" hangingPunct="1">
              <a:spcAft>
                <a:spcPts val="0"/>
              </a:spcAft>
              <a:buClr>
                <a:schemeClr val="accent3"/>
              </a:buClr>
              <a:buFont typeface="Wingdings 2"/>
              <a:buChar char=""/>
              <a:defRPr/>
            </a:pPr>
            <a:r>
              <a:rPr lang="en-US" sz="2800" dirty="0" smtClean="0">
                <a:solidFill>
                  <a:schemeClr val="tx2">
                    <a:lumMod val="95000"/>
                  </a:schemeClr>
                </a:solidFill>
                <a:latin typeface="Times New Roman" pitchFamily="18" charset="0"/>
                <a:cs typeface="Times New Roman" pitchFamily="18" charset="0"/>
              </a:rPr>
              <a:t>It started functioning  since January 2007.</a:t>
            </a:r>
          </a:p>
          <a:p>
            <a:pPr marL="271463" indent="-271463" algn="just" eaLnBrk="1" fontAlgn="auto" hangingPunct="1">
              <a:spcAft>
                <a:spcPts val="0"/>
              </a:spcAft>
              <a:buClr>
                <a:schemeClr val="accent3"/>
              </a:buClr>
              <a:buFont typeface="Wingdings 2" pitchFamily="18" charset="2"/>
              <a:buNone/>
              <a:defRPr/>
            </a:pPr>
            <a:endParaRPr lang="en-US" sz="1800" dirty="0" smtClean="0"/>
          </a:p>
        </p:txBody>
      </p:sp>
      <p:sp>
        <p:nvSpPr>
          <p:cNvPr id="5" name="TextBox 4"/>
          <p:cNvSpPr txBox="1"/>
          <p:nvPr/>
        </p:nvSpPr>
        <p:spPr>
          <a:xfrm>
            <a:off x="304800" y="4343400"/>
            <a:ext cx="8534400" cy="1908175"/>
          </a:xfrm>
          <a:prstGeom prst="rect">
            <a:avLst/>
          </a:prstGeom>
          <a:solidFill>
            <a:schemeClr val="accent6">
              <a:lumMod val="40000"/>
              <a:lumOff val="60000"/>
            </a:schemeClr>
          </a:solidFill>
        </p:spPr>
        <p:txBody>
          <a:bodyPr>
            <a:spAutoFit/>
          </a:bodyPr>
          <a:lstStyle/>
          <a:p>
            <a:pPr marL="274320" indent="-274320" algn="ctr" fontAlgn="auto">
              <a:spcAft>
                <a:spcPts val="0"/>
              </a:spcAft>
              <a:buClr>
                <a:schemeClr val="accent3"/>
              </a:buClr>
              <a:buFont typeface="Wingdings 2"/>
              <a:buNone/>
              <a:defRPr/>
            </a:pPr>
            <a:r>
              <a:rPr lang="en-US" sz="2800" b="1" dirty="0">
                <a:solidFill>
                  <a:schemeClr val="accent1"/>
                </a:solidFill>
              </a:rPr>
              <a:t>Vision</a:t>
            </a:r>
            <a:r>
              <a:rPr lang="en-US" sz="2800" b="1" dirty="0"/>
              <a:t> </a:t>
            </a:r>
            <a:endParaRPr lang="en-US" sz="2800" dirty="0"/>
          </a:p>
          <a:p>
            <a:pPr marL="6350" indent="7938" algn="ctr" fontAlgn="auto">
              <a:spcAft>
                <a:spcPts val="0"/>
              </a:spcAft>
              <a:buClr>
                <a:schemeClr val="accent3"/>
              </a:buClr>
              <a:buFont typeface="Wingdings 2"/>
              <a:buNone/>
              <a:defRPr/>
            </a:pPr>
            <a:r>
              <a:rPr lang="en-US" sz="2400" i="1" dirty="0">
                <a:latin typeface="Times New Roman" pitchFamily="18" charset="0"/>
                <a:cs typeface="Times New Roman" pitchFamily="18" charset="0"/>
              </a:rPr>
              <a:t>The SAARC Disaster Management Centre would be a vibrant </a:t>
            </a:r>
          </a:p>
          <a:p>
            <a:pPr marL="6350" indent="7938" algn="ctr" fontAlgn="auto">
              <a:spcAft>
                <a:spcPts val="0"/>
              </a:spcAft>
              <a:buClr>
                <a:schemeClr val="accent3"/>
              </a:buClr>
              <a:buFont typeface="Wingdings 2"/>
              <a:buNone/>
              <a:defRPr/>
            </a:pPr>
            <a:r>
              <a:rPr lang="en-US" sz="2400" b="1" i="1" dirty="0">
                <a:solidFill>
                  <a:srgbClr val="FF0000"/>
                </a:solidFill>
                <a:latin typeface="Times New Roman" pitchFamily="18" charset="0"/>
                <a:cs typeface="Times New Roman" pitchFamily="18" charset="0"/>
              </a:rPr>
              <a:t>CENTER OF REGIONAL COOPERATION FOR HOLISTIC MANAGEMENT OF DISASTERS IN SOUTH ASIA</a:t>
            </a:r>
            <a:r>
              <a:rPr lang="en-US" sz="2400" b="1" dirty="0">
                <a:solidFill>
                  <a:srgbClr val="FF0000"/>
                </a:solidFill>
                <a:latin typeface="Times New Roman" pitchFamily="18" charset="0"/>
                <a:cs typeface="Times New Roman" pitchFamily="18" charset="0"/>
              </a:rPr>
              <a:t>.</a:t>
            </a:r>
          </a:p>
          <a:p>
            <a:pPr>
              <a:defRPr/>
            </a:pPr>
            <a:endParaRPr lang="en-IN" dirty="0"/>
          </a:p>
        </p:txBody>
      </p:sp>
      <p:pic>
        <p:nvPicPr>
          <p:cNvPr id="10245" name="Picture 5"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762000"/>
            <a:ext cx="3048000" cy="685800"/>
          </a:xfrm>
        </p:spPr>
        <p:txBody>
          <a:bodyPr/>
          <a:lstStyle/>
          <a:p>
            <a:pPr eaLnBrk="1" hangingPunct="1"/>
            <a:r>
              <a:rPr lang="en-US" sz="3600" b="1" smtClean="0"/>
              <a:t>Functions: </a:t>
            </a:r>
            <a:endParaRPr lang="en-US" sz="3200" b="1" smtClean="0"/>
          </a:p>
        </p:txBody>
      </p:sp>
      <p:sp>
        <p:nvSpPr>
          <p:cNvPr id="3" name="Content Placeholder 2"/>
          <p:cNvSpPr>
            <a:spLocks noGrp="1"/>
          </p:cNvSpPr>
          <p:nvPr>
            <p:ph idx="1"/>
          </p:nvPr>
        </p:nvSpPr>
        <p:spPr>
          <a:xfrm>
            <a:off x="457200" y="1524000"/>
            <a:ext cx="8229600" cy="5105400"/>
          </a:xfrm>
        </p:spPr>
        <p:txBody>
          <a:bodyPr>
            <a:normAutofit lnSpcReduction="10000"/>
          </a:bodyPr>
          <a:lstStyle/>
          <a:p>
            <a:pPr marL="396875" indent="-333375" eaLnBrk="1" fontAlgn="auto" hangingPunct="1">
              <a:lnSpc>
                <a:spcPct val="9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Collect, compile, document and disseminate data, information, case studies and good practices on every aspect of disaster management in the Member Countries; </a:t>
            </a:r>
          </a:p>
          <a:p>
            <a:pPr marL="396875" indent="-333375" eaLnBrk="1" fontAlgn="auto" hangingPunct="1">
              <a:lnSpc>
                <a:spcPct val="9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Analyze information and undertake research on different aspects of disaster management; </a:t>
            </a:r>
          </a:p>
          <a:p>
            <a:pPr marL="396875" indent="-333375" eaLnBrk="1" fontAlgn="auto" hangingPunct="1">
              <a:lnSpc>
                <a:spcPct val="9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Develop educational materials and conduct academic and professional courses on disaster management;</a:t>
            </a:r>
          </a:p>
          <a:p>
            <a:pPr marL="396875" indent="-333375" eaLnBrk="1" fontAlgn="auto" hangingPunct="1">
              <a:lnSpc>
                <a:spcPct val="9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Organize training </a:t>
            </a:r>
            <a:r>
              <a:rPr lang="en-US" sz="2800" dirty="0" err="1" smtClean="0">
                <a:latin typeface="Times New Roman" pitchFamily="18" charset="0"/>
                <a:cs typeface="Times New Roman" pitchFamily="18" charset="0"/>
              </a:rPr>
              <a:t>programmes</a:t>
            </a:r>
            <a:r>
              <a:rPr lang="en-US" sz="2800" dirty="0" smtClean="0">
                <a:latin typeface="Times New Roman" pitchFamily="18" charset="0"/>
                <a:cs typeface="Times New Roman" pitchFamily="18" charset="0"/>
              </a:rPr>
              <a:t> for various stakeholders on disaster management in the Member Countries;</a:t>
            </a:r>
          </a:p>
          <a:p>
            <a:pPr marL="396875" indent="-333375" eaLnBrk="1" fontAlgn="auto" hangingPunct="1">
              <a:lnSpc>
                <a:spcPct val="90000"/>
              </a:lnSpc>
              <a:spcAft>
                <a:spcPts val="0"/>
              </a:spcAft>
              <a:buClr>
                <a:schemeClr val="accent3"/>
              </a:buClr>
              <a:buFont typeface="Wingdings 2"/>
              <a:buChar char=""/>
              <a:defRPr/>
            </a:pPr>
            <a:endParaRPr lang="en-US" sz="2800" dirty="0" smtClean="0">
              <a:latin typeface="Times New Roman" pitchFamily="18" charset="0"/>
              <a:cs typeface="Times New Roman" pitchFamily="18" charset="0"/>
            </a:endParaRPr>
          </a:p>
          <a:p>
            <a:pPr marL="396875" indent="-333375" algn="r" eaLnBrk="1" fontAlgn="auto" hangingPunct="1">
              <a:lnSpc>
                <a:spcPct val="90000"/>
              </a:lnSpc>
              <a:spcAft>
                <a:spcPts val="0"/>
              </a:spcAft>
              <a:buClr>
                <a:schemeClr val="accent3"/>
              </a:buClr>
              <a:buFont typeface="Wingdings 2" pitchFamily="18" charset="2"/>
              <a:buNone/>
              <a:defRPr/>
            </a:pPr>
            <a:r>
              <a:rPr lang="en-US" sz="2800" dirty="0" err="1" smtClean="0">
                <a:latin typeface="Times New Roman" pitchFamily="18" charset="0"/>
                <a:cs typeface="Times New Roman" pitchFamily="18" charset="0"/>
              </a:rPr>
              <a:t>Contd</a:t>
            </a:r>
            <a:r>
              <a:rPr lang="en-US" sz="2800" dirty="0" smtClean="0">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2"/>
              <a:buChar char=""/>
              <a:defRPr/>
            </a:pPr>
            <a:endParaRPr lang="en-US" dirty="0"/>
          </a:p>
        </p:txBody>
      </p:sp>
      <p:pic>
        <p:nvPicPr>
          <p:cNvPr id="11268" name="Picture 3"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762000" y="533400"/>
            <a:ext cx="7848600" cy="5478463"/>
          </a:xfrm>
          <a:prstGeom prst="rect">
            <a:avLst/>
          </a:prstGeom>
          <a:noFill/>
          <a:ln w="9525">
            <a:noFill/>
            <a:miter lim="800000"/>
            <a:headEnd/>
            <a:tailEnd/>
          </a:ln>
        </p:spPr>
        <p:txBody>
          <a:bodyPr>
            <a:spAutoFit/>
          </a:bodyPr>
          <a:lstStyle/>
          <a:p>
            <a:pPr marL="349250" indent="-349250" algn="just">
              <a:spcBef>
                <a:spcPct val="50000"/>
              </a:spcBef>
            </a:pPr>
            <a:r>
              <a:rPr lang="en-US" sz="2800">
                <a:latin typeface="Times New Roman" pitchFamily="18" charset="0"/>
                <a:cs typeface="Times New Roman" pitchFamily="18" charset="0"/>
              </a:rPr>
              <a:t>Contd…….</a:t>
            </a:r>
          </a:p>
          <a:p>
            <a:pPr marL="349250" indent="-349250" algn="just">
              <a:spcBef>
                <a:spcPct val="50000"/>
              </a:spcBef>
              <a:buFontTx/>
              <a:buChar char="•"/>
            </a:pPr>
            <a:r>
              <a:rPr lang="en-US" sz="2800">
                <a:latin typeface="Times New Roman" pitchFamily="18" charset="0"/>
                <a:cs typeface="Times New Roman" pitchFamily="18" charset="0"/>
              </a:rPr>
              <a:t>Develop training modules and conduct ToT programmes;</a:t>
            </a:r>
          </a:p>
          <a:p>
            <a:pPr marL="349250" indent="-349250" algn="just">
              <a:buFontTx/>
              <a:buChar char="•"/>
            </a:pPr>
            <a:r>
              <a:rPr lang="en-US" sz="2800">
                <a:latin typeface="Times New Roman" pitchFamily="18" charset="0"/>
                <a:cs typeface="Times New Roman" pitchFamily="18" charset="0"/>
              </a:rPr>
              <a:t>Provide assistance in the formulation of policies, strategies  and framework by the Member Countries</a:t>
            </a:r>
          </a:p>
          <a:p>
            <a:pPr marL="349250" indent="-349250" algn="just">
              <a:buFontTx/>
              <a:buChar char="•"/>
            </a:pPr>
            <a:r>
              <a:rPr lang="en-US" sz="2800">
                <a:latin typeface="Times New Roman" pitchFamily="18" charset="0"/>
                <a:cs typeface="Times New Roman" pitchFamily="18" charset="0"/>
              </a:rPr>
              <a:t>Organize workshops, conferences, seminars, lectures etc on various aspects of disaster management in the Member Countries;</a:t>
            </a:r>
          </a:p>
          <a:p>
            <a:pPr marL="349250" indent="-349250" algn="just">
              <a:buFontTx/>
              <a:buChar char="•"/>
            </a:pPr>
            <a:r>
              <a:rPr lang="en-US" sz="2800">
                <a:latin typeface="Times New Roman" pitchFamily="18" charset="0"/>
                <a:cs typeface="Times New Roman" pitchFamily="18" charset="0"/>
              </a:rPr>
              <a:t>Undertake publication of journals, research papers and books and maintain online resource centers in furtherance of the aforesaid object</a:t>
            </a:r>
            <a:r>
              <a:rPr lang="en-US">
                <a:cs typeface="Times New Roman" pitchFamily="18" charset="0"/>
              </a:rPr>
              <a:t>s.</a:t>
            </a:r>
            <a:r>
              <a:rPr lang="en-US"/>
              <a:t> </a:t>
            </a:r>
            <a:endParaRPr lang="en-US" sz="1600"/>
          </a:p>
        </p:txBody>
      </p:sp>
      <p:pic>
        <p:nvPicPr>
          <p:cNvPr id="12291" name="Picture 2" descr="saarc.jpg"/>
          <p:cNvPicPr>
            <a:picLocks noChangeAspect="1"/>
          </p:cNvPicPr>
          <p:nvPr/>
        </p:nvPicPr>
        <p:blipFill>
          <a:blip r:embed="rId2"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Regional study"/>
          <p:cNvPicPr>
            <a:picLocks noChangeAspect="1" noChangeArrowheads="1"/>
          </p:cNvPicPr>
          <p:nvPr/>
        </p:nvPicPr>
        <p:blipFill>
          <a:blip r:embed="rId3" cstate="print"/>
          <a:srcRect/>
          <a:stretch>
            <a:fillRect/>
          </a:stretch>
        </p:blipFill>
        <p:spPr bwMode="auto">
          <a:xfrm>
            <a:off x="3657600" y="3962400"/>
            <a:ext cx="1762125" cy="2438400"/>
          </a:xfrm>
          <a:prstGeom prst="rect">
            <a:avLst/>
          </a:prstGeom>
          <a:noFill/>
          <a:ln w="9525">
            <a:noFill/>
            <a:miter lim="800000"/>
            <a:headEnd/>
            <a:tailEnd/>
          </a:ln>
        </p:spPr>
      </p:pic>
      <p:pic>
        <p:nvPicPr>
          <p:cNvPr id="13315" name="Picture 10" descr="Journal"/>
          <p:cNvPicPr>
            <a:picLocks noChangeAspect="1" noChangeArrowheads="1"/>
          </p:cNvPicPr>
          <p:nvPr/>
        </p:nvPicPr>
        <p:blipFill>
          <a:blip r:embed="rId4" cstate="print"/>
          <a:srcRect/>
          <a:stretch>
            <a:fillRect/>
          </a:stretch>
        </p:blipFill>
        <p:spPr bwMode="auto">
          <a:xfrm>
            <a:off x="3657600" y="685800"/>
            <a:ext cx="1676400" cy="2438400"/>
          </a:xfrm>
          <a:prstGeom prst="rect">
            <a:avLst/>
          </a:prstGeom>
          <a:noFill/>
          <a:ln w="9525">
            <a:noFill/>
            <a:miter lim="800000"/>
            <a:headEnd/>
            <a:tailEnd/>
          </a:ln>
        </p:spPr>
      </p:pic>
      <p:pic>
        <p:nvPicPr>
          <p:cNvPr id="13316" name="Picture 12" descr="Prefeasibility Study"/>
          <p:cNvPicPr>
            <a:picLocks noChangeAspect="1" noChangeArrowheads="1"/>
          </p:cNvPicPr>
          <p:nvPr/>
        </p:nvPicPr>
        <p:blipFill>
          <a:blip r:embed="rId5" cstate="print"/>
          <a:srcRect/>
          <a:stretch>
            <a:fillRect/>
          </a:stretch>
        </p:blipFill>
        <p:spPr bwMode="auto">
          <a:xfrm>
            <a:off x="2057400" y="4038600"/>
            <a:ext cx="1447800" cy="2286000"/>
          </a:xfrm>
          <a:prstGeom prst="rect">
            <a:avLst/>
          </a:prstGeom>
          <a:noFill/>
          <a:ln w="9525">
            <a:noFill/>
            <a:miter lim="800000"/>
            <a:headEnd/>
            <a:tailEnd/>
          </a:ln>
        </p:spPr>
      </p:pic>
      <p:pic>
        <p:nvPicPr>
          <p:cNvPr id="13317" name="Picture 13" descr="untitled"/>
          <p:cNvPicPr>
            <a:picLocks noChangeAspect="1" noChangeArrowheads="1"/>
          </p:cNvPicPr>
          <p:nvPr/>
        </p:nvPicPr>
        <p:blipFill>
          <a:blip r:embed="rId6" cstate="print"/>
          <a:srcRect/>
          <a:stretch>
            <a:fillRect/>
          </a:stretch>
        </p:blipFill>
        <p:spPr bwMode="auto">
          <a:xfrm>
            <a:off x="152400" y="533400"/>
            <a:ext cx="1665288" cy="2438400"/>
          </a:xfrm>
          <a:prstGeom prst="rect">
            <a:avLst/>
          </a:prstGeom>
          <a:noFill/>
          <a:ln w="9525">
            <a:noFill/>
            <a:miter lim="800000"/>
            <a:headEnd/>
            <a:tailEnd/>
          </a:ln>
        </p:spPr>
      </p:pic>
      <p:sp>
        <p:nvSpPr>
          <p:cNvPr id="8" name="Rectangle 16"/>
          <p:cNvSpPr>
            <a:spLocks noChangeArrowheads="1"/>
          </p:cNvSpPr>
          <p:nvPr/>
        </p:nvSpPr>
        <p:spPr bwMode="auto">
          <a:xfrm>
            <a:off x="0" y="3106738"/>
            <a:ext cx="2035175" cy="474662"/>
          </a:xfrm>
          <a:prstGeom prst="rect">
            <a:avLst/>
          </a:prstGeom>
          <a:noFill/>
          <a:ln w="9525" algn="ctr">
            <a:noFill/>
            <a:miter lim="800000"/>
            <a:headEnd/>
            <a:tailEnd/>
          </a:ln>
        </p:spPr>
        <p:txBody>
          <a:bodyPr lIns="0" tIns="0" rIns="0" bIns="0">
            <a:spAutoFit/>
          </a:bodyPr>
          <a:lstStyle/>
          <a:p>
            <a:pPr algn="ctr" eaLnBrk="0" hangingPunct="0">
              <a:defRPr/>
            </a:pPr>
            <a:r>
              <a:rPr lang="en-US" sz="1400" b="1" dirty="0">
                <a:solidFill>
                  <a:schemeClr val="tx2">
                    <a:lumMod val="95000"/>
                  </a:schemeClr>
                </a:solidFill>
                <a:cs typeface="Times New Roman" pitchFamily="18" charset="0"/>
              </a:rPr>
              <a:t>Weekly </a:t>
            </a:r>
          </a:p>
          <a:p>
            <a:pPr algn="ctr" eaLnBrk="0" hangingPunct="0">
              <a:defRPr/>
            </a:pPr>
            <a:r>
              <a:rPr lang="en-US" sz="1400" b="1" dirty="0">
                <a:solidFill>
                  <a:schemeClr val="tx2">
                    <a:lumMod val="95000"/>
                  </a:schemeClr>
                </a:solidFill>
                <a:cs typeface="Times New Roman" pitchFamily="18" charset="0"/>
              </a:rPr>
              <a:t>South Asia Disaster News</a:t>
            </a:r>
            <a:endParaRPr lang="en-IN" sz="1400" b="1" dirty="0">
              <a:solidFill>
                <a:schemeClr val="tx2">
                  <a:lumMod val="95000"/>
                </a:schemeClr>
              </a:solidFill>
              <a:cs typeface="Times New Roman" pitchFamily="18" charset="0"/>
            </a:endParaRPr>
          </a:p>
        </p:txBody>
      </p:sp>
      <p:sp>
        <p:nvSpPr>
          <p:cNvPr id="10" name="Rectangle 18"/>
          <p:cNvSpPr>
            <a:spLocks noChangeArrowheads="1"/>
          </p:cNvSpPr>
          <p:nvPr/>
        </p:nvSpPr>
        <p:spPr bwMode="auto">
          <a:xfrm>
            <a:off x="3581400" y="3078163"/>
            <a:ext cx="1981200" cy="731837"/>
          </a:xfrm>
          <a:prstGeom prst="rect">
            <a:avLst/>
          </a:prstGeom>
          <a:noFill/>
          <a:ln w="9525" algn="ctr">
            <a:noFill/>
            <a:miter lim="800000"/>
            <a:headEnd/>
            <a:tailEnd/>
          </a:ln>
        </p:spPr>
        <p:txBody>
          <a:bodyPr lIns="0" tIns="0" rIns="0" bIns="0">
            <a:spAutoFit/>
          </a:bodyPr>
          <a:lstStyle/>
          <a:p>
            <a:pPr algn="ctr" eaLnBrk="0" hangingPunct="0">
              <a:defRPr/>
            </a:pPr>
            <a:r>
              <a:rPr lang="en-US" sz="1400" b="1" dirty="0">
                <a:solidFill>
                  <a:schemeClr val="tx2">
                    <a:lumMod val="95000"/>
                  </a:schemeClr>
                </a:solidFill>
                <a:cs typeface="Times New Roman" pitchFamily="18" charset="0"/>
              </a:rPr>
              <a:t>Bi-annual </a:t>
            </a:r>
          </a:p>
          <a:p>
            <a:pPr algn="ctr" eaLnBrk="0" hangingPunct="0">
              <a:defRPr/>
            </a:pPr>
            <a:r>
              <a:rPr lang="en-US" sz="1400" b="1" dirty="0">
                <a:solidFill>
                  <a:schemeClr val="tx2">
                    <a:lumMod val="95000"/>
                  </a:schemeClr>
                </a:solidFill>
                <a:cs typeface="Times New Roman" pitchFamily="18" charset="0"/>
              </a:rPr>
              <a:t>Journal of South Asian </a:t>
            </a:r>
          </a:p>
          <a:p>
            <a:pPr algn="ctr" eaLnBrk="0" hangingPunct="0">
              <a:defRPr/>
            </a:pPr>
            <a:r>
              <a:rPr lang="en-US" sz="1400" b="1" dirty="0">
                <a:solidFill>
                  <a:schemeClr val="tx2">
                    <a:lumMod val="95000"/>
                  </a:schemeClr>
                </a:solidFill>
                <a:cs typeface="Times New Roman" pitchFamily="18" charset="0"/>
              </a:rPr>
              <a:t>Disaster Studies</a:t>
            </a:r>
            <a:endParaRPr lang="en-IN" sz="1400" b="1" dirty="0">
              <a:solidFill>
                <a:schemeClr val="tx2">
                  <a:lumMod val="95000"/>
                </a:schemeClr>
              </a:solidFill>
              <a:cs typeface="Times New Roman" pitchFamily="18" charset="0"/>
            </a:endParaRPr>
          </a:p>
        </p:txBody>
      </p:sp>
      <p:sp>
        <p:nvSpPr>
          <p:cNvPr id="11" name="Rectangle 19"/>
          <p:cNvSpPr>
            <a:spLocks noChangeArrowheads="1"/>
          </p:cNvSpPr>
          <p:nvPr/>
        </p:nvSpPr>
        <p:spPr bwMode="auto">
          <a:xfrm>
            <a:off x="5943600" y="3151188"/>
            <a:ext cx="3200400" cy="430212"/>
          </a:xfrm>
          <a:prstGeom prst="rect">
            <a:avLst/>
          </a:prstGeom>
          <a:noFill/>
          <a:ln w="9525" algn="ctr">
            <a:noFill/>
            <a:miter lim="800000"/>
            <a:headEnd/>
            <a:tailEnd/>
          </a:ln>
        </p:spPr>
        <p:txBody>
          <a:bodyPr lIns="0" tIns="0" rIns="0" bIns="0">
            <a:spAutoFit/>
          </a:bodyPr>
          <a:lstStyle/>
          <a:p>
            <a:pPr algn="ctr" eaLnBrk="0" hangingPunct="0">
              <a:defRPr/>
            </a:pPr>
            <a:r>
              <a:rPr lang="en-US" sz="1400" b="1" dirty="0">
                <a:solidFill>
                  <a:schemeClr val="tx2">
                    <a:lumMod val="95000"/>
                  </a:schemeClr>
                </a:solidFill>
                <a:cs typeface="Times New Roman" pitchFamily="18" charset="0"/>
              </a:rPr>
              <a:t>Annual </a:t>
            </a:r>
          </a:p>
          <a:p>
            <a:pPr algn="ctr" eaLnBrk="0" hangingPunct="0">
              <a:defRPr/>
            </a:pPr>
            <a:r>
              <a:rPr lang="en-US" sz="1400" b="1" dirty="0">
                <a:solidFill>
                  <a:schemeClr val="tx2">
                    <a:lumMod val="95000"/>
                  </a:schemeClr>
                </a:solidFill>
                <a:cs typeface="Times New Roman" pitchFamily="18" charset="0"/>
              </a:rPr>
              <a:t>South Asia Disaster Report</a:t>
            </a:r>
            <a:endParaRPr lang="en-IN" sz="1400" b="1" dirty="0">
              <a:solidFill>
                <a:schemeClr val="tx2">
                  <a:lumMod val="95000"/>
                </a:schemeClr>
              </a:solidFill>
              <a:cs typeface="Times New Roman" pitchFamily="18" charset="0"/>
            </a:endParaRPr>
          </a:p>
        </p:txBody>
      </p:sp>
      <p:sp>
        <p:nvSpPr>
          <p:cNvPr id="12" name="Rectangle 20"/>
          <p:cNvSpPr>
            <a:spLocks noChangeArrowheads="1"/>
          </p:cNvSpPr>
          <p:nvPr/>
        </p:nvSpPr>
        <p:spPr bwMode="auto">
          <a:xfrm>
            <a:off x="2362200" y="6565900"/>
            <a:ext cx="1524000" cy="215900"/>
          </a:xfrm>
          <a:prstGeom prst="rect">
            <a:avLst/>
          </a:prstGeom>
          <a:noFill/>
          <a:ln w="9525" algn="ctr">
            <a:noFill/>
            <a:miter lim="800000"/>
            <a:headEnd/>
            <a:tailEnd/>
          </a:ln>
        </p:spPr>
        <p:txBody>
          <a:bodyPr lIns="0" tIns="0" rIns="0" bIns="0">
            <a:spAutoFit/>
          </a:bodyPr>
          <a:lstStyle/>
          <a:p>
            <a:pPr algn="ctr" eaLnBrk="0" hangingPunct="0">
              <a:defRPr/>
            </a:pPr>
            <a:r>
              <a:rPr lang="en-US" sz="1400" b="1" dirty="0">
                <a:solidFill>
                  <a:schemeClr val="tx2">
                    <a:lumMod val="95000"/>
                  </a:schemeClr>
                </a:solidFill>
                <a:cs typeface="Times New Roman" pitchFamily="18" charset="0"/>
              </a:rPr>
              <a:t>Feasibility Study</a:t>
            </a:r>
            <a:endParaRPr lang="en-IN" sz="1400" b="1" dirty="0">
              <a:solidFill>
                <a:schemeClr val="tx2">
                  <a:lumMod val="95000"/>
                </a:schemeClr>
              </a:solidFill>
              <a:cs typeface="Times New Roman" pitchFamily="18" charset="0"/>
            </a:endParaRPr>
          </a:p>
        </p:txBody>
      </p:sp>
      <p:sp>
        <p:nvSpPr>
          <p:cNvPr id="13" name="Rectangle 21"/>
          <p:cNvSpPr>
            <a:spLocks noChangeArrowheads="1"/>
          </p:cNvSpPr>
          <p:nvPr/>
        </p:nvSpPr>
        <p:spPr bwMode="auto">
          <a:xfrm>
            <a:off x="4191000" y="6553200"/>
            <a:ext cx="646113" cy="215900"/>
          </a:xfrm>
          <a:prstGeom prst="rect">
            <a:avLst/>
          </a:prstGeom>
          <a:noFill/>
          <a:ln w="9525" algn="ctr">
            <a:noFill/>
            <a:miter lim="800000"/>
            <a:headEnd/>
            <a:tailEnd/>
          </a:ln>
        </p:spPr>
        <p:txBody>
          <a:bodyPr wrap="none" lIns="0" tIns="0" rIns="0" bIns="0">
            <a:spAutoFit/>
          </a:bodyPr>
          <a:lstStyle/>
          <a:p>
            <a:pPr algn="ctr" eaLnBrk="0" hangingPunct="0">
              <a:defRPr/>
            </a:pPr>
            <a:r>
              <a:rPr lang="en-US" sz="1400" b="1" dirty="0">
                <a:solidFill>
                  <a:schemeClr val="tx2">
                    <a:lumMod val="95000"/>
                  </a:schemeClr>
                </a:solidFill>
                <a:cs typeface="Times New Roman" pitchFamily="18" charset="0"/>
              </a:rPr>
              <a:t>Studies</a:t>
            </a:r>
            <a:endParaRPr lang="en-IN" sz="1400" b="1" dirty="0">
              <a:solidFill>
                <a:schemeClr val="tx2">
                  <a:lumMod val="95000"/>
                </a:schemeClr>
              </a:solidFill>
              <a:cs typeface="Times New Roman" pitchFamily="18" charset="0"/>
            </a:endParaRPr>
          </a:p>
        </p:txBody>
      </p:sp>
      <p:sp>
        <p:nvSpPr>
          <p:cNvPr id="17" name="Rectangle 28"/>
          <p:cNvSpPr>
            <a:spLocks noChangeArrowheads="1"/>
          </p:cNvSpPr>
          <p:nvPr/>
        </p:nvSpPr>
        <p:spPr bwMode="auto">
          <a:xfrm>
            <a:off x="5632450" y="6477000"/>
            <a:ext cx="1301750" cy="215900"/>
          </a:xfrm>
          <a:prstGeom prst="rect">
            <a:avLst/>
          </a:prstGeom>
          <a:noFill/>
          <a:ln w="9525" algn="ctr">
            <a:noFill/>
            <a:miter lim="800000"/>
            <a:headEnd/>
            <a:tailEnd/>
          </a:ln>
        </p:spPr>
        <p:txBody>
          <a:bodyPr wrap="none" lIns="0" tIns="0" rIns="0" bIns="0">
            <a:spAutoFit/>
          </a:bodyPr>
          <a:lstStyle/>
          <a:p>
            <a:pPr algn="ctr" eaLnBrk="0" hangingPunct="0">
              <a:defRPr/>
            </a:pPr>
            <a:r>
              <a:rPr lang="en-US" sz="1400" b="1" dirty="0">
                <a:solidFill>
                  <a:schemeClr val="tx2">
                    <a:lumMod val="95000"/>
                  </a:schemeClr>
                </a:solidFill>
                <a:cs typeface="Times New Roman" pitchFamily="18" charset="0"/>
              </a:rPr>
              <a:t>Documentation</a:t>
            </a:r>
            <a:endParaRPr lang="en-IN" sz="1400" b="1" dirty="0">
              <a:solidFill>
                <a:schemeClr val="tx2">
                  <a:lumMod val="95000"/>
                </a:schemeClr>
              </a:solidFill>
              <a:cs typeface="Times New Roman" pitchFamily="18" charset="0"/>
            </a:endParaRPr>
          </a:p>
        </p:txBody>
      </p:sp>
      <p:pic>
        <p:nvPicPr>
          <p:cNvPr id="13324" name="Picture 21"/>
          <p:cNvPicPr>
            <a:picLocks noChangeAspect="1" noChangeArrowheads="1"/>
          </p:cNvPicPr>
          <p:nvPr/>
        </p:nvPicPr>
        <p:blipFill>
          <a:blip r:embed="rId7" cstate="print"/>
          <a:srcRect/>
          <a:stretch>
            <a:fillRect/>
          </a:stretch>
        </p:blipFill>
        <p:spPr bwMode="auto">
          <a:xfrm>
            <a:off x="5486400" y="3916363"/>
            <a:ext cx="1752600" cy="2468562"/>
          </a:xfrm>
          <a:prstGeom prst="rect">
            <a:avLst/>
          </a:prstGeom>
          <a:noFill/>
          <a:ln w="9525">
            <a:noFill/>
            <a:miter lim="800000"/>
            <a:headEnd/>
            <a:tailEnd/>
          </a:ln>
        </p:spPr>
      </p:pic>
      <p:pic>
        <p:nvPicPr>
          <p:cNvPr id="13325" name="Picture 20" descr="sadr2009.jpg"/>
          <p:cNvPicPr>
            <a:picLocks noChangeAspect="1"/>
          </p:cNvPicPr>
          <p:nvPr/>
        </p:nvPicPr>
        <p:blipFill>
          <a:blip r:embed="rId8" cstate="print"/>
          <a:srcRect/>
          <a:stretch>
            <a:fillRect/>
          </a:stretch>
        </p:blipFill>
        <p:spPr bwMode="auto">
          <a:xfrm>
            <a:off x="5638800" y="762000"/>
            <a:ext cx="1524000" cy="2362200"/>
          </a:xfrm>
          <a:prstGeom prst="rect">
            <a:avLst/>
          </a:prstGeom>
          <a:noFill/>
          <a:ln w="9525">
            <a:solidFill>
              <a:schemeClr val="tx1"/>
            </a:solidFill>
            <a:miter lim="800000"/>
            <a:headEnd/>
            <a:tailEnd/>
          </a:ln>
        </p:spPr>
      </p:pic>
      <p:pic>
        <p:nvPicPr>
          <p:cNvPr id="13326" name="Picture 20" descr="C:\Users\KHAN\Desktop\SADR2010.jpg"/>
          <p:cNvPicPr>
            <a:picLocks noChangeAspect="1" noChangeArrowheads="1"/>
          </p:cNvPicPr>
          <p:nvPr/>
        </p:nvPicPr>
        <p:blipFill>
          <a:blip r:embed="rId9" cstate="print"/>
          <a:srcRect/>
          <a:stretch>
            <a:fillRect/>
          </a:stretch>
        </p:blipFill>
        <p:spPr bwMode="auto">
          <a:xfrm>
            <a:off x="7543800" y="762000"/>
            <a:ext cx="1447800" cy="2362200"/>
          </a:xfrm>
          <a:prstGeom prst="rect">
            <a:avLst/>
          </a:prstGeom>
          <a:noFill/>
          <a:ln w="9525">
            <a:noFill/>
            <a:miter lim="800000"/>
            <a:headEnd/>
            <a:tailEnd/>
          </a:ln>
        </p:spPr>
      </p:pic>
      <p:pic>
        <p:nvPicPr>
          <p:cNvPr id="13327" name="Picture 22" descr="http://saarc-sdmc.nic.in/images/drought%20workshop.jpg">
            <a:hlinkClick r:id="rId10" tooltip="Drought Management in South Asia"/>
          </p:cNvPr>
          <p:cNvPicPr>
            <a:picLocks noChangeAspect="1" noChangeArrowheads="1"/>
          </p:cNvPicPr>
          <p:nvPr/>
        </p:nvPicPr>
        <p:blipFill>
          <a:blip r:embed="rId11" cstate="print"/>
          <a:srcRect/>
          <a:stretch>
            <a:fillRect/>
          </a:stretch>
        </p:blipFill>
        <p:spPr bwMode="auto">
          <a:xfrm>
            <a:off x="0" y="3962400"/>
            <a:ext cx="1981200" cy="2476500"/>
          </a:xfrm>
          <a:prstGeom prst="rect">
            <a:avLst/>
          </a:prstGeom>
          <a:noFill/>
          <a:ln w="9525">
            <a:noFill/>
            <a:miter lim="800000"/>
            <a:headEnd/>
            <a:tailEnd/>
          </a:ln>
        </p:spPr>
      </p:pic>
      <p:sp>
        <p:nvSpPr>
          <p:cNvPr id="20" name="Rectangle 16"/>
          <p:cNvSpPr>
            <a:spLocks noChangeArrowheads="1"/>
          </p:cNvSpPr>
          <p:nvPr/>
        </p:nvSpPr>
        <p:spPr bwMode="auto">
          <a:xfrm>
            <a:off x="1752600" y="3227388"/>
            <a:ext cx="2035175" cy="430212"/>
          </a:xfrm>
          <a:prstGeom prst="rect">
            <a:avLst/>
          </a:prstGeom>
          <a:noFill/>
          <a:ln w="9525" algn="ctr">
            <a:noFill/>
            <a:miter lim="800000"/>
            <a:headEnd/>
            <a:tailEnd/>
          </a:ln>
        </p:spPr>
        <p:txBody>
          <a:bodyPr lIns="0" tIns="0" rIns="0" bIns="0">
            <a:spAutoFit/>
          </a:bodyPr>
          <a:lstStyle/>
          <a:p>
            <a:pPr algn="ctr" eaLnBrk="0" hangingPunct="0">
              <a:defRPr/>
            </a:pPr>
            <a:r>
              <a:rPr lang="en-US" sz="1400" b="1" dirty="0">
                <a:solidFill>
                  <a:schemeClr val="tx2">
                    <a:lumMod val="95000"/>
                  </a:schemeClr>
                </a:solidFill>
                <a:cs typeface="Times New Roman" pitchFamily="18" charset="0"/>
              </a:rPr>
              <a:t>Quarterly SDMC Informs </a:t>
            </a:r>
            <a:endParaRPr lang="en-IN" sz="1400" b="1" dirty="0">
              <a:solidFill>
                <a:schemeClr val="tx2">
                  <a:lumMod val="95000"/>
                </a:schemeClr>
              </a:solidFill>
              <a:cs typeface="Times New Roman" pitchFamily="18" charset="0"/>
            </a:endParaRPr>
          </a:p>
        </p:txBody>
      </p:sp>
      <p:pic>
        <p:nvPicPr>
          <p:cNvPr id="13329" name="Picture 20"/>
          <p:cNvPicPr>
            <a:picLocks noChangeAspect="1" noChangeArrowheads="1"/>
          </p:cNvPicPr>
          <p:nvPr/>
        </p:nvPicPr>
        <p:blipFill>
          <a:blip r:embed="rId12" cstate="print"/>
          <a:srcRect/>
          <a:stretch>
            <a:fillRect/>
          </a:stretch>
        </p:blipFill>
        <p:spPr bwMode="auto">
          <a:xfrm>
            <a:off x="1981200" y="685800"/>
            <a:ext cx="1560513" cy="2362200"/>
          </a:xfrm>
          <a:prstGeom prst="rect">
            <a:avLst/>
          </a:prstGeom>
          <a:noFill/>
          <a:ln w="9525">
            <a:noFill/>
            <a:miter lim="800000"/>
            <a:headEnd/>
            <a:tailEnd/>
          </a:ln>
        </p:spPr>
      </p:pic>
      <p:sp>
        <p:nvSpPr>
          <p:cNvPr id="16" name="Rectangle 25"/>
          <p:cNvSpPr>
            <a:spLocks noChangeArrowheads="1"/>
          </p:cNvSpPr>
          <p:nvPr/>
        </p:nvSpPr>
        <p:spPr bwMode="auto">
          <a:xfrm>
            <a:off x="1295400" y="6400800"/>
            <a:ext cx="846138" cy="215900"/>
          </a:xfrm>
          <a:prstGeom prst="rect">
            <a:avLst/>
          </a:prstGeom>
          <a:noFill/>
          <a:ln w="9525" algn="ctr">
            <a:noFill/>
            <a:miter lim="800000"/>
            <a:headEnd/>
            <a:tailEnd/>
          </a:ln>
        </p:spPr>
        <p:txBody>
          <a:bodyPr lIns="0" tIns="0" rIns="0" bIns="0">
            <a:spAutoFit/>
          </a:bodyPr>
          <a:lstStyle/>
          <a:p>
            <a:pPr algn="ctr" eaLnBrk="0" hangingPunct="0">
              <a:defRPr/>
            </a:pPr>
            <a:r>
              <a:rPr lang="en-US" sz="1400" b="1" dirty="0">
                <a:solidFill>
                  <a:schemeClr val="tx2">
                    <a:lumMod val="95000"/>
                  </a:schemeClr>
                </a:solidFill>
                <a:cs typeface="Times New Roman" pitchFamily="18" charset="0"/>
              </a:rPr>
              <a:t>Road Map</a:t>
            </a:r>
            <a:endParaRPr lang="en-IN" sz="1400" b="1" dirty="0">
              <a:solidFill>
                <a:schemeClr val="tx2">
                  <a:lumMod val="95000"/>
                </a:schemeClr>
              </a:solidFill>
              <a:cs typeface="Times New Roman" pitchFamily="18" charset="0"/>
            </a:endParaRPr>
          </a:p>
        </p:txBody>
      </p:sp>
      <p:sp>
        <p:nvSpPr>
          <p:cNvPr id="21" name="Rectangle 20"/>
          <p:cNvSpPr/>
          <p:nvPr/>
        </p:nvSpPr>
        <p:spPr>
          <a:xfrm>
            <a:off x="1981200" y="0"/>
            <a:ext cx="4419600" cy="523875"/>
          </a:xfrm>
          <a:prstGeom prst="rect">
            <a:avLst/>
          </a:prstGeom>
        </p:spPr>
        <p:txBody>
          <a:bodyPr>
            <a:spAutoFit/>
          </a:bodyPr>
          <a:lstStyle/>
          <a:p>
            <a:pPr algn="ctr" eaLnBrk="0" hangingPunct="0">
              <a:defRPr/>
            </a:pPr>
            <a:r>
              <a:rPr lang="en-US" sz="2800" b="1" dirty="0">
                <a:solidFill>
                  <a:schemeClr val="accent2">
                    <a:lumMod val="75000"/>
                  </a:schemeClr>
                </a:solidFill>
                <a:latin typeface="Arial" pitchFamily="34" charset="0"/>
                <a:cs typeface="Times New Roman" pitchFamily="18" charset="0"/>
              </a:rPr>
              <a:t>SDMC PUBLICATIONS</a:t>
            </a:r>
            <a:endParaRPr lang="en-IN" sz="2800" b="1" dirty="0">
              <a:solidFill>
                <a:schemeClr val="accent2">
                  <a:lumMod val="75000"/>
                </a:schemeClr>
              </a:solidFill>
              <a:latin typeface="Arial" pitchFamily="34" charset="0"/>
              <a:cs typeface="Times New Roman" pitchFamily="18" charset="0"/>
            </a:endParaRPr>
          </a:p>
        </p:txBody>
      </p:sp>
      <p:pic>
        <p:nvPicPr>
          <p:cNvPr id="13332" name="Picture 21" descr="climate_p.jpg"/>
          <p:cNvPicPr>
            <a:picLocks noChangeAspect="1"/>
          </p:cNvPicPr>
          <p:nvPr/>
        </p:nvPicPr>
        <p:blipFill>
          <a:blip r:embed="rId13" cstate="print"/>
          <a:srcRect/>
          <a:stretch>
            <a:fillRect/>
          </a:stretch>
        </p:blipFill>
        <p:spPr bwMode="auto">
          <a:xfrm>
            <a:off x="7391400" y="3962400"/>
            <a:ext cx="1752600" cy="2514600"/>
          </a:xfrm>
          <a:prstGeom prst="rect">
            <a:avLst/>
          </a:prstGeom>
          <a:noFill/>
          <a:ln w="9525">
            <a:noFill/>
            <a:miter lim="800000"/>
            <a:headEnd/>
            <a:tailEnd/>
          </a:ln>
        </p:spPr>
      </p:pic>
      <p:pic>
        <p:nvPicPr>
          <p:cNvPr id="13333" name="Picture 22" descr="saarc.jpg"/>
          <p:cNvPicPr>
            <a:picLocks noChangeAspect="1"/>
          </p:cNvPicPr>
          <p:nvPr/>
        </p:nvPicPr>
        <p:blipFill>
          <a:blip r:embed="rId14" cstate="print"/>
          <a:srcRect/>
          <a:stretch>
            <a:fillRect/>
          </a:stretch>
        </p:blipFill>
        <p:spPr bwMode="auto">
          <a:xfrm>
            <a:off x="8229600" y="0"/>
            <a:ext cx="66675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BGD Pic\My Pictures\Photo Msission Feb- 09\Communication Mission Jan, 2009 179.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561975" y="5486400"/>
            <a:ext cx="5768975" cy="366713"/>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 </a:t>
            </a:r>
          </a:p>
        </p:txBody>
      </p:sp>
      <p:pic>
        <p:nvPicPr>
          <p:cNvPr id="11270" name="Picture 6" descr="E:\IMAGES\CLIMATE CHNAGE\Images\ClimateChange.jpg"/>
          <p:cNvPicPr>
            <a:picLocks noChangeAspect="1" noChangeArrowheads="1"/>
          </p:cNvPicPr>
          <p:nvPr/>
        </p:nvPicPr>
        <p:blipFill>
          <a:blip r:embed="rId4" cstate="print"/>
          <a:srcRect/>
          <a:stretch>
            <a:fillRect/>
          </a:stretch>
        </p:blipFill>
        <p:spPr bwMode="auto">
          <a:xfrm>
            <a:off x="5286380" y="0"/>
            <a:ext cx="3857620" cy="2034540"/>
          </a:xfrm>
          <a:prstGeom prst="rect">
            <a:avLst/>
          </a:prstGeom>
          <a:ln>
            <a:noFill/>
          </a:ln>
          <a:effectLst>
            <a:softEdge rad="112500"/>
          </a:effectLst>
        </p:spPr>
      </p:pic>
      <p:pic>
        <p:nvPicPr>
          <p:cNvPr id="11271" name="Picture 7" descr="E:\IMAGES\CLIMATE CHNAGE\Images\climate-changing-fast_6439-271x300.jpg"/>
          <p:cNvPicPr>
            <a:picLocks noChangeAspect="1" noChangeArrowheads="1"/>
          </p:cNvPicPr>
          <p:nvPr/>
        </p:nvPicPr>
        <p:blipFill>
          <a:blip r:embed="rId5" cstate="print"/>
          <a:srcRect/>
          <a:stretch>
            <a:fillRect/>
          </a:stretch>
        </p:blipFill>
        <p:spPr bwMode="auto">
          <a:xfrm>
            <a:off x="5357818" y="4500586"/>
            <a:ext cx="3786182" cy="2286000"/>
          </a:xfrm>
          <a:prstGeom prst="rect">
            <a:avLst/>
          </a:prstGeom>
          <a:ln>
            <a:noFill/>
          </a:ln>
          <a:effectLst>
            <a:softEdge rad="112500"/>
          </a:effectLst>
        </p:spPr>
      </p:pic>
      <p:pic>
        <p:nvPicPr>
          <p:cNvPr id="11275" name="Picture 11" descr="E:\IMAGES\FOREST FIRE\Photos\Photos_forest fire\Forest fire_5.jpg"/>
          <p:cNvPicPr>
            <a:picLocks noChangeAspect="1" noChangeArrowheads="1"/>
          </p:cNvPicPr>
          <p:nvPr/>
        </p:nvPicPr>
        <p:blipFill>
          <a:blip r:embed="rId6" cstate="print"/>
          <a:srcRect/>
          <a:stretch>
            <a:fillRect/>
          </a:stretch>
        </p:blipFill>
        <p:spPr bwMode="auto">
          <a:xfrm>
            <a:off x="5286380" y="2000240"/>
            <a:ext cx="3857620" cy="2468081"/>
          </a:xfrm>
          <a:prstGeom prst="rect">
            <a:avLst/>
          </a:prstGeom>
          <a:ln>
            <a:noFill/>
          </a:ln>
          <a:effectLst>
            <a:softEdge rad="112500"/>
          </a:effectLst>
        </p:spPr>
      </p:pic>
      <p:sp>
        <p:nvSpPr>
          <p:cNvPr id="8" name="TextBox 7"/>
          <p:cNvSpPr txBox="1"/>
          <p:nvPr/>
        </p:nvSpPr>
        <p:spPr>
          <a:xfrm>
            <a:off x="381000" y="1467683"/>
            <a:ext cx="4572000" cy="424731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CLIMATE CHANGE AND </a:t>
            </a:r>
          </a:p>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SAARC COUNTRIES</a:t>
            </a:r>
            <a:endParaRPr lang="e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2193</TotalTime>
  <Words>1839</Words>
  <Application>Microsoft Office PowerPoint</Application>
  <PresentationFormat>On-screen Show (4:3)</PresentationFormat>
  <Paragraphs>265</Paragraphs>
  <Slides>28</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Constantia</vt:lpstr>
      <vt:lpstr>Wingdings 2</vt:lpstr>
      <vt:lpstr>Times New Roman</vt:lpstr>
      <vt:lpstr>Verdana</vt:lpstr>
      <vt:lpstr>宋体</vt:lpstr>
      <vt:lpstr>Wingdings</vt:lpstr>
      <vt:lpstr>Flow</vt:lpstr>
      <vt:lpstr>Bitmap Image</vt:lpstr>
      <vt:lpstr>Managing  Climate Extremes &amp;Disasters in Asia:  LESSONS FROM THE IPCC SREX REPORT</vt:lpstr>
      <vt:lpstr>Integration of DRM, CCA &amp; Resilience Building: Critical Factors</vt:lpstr>
      <vt:lpstr>Slide 3</vt:lpstr>
      <vt:lpstr>CONTENTS:</vt:lpstr>
      <vt:lpstr>SDMC: At a Glance:</vt:lpstr>
      <vt:lpstr>Functions: </vt:lpstr>
      <vt:lpstr>Slide 7</vt:lpstr>
      <vt:lpstr>Slide 8</vt:lpstr>
      <vt:lpstr>Slide 9</vt:lpstr>
      <vt:lpstr>Climate Change Impact in  SAARC Region:</vt:lpstr>
      <vt:lpstr>Slide 11</vt:lpstr>
      <vt:lpstr>Slide 12</vt:lpstr>
      <vt:lpstr>Climate Change Mitigation and Adaptation :SAARC Initiatives</vt:lpstr>
      <vt:lpstr>    SAARC ACTION PLAN ON CLIMATE CHANGE (Ministerial meeting  at Dhaka  July 2008 endorsed by 15th SAARC Summit at Colombo Aug- 2008)</vt:lpstr>
      <vt:lpstr>SAARC Action Plan on Climate Change: Main Thematic Areas</vt:lpstr>
      <vt:lpstr>Thimphu statement 2010:</vt:lpstr>
      <vt:lpstr>Slide 17</vt:lpstr>
      <vt:lpstr>Roadmaps developed by SDMC  in context of Climate Change:</vt:lpstr>
      <vt:lpstr>Training /Workshops/Expert Gp meetings/ Awareness Generation:  (on CCM &amp; CCA)  </vt:lpstr>
      <vt:lpstr> Knowledge Management Products </vt:lpstr>
      <vt:lpstr>Slide 21</vt:lpstr>
      <vt:lpstr>Slide 22</vt:lpstr>
      <vt:lpstr>Slide 23</vt:lpstr>
      <vt:lpstr>SDMC Activities Proposed to CC Mitigation &amp; Adaptation (2012)</vt:lpstr>
      <vt:lpstr>Contd……..</vt:lpstr>
      <vt:lpstr>Slide 26</vt:lpstr>
      <vt:lpstr>TOR for SAARC  Inter Governmental Climate Related Disaster Initiatives on Integration of CCA with DRR   </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SAARC DISASTER MANAGEMENT CENTER</dc:title>
  <dc:creator>KHAN</dc:creator>
  <cp:lastModifiedBy>toshiba</cp:lastModifiedBy>
  <cp:revision>160</cp:revision>
  <dcterms:created xsi:type="dcterms:W3CDTF">2010-07-21T05:57:18Z</dcterms:created>
  <dcterms:modified xsi:type="dcterms:W3CDTF">2012-05-10T14:25:22Z</dcterms:modified>
</cp:coreProperties>
</file>