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1" r:id="rId3"/>
    <p:sldId id="299" r:id="rId4"/>
    <p:sldId id="293" r:id="rId5"/>
    <p:sldId id="294" r:id="rId6"/>
    <p:sldId id="296" r:id="rId7"/>
    <p:sldId id="297" r:id="rId8"/>
    <p:sldId id="298" r:id="rId9"/>
  </p:sldIdLst>
  <p:sldSz cx="10058400" cy="7772400"/>
  <p:notesSz cx="6858000" cy="9144000"/>
  <p:defaultTextStyle>
    <a:defPPr>
      <a:defRPr lang="en-US"/>
    </a:defPPr>
    <a:lvl1pPr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509352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018705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528058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037411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546764" algn="l" defTabSz="1018705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3056116" algn="l" defTabSz="1018705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565469" algn="l" defTabSz="1018705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4074821" algn="l" defTabSz="1018705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B6CBE4"/>
    <a:srgbClr val="A6BFDE"/>
    <a:srgbClr val="90C8F9"/>
    <a:srgbClr val="3093AE"/>
    <a:srgbClr val="3097A6"/>
    <a:srgbClr val="A68CBB"/>
    <a:srgbClr val="224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79003" autoAdjust="0"/>
  </p:normalViewPr>
  <p:slideViewPr>
    <p:cSldViewPr snapToGrid="0" snapToObjects="1" showGuides="1">
      <p:cViewPr>
        <p:scale>
          <a:sx n="81" d="100"/>
          <a:sy n="81" d="100"/>
        </p:scale>
        <p:origin x="-258" y="-72"/>
      </p:cViewPr>
      <p:guideLst>
        <p:guide orient="horz" pos="1682"/>
        <p:guide pos="3168"/>
        <p:guide pos="4940"/>
      </p:guideLst>
    </p:cSldViewPr>
  </p:slideViewPr>
  <p:outlineViewPr>
    <p:cViewPr>
      <p:scale>
        <a:sx n="33" d="100"/>
        <a:sy n="33" d="100"/>
      </p:scale>
      <p:origin x="0" y="3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83EC19-1486-46CC-9AD2-070EC6704C7D}" type="datetime1">
              <a:rPr lang="en-US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278557-2923-4F7B-BEBB-6501D2353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1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B758F7-9DF2-40F6-BE71-6F2EF1C7FBE0}" type="datetime1">
              <a:rPr lang="en-US"/>
              <a:pPr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6107BA-7CC1-45C5-AFC0-4F05B4D2BB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0935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509352" algn="l" defTabSz="50935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18705" algn="l" defTabSz="50935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3pPr>
    <a:lvl4pPr marL="1528058" algn="l" defTabSz="50935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37411" algn="l" defTabSz="50935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546764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3AEBF32-0917-48B8-B420-3E21E5522DD2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DEF88D2-3E38-4705-BBEF-75EA5C772934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07BA-7CC1-45C5-AFC0-4F05B4D2BB9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0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885BA6-1622-9F4C-BD65-E20EC2E0D125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0800000">
            <a:off x="-19208" y="4125491"/>
            <a:ext cx="10077609" cy="3353647"/>
          </a:xfrm>
          <a:prstGeom prst="rect">
            <a:avLst/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10" descr="IPCCLogoBlue_CMYK_300PPI_noB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563" y="7128299"/>
            <a:ext cx="2261393" cy="4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hina La Nina RTXVTDG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10" y="2"/>
            <a:ext cx="10096819" cy="505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969" y="4941583"/>
            <a:ext cx="8549640" cy="166602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PCCLogoBlue_CMYK_300PPI_noB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293" y="7158885"/>
            <a:ext cx="2261394" cy="4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51CA0-97CD-469F-AB2C-D4B00AA6E6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1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CCLogoBlue_CMYK_300PPI_noB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293" y="7158885"/>
            <a:ext cx="2261394" cy="4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7921"/>
            <a:ext cx="9052560" cy="12954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7D451-3F59-4404-8DB5-9B7ED9C92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PCCLogoBlue_CMYK_300PPI_noB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293" y="7158885"/>
            <a:ext cx="2261394" cy="4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48DF4-3AB1-4325-AE1F-F6CC2B8E7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2920" y="-7197"/>
            <a:ext cx="90525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2920" y="1613853"/>
            <a:ext cx="9052560" cy="532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" y="7162485"/>
            <a:ext cx="2346960" cy="413808"/>
          </a:xfrm>
          <a:prstGeom prst="rect">
            <a:avLst/>
          </a:prstGeom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cs typeface="Arial" charset="0"/>
              </a:defRPr>
            </a:lvl1pPr>
          </a:lstStyle>
          <a:p>
            <a:fld id="{4417F121-9FA2-44BE-A0E9-128D2F3812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09352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defTabSz="509352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defTabSz="509352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defTabSz="509352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defTabSz="509352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509352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8705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8058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7411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92777" indent="-192777" algn="l" defTabSz="50935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02129" indent="-192777" algn="l" defTabSz="50935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273382" indent="-254676" algn="l" defTabSz="50935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782734" indent="-254676" algn="l" defTabSz="50935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292087" indent="-254676" algn="l" defTabSz="50935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801440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73421" y="5403273"/>
            <a:ext cx="9114489" cy="1864426"/>
          </a:xfrm>
        </p:spPr>
        <p:txBody>
          <a:bodyPr/>
          <a:lstStyle/>
          <a:p>
            <a:r>
              <a:rPr lang="nb-NO" sz="2400" b="1" i="1" dirty="0" smtClean="0">
                <a:latin typeface="Arial" charset="0"/>
              </a:rPr>
              <a:t>SREX Chapter 8: </a:t>
            </a:r>
            <a:r>
              <a:rPr lang="nb-NO" sz="2400" b="1" i="1" dirty="0" err="1" smtClean="0">
                <a:latin typeface="Arial" charset="0"/>
              </a:rPr>
              <a:t>Toward</a:t>
            </a:r>
            <a:r>
              <a:rPr lang="nb-NO" sz="2400" b="1" i="1" dirty="0" smtClean="0">
                <a:latin typeface="Arial" charset="0"/>
              </a:rPr>
              <a:t> a </a:t>
            </a:r>
            <a:r>
              <a:rPr lang="nb-NO" sz="2400" b="1" i="1" dirty="0" err="1" smtClean="0">
                <a:latin typeface="Arial" charset="0"/>
              </a:rPr>
              <a:t>Sustainable</a:t>
            </a:r>
            <a:r>
              <a:rPr lang="nb-NO" sz="2400" b="1" i="1" dirty="0" smtClean="0">
                <a:latin typeface="Arial" charset="0"/>
              </a:rPr>
              <a:t> and </a:t>
            </a:r>
            <a:r>
              <a:rPr lang="nb-NO" sz="2400" b="1" i="1" dirty="0" err="1" smtClean="0">
                <a:latin typeface="Arial" charset="0"/>
              </a:rPr>
              <a:t>Resilient</a:t>
            </a:r>
            <a:r>
              <a:rPr lang="nb-NO" sz="2400" b="1" i="1" dirty="0" smtClean="0">
                <a:latin typeface="Arial" charset="0"/>
              </a:rPr>
              <a:t> </a:t>
            </a:r>
            <a:r>
              <a:rPr lang="nb-NO" sz="2400" b="1" i="1" dirty="0" err="1" smtClean="0">
                <a:latin typeface="Arial" charset="0"/>
              </a:rPr>
              <a:t>Future</a:t>
            </a:r>
            <a:r>
              <a:rPr lang="nb-NO" sz="2400" dirty="0" smtClean="0">
                <a:latin typeface="Arial" charset="0"/>
              </a:rPr>
              <a:t/>
            </a:r>
            <a:br>
              <a:rPr lang="nb-NO" sz="2400" dirty="0" smtClean="0">
                <a:latin typeface="Arial" charset="0"/>
              </a:rPr>
            </a:br>
            <a:r>
              <a:rPr lang="nb-NO" sz="2400" dirty="0" smtClean="0">
                <a:latin typeface="Arial" charset="0"/>
              </a:rPr>
              <a:t>Asuncion Lera St.Clair</a:t>
            </a:r>
            <a:br>
              <a:rPr lang="nb-NO" sz="2400" dirty="0" smtClean="0">
                <a:latin typeface="Arial" charset="0"/>
              </a:rPr>
            </a:br>
            <a:r>
              <a:rPr lang="nb-NO" sz="2400" dirty="0" smtClean="0">
                <a:latin typeface="Arial" charset="0"/>
              </a:rPr>
              <a:t>Research </a:t>
            </a:r>
            <a:r>
              <a:rPr lang="nb-NO" sz="2400" dirty="0" err="1" smtClean="0">
                <a:latin typeface="Arial" charset="0"/>
              </a:rPr>
              <a:t>Director</a:t>
            </a:r>
            <a:r>
              <a:rPr lang="nb-NO" sz="2400" dirty="0" smtClean="0">
                <a:latin typeface="Arial" charset="0"/>
              </a:rPr>
              <a:t>, Center for International </a:t>
            </a:r>
            <a:r>
              <a:rPr lang="nb-NO" sz="2400" dirty="0" err="1" smtClean="0">
                <a:latin typeface="Arial" charset="0"/>
              </a:rPr>
              <a:t>Climate</a:t>
            </a:r>
            <a:r>
              <a:rPr lang="nb-NO" sz="2400" dirty="0" smtClean="0">
                <a:latin typeface="Arial" charset="0"/>
              </a:rPr>
              <a:t> and </a:t>
            </a:r>
            <a:r>
              <a:rPr lang="nb-NO" sz="2400" dirty="0" err="1" smtClean="0">
                <a:latin typeface="Arial" charset="0"/>
              </a:rPr>
              <a:t>Environmental</a:t>
            </a:r>
            <a:r>
              <a:rPr lang="nb-NO" sz="2400" dirty="0" smtClean="0">
                <a:latin typeface="Arial" charset="0"/>
              </a:rPr>
              <a:t> Research-Oslo (CICERO) </a:t>
            </a:r>
            <a:br>
              <a:rPr lang="nb-NO" sz="2400" dirty="0" smtClean="0">
                <a:latin typeface="Arial" charset="0"/>
              </a:rPr>
            </a:br>
            <a:endParaRPr lang="en-US" sz="24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2474" y="124738"/>
            <a:ext cx="1220044" cy="453458"/>
          </a:xfrm>
          <a:prstGeom prst="rect">
            <a:avLst/>
          </a:prstGeom>
          <a:noFill/>
        </p:spPr>
        <p:txBody>
          <a:bodyPr lIns="101870" tIns="50935" rIns="101870" bIns="50935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bg1">
                    <a:lumMod val="75000"/>
                    <a:alpha val="60000"/>
                  </a:schemeClr>
                </a:solidFill>
                <a:latin typeface="Adobe Garamond Pro"/>
                <a:ea typeface="ＭＳ Ｐゴシック" charset="-128"/>
                <a:cs typeface="Adobe Garamond Pro"/>
              </a:rPr>
              <a:t>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42258587" indent="-41749234"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509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0187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5280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03741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1300" dirty="0">
              <a:solidFill>
                <a:srgbClr val="898989"/>
              </a:solidFill>
            </a:endParaRPr>
          </a:p>
        </p:txBody>
      </p:sp>
      <p:sp>
        <p:nvSpPr>
          <p:cNvPr id="20484" name="Title 6"/>
          <p:cNvSpPr>
            <a:spLocks noGrp="1"/>
          </p:cNvSpPr>
          <p:nvPr>
            <p:ph type="title"/>
          </p:nvPr>
        </p:nvSpPr>
        <p:spPr>
          <a:xfrm>
            <a:off x="502920" y="77683"/>
            <a:ext cx="9052560" cy="1295400"/>
          </a:xfrm>
        </p:spPr>
        <p:txBody>
          <a:bodyPr/>
          <a:lstStyle/>
          <a:p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smtClean="0"/>
              <a:t>Evidence </a:t>
            </a:r>
            <a:r>
              <a:rPr lang="en-US" sz="2000" i="1" dirty="0"/>
              <a:t>indicates that disaster risk management and adaptation policy can be integrated, reinforcing, and supportive </a:t>
            </a:r>
            <a:r>
              <a:rPr lang="en-US" sz="2000" i="1" dirty="0" smtClean="0"/>
              <a:t>. </a:t>
            </a:r>
            <a:r>
              <a:rPr lang="en-US" sz="2000" i="1" dirty="0">
                <a:solidFill>
                  <a:prstClr val="black"/>
                </a:solidFill>
              </a:rPr>
              <a:t>E</a:t>
            </a:r>
            <a:r>
              <a:rPr lang="en-US" sz="2000" i="1" dirty="0" smtClean="0">
                <a:solidFill>
                  <a:prstClr val="black"/>
                </a:solidFill>
              </a:rPr>
              <a:t>mphasis on 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/>
              <a:t>Multi-hazard risk management approaches</a:t>
            </a:r>
            <a:br>
              <a:rPr lang="en-US" sz="2000" i="1" dirty="0"/>
            </a:br>
            <a:r>
              <a:rPr lang="en-US" sz="2000" i="1" dirty="0" smtClean="0">
                <a:solidFill>
                  <a:prstClr val="black"/>
                </a:solidFill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i="1" dirty="0" smtClean="0">
              <a:solidFill>
                <a:srgbClr val="558ED5"/>
              </a:solidFill>
              <a:latin typeface="Arial" charset="0"/>
            </a:endParaRPr>
          </a:p>
        </p:txBody>
      </p:sp>
      <p:pic>
        <p:nvPicPr>
          <p:cNvPr id="20485" name="Picture 7" descr="SREX_Fig_witharrow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" y="1477118"/>
            <a:ext cx="8251032" cy="492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8081" y="6668814"/>
            <a:ext cx="625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Links </a:t>
            </a:r>
            <a:r>
              <a:rPr lang="nb-NO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disaster</a:t>
            </a:r>
            <a:r>
              <a:rPr lang="nb-N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risk and </a:t>
            </a:r>
            <a:r>
              <a:rPr lang="nb-NO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</a:t>
            </a:r>
            <a:r>
              <a:rPr lang="nb-N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pathways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1CA0-97CD-469F-AB2C-D4B00AA6E6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88950"/>
            <a:ext cx="9051925" cy="6454775"/>
          </a:xfrm>
        </p:spPr>
        <p:txBody>
          <a:bodyPr/>
          <a:lstStyle/>
          <a:p>
            <a:endParaRPr lang="nb-NO" dirty="0" smtClean="0"/>
          </a:p>
          <a:p>
            <a:pPr marL="509352" lvl="1" indent="0">
              <a:buNone/>
            </a:pPr>
            <a:endParaRPr lang="nb-NO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80" y="215024"/>
            <a:ext cx="5659820" cy="4230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01" y="4778923"/>
            <a:ext cx="4381500" cy="2628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80647" y="215024"/>
            <a:ext cx="50292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nb-NO" sz="2400" dirty="0" smtClean="0">
              <a:solidFill>
                <a:prstClr val="black"/>
              </a:solidFill>
            </a:endParaRPr>
          </a:p>
          <a:p>
            <a:pPr lvl="1"/>
            <a:endParaRPr lang="nb-NO" sz="2400" dirty="0">
              <a:solidFill>
                <a:prstClr val="black"/>
              </a:solidFill>
            </a:endParaRPr>
          </a:p>
          <a:p>
            <a:pPr lvl="1"/>
            <a:endParaRPr lang="nb-NO" sz="2400" dirty="0" smtClean="0">
              <a:solidFill>
                <a:prstClr val="black"/>
              </a:solidFill>
            </a:endParaRPr>
          </a:p>
          <a:p>
            <a:pPr lvl="1"/>
            <a:r>
              <a:rPr lang="nb-NO" sz="2400" dirty="0" err="1" smtClean="0">
                <a:solidFill>
                  <a:prstClr val="black"/>
                </a:solidFill>
              </a:rPr>
              <a:t>There</a:t>
            </a:r>
            <a:r>
              <a:rPr lang="nb-NO" sz="2400" dirty="0" smtClean="0">
                <a:solidFill>
                  <a:prstClr val="black"/>
                </a:solidFill>
              </a:rPr>
              <a:t> </a:t>
            </a:r>
            <a:r>
              <a:rPr lang="nb-NO" sz="2400" dirty="0">
                <a:solidFill>
                  <a:prstClr val="black"/>
                </a:solidFill>
              </a:rPr>
              <a:t>is robust </a:t>
            </a:r>
            <a:r>
              <a:rPr lang="nb-NO" sz="2400" dirty="0" err="1">
                <a:solidFill>
                  <a:prstClr val="black"/>
                </a:solidFill>
              </a:rPr>
              <a:t>evidence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  <a:r>
              <a:rPr lang="nb-NO" sz="2400" dirty="0" err="1">
                <a:solidFill>
                  <a:prstClr val="black"/>
                </a:solidFill>
              </a:rPr>
              <a:t>that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  <a:r>
              <a:rPr lang="nb-NO" sz="2400" dirty="0" err="1">
                <a:solidFill>
                  <a:prstClr val="black"/>
                </a:solidFill>
              </a:rPr>
              <a:t>addressing</a:t>
            </a:r>
            <a:endParaRPr lang="nb-NO" sz="2400" dirty="0">
              <a:solidFill>
                <a:prstClr val="black"/>
              </a:solidFill>
            </a:endParaRPr>
          </a:p>
          <a:p>
            <a:pPr lvl="1"/>
            <a:r>
              <a:rPr lang="nb-NO" sz="2400" dirty="0" err="1">
                <a:solidFill>
                  <a:prstClr val="black"/>
                </a:solidFill>
              </a:rPr>
              <a:t>the</a:t>
            </a:r>
            <a:r>
              <a:rPr lang="nb-NO" sz="2400" dirty="0">
                <a:solidFill>
                  <a:prstClr val="black"/>
                </a:solidFill>
              </a:rPr>
              <a:t> underlying </a:t>
            </a:r>
            <a:r>
              <a:rPr lang="nb-NO" sz="2400" dirty="0" err="1">
                <a:solidFill>
                  <a:prstClr val="black"/>
                </a:solidFill>
              </a:rPr>
              <a:t>causes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  <a:r>
              <a:rPr lang="nb-NO" sz="2400" dirty="0" err="1">
                <a:solidFill>
                  <a:prstClr val="black"/>
                </a:solidFill>
              </a:rPr>
              <a:t>of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  <a:r>
              <a:rPr lang="nb-NO" sz="2400" dirty="0" err="1">
                <a:solidFill>
                  <a:prstClr val="black"/>
                </a:solidFill>
              </a:rPr>
              <a:t>vulnerability</a:t>
            </a:r>
            <a:r>
              <a:rPr lang="nb-NO" sz="2400" dirty="0">
                <a:solidFill>
                  <a:prstClr val="black"/>
                </a:solidFill>
              </a:rPr>
              <a:t>, </a:t>
            </a:r>
            <a:r>
              <a:rPr lang="nb-NO" sz="2400" dirty="0" err="1">
                <a:solidFill>
                  <a:prstClr val="black"/>
                </a:solidFill>
              </a:rPr>
              <a:t>including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nb-NO" sz="2400" dirty="0" err="1">
                <a:solidFill>
                  <a:prstClr val="black"/>
                </a:solidFill>
              </a:rPr>
              <a:t>structural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inequalities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  <a:r>
              <a:rPr lang="nb-NO" sz="2400" dirty="0" err="1">
                <a:solidFill>
                  <a:prstClr val="black"/>
                </a:solidFill>
              </a:rPr>
              <a:t>that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  <a:r>
              <a:rPr lang="nb-NO" sz="2400" dirty="0" err="1">
                <a:solidFill>
                  <a:prstClr val="black"/>
                </a:solidFill>
              </a:rPr>
              <a:t>create</a:t>
            </a:r>
            <a:r>
              <a:rPr lang="nb-NO" sz="2400" dirty="0">
                <a:solidFill>
                  <a:prstClr val="black"/>
                </a:solidFill>
              </a:rPr>
              <a:t> and </a:t>
            </a:r>
          </a:p>
          <a:p>
            <a:pPr lvl="1"/>
            <a:r>
              <a:rPr lang="nb-NO" sz="2400" dirty="0" err="1">
                <a:solidFill>
                  <a:prstClr val="black"/>
                </a:solidFill>
              </a:rPr>
              <a:t>perpetuate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  <a:r>
              <a:rPr lang="nb-NO" sz="2400" dirty="0" err="1">
                <a:solidFill>
                  <a:prstClr val="black"/>
                </a:solidFill>
              </a:rPr>
              <a:t>poverty</a:t>
            </a:r>
            <a:r>
              <a:rPr lang="nb-NO" sz="2400" dirty="0">
                <a:solidFill>
                  <a:prstClr val="black"/>
                </a:solidFill>
              </a:rPr>
              <a:t> and </a:t>
            </a:r>
          </a:p>
          <a:p>
            <a:pPr lvl="1"/>
            <a:r>
              <a:rPr lang="nb-NO" sz="2400" dirty="0" err="1">
                <a:solidFill>
                  <a:prstClr val="black"/>
                </a:solidFill>
              </a:rPr>
              <a:t>constrain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  <a:r>
              <a:rPr lang="nb-NO" sz="2400" dirty="0" err="1">
                <a:solidFill>
                  <a:prstClr val="black"/>
                </a:solidFill>
              </a:rPr>
              <a:t>access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  <a:endParaRPr lang="nb-NO" sz="2400" dirty="0" smtClean="0">
              <a:solidFill>
                <a:prstClr val="black"/>
              </a:solidFill>
            </a:endParaRPr>
          </a:p>
          <a:p>
            <a:pPr lvl="1"/>
            <a:r>
              <a:rPr lang="nb-NO" sz="2400" dirty="0" smtClean="0">
                <a:solidFill>
                  <a:prstClr val="black"/>
                </a:solidFill>
              </a:rPr>
              <a:t>to </a:t>
            </a:r>
            <a:r>
              <a:rPr lang="nb-NO" sz="2400" dirty="0" err="1">
                <a:solidFill>
                  <a:prstClr val="black"/>
                </a:solidFill>
              </a:rPr>
              <a:t>resources</a:t>
            </a:r>
            <a:r>
              <a:rPr lang="nb-NO" sz="2400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nb-NO" sz="2400" dirty="0">
                <a:solidFill>
                  <a:prstClr val="black"/>
                </a:solidFill>
              </a:rPr>
              <a:t>is a </a:t>
            </a:r>
            <a:r>
              <a:rPr lang="nb-NO" sz="2400" dirty="0" err="1">
                <a:solidFill>
                  <a:prstClr val="black"/>
                </a:solidFill>
              </a:rPr>
              <a:t>prerequisite</a:t>
            </a:r>
            <a:r>
              <a:rPr lang="nb-NO" sz="2400" dirty="0">
                <a:solidFill>
                  <a:prstClr val="black"/>
                </a:solidFill>
              </a:rPr>
              <a:t> for </a:t>
            </a:r>
            <a:r>
              <a:rPr lang="nb-NO" sz="2400" dirty="0" err="1">
                <a:solidFill>
                  <a:prstClr val="black"/>
                </a:solidFill>
              </a:rPr>
              <a:t>sustainability</a:t>
            </a:r>
            <a:endParaRPr lang="nb-N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1CA0-97CD-469F-AB2C-D4B00AA6E60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14488"/>
            <a:ext cx="9051925" cy="5329237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767443" y="280277"/>
            <a:ext cx="35996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Development planning and post-</a:t>
            </a:r>
            <a:r>
              <a:rPr lang="nb-NO" sz="2000" dirty="0" err="1"/>
              <a:t>disaster</a:t>
            </a:r>
            <a:r>
              <a:rPr lang="nb-NO" sz="2000" dirty="0"/>
              <a:t> </a:t>
            </a:r>
            <a:r>
              <a:rPr lang="nb-NO" sz="2000" dirty="0" err="1" smtClean="0"/>
              <a:t>recoveryy</a:t>
            </a:r>
            <a:r>
              <a:rPr lang="nb-NO" sz="2000" dirty="0" smtClean="0"/>
              <a:t> </a:t>
            </a:r>
            <a:r>
              <a:rPr lang="nb-NO" sz="2000" dirty="0"/>
              <a:t>have </a:t>
            </a:r>
            <a:r>
              <a:rPr lang="nb-NO" sz="2000" dirty="0" err="1"/>
              <a:t>often</a:t>
            </a:r>
            <a:r>
              <a:rPr lang="nb-NO" sz="2000" dirty="0"/>
              <a:t> </a:t>
            </a:r>
            <a:r>
              <a:rPr lang="nb-NO" sz="2000" dirty="0" err="1"/>
              <a:t>prioritized</a:t>
            </a:r>
            <a:r>
              <a:rPr lang="nb-NO" sz="2000" dirty="0"/>
              <a:t> </a:t>
            </a:r>
            <a:r>
              <a:rPr lang="nb-NO" sz="2000" dirty="0" err="1"/>
              <a:t>strategic</a:t>
            </a:r>
            <a:r>
              <a:rPr lang="nb-NO" sz="2000" dirty="0"/>
              <a:t> </a:t>
            </a:r>
            <a:r>
              <a:rPr lang="nb-NO" sz="2000" dirty="0" err="1"/>
              <a:t>economic</a:t>
            </a:r>
            <a:r>
              <a:rPr lang="nb-NO" sz="2000" dirty="0"/>
              <a:t> </a:t>
            </a:r>
            <a:r>
              <a:rPr lang="nb-NO" sz="2000" dirty="0" err="1"/>
              <a:t>sectors</a:t>
            </a:r>
            <a:r>
              <a:rPr lang="nb-NO" sz="2000" dirty="0"/>
              <a:t> and </a:t>
            </a:r>
            <a:r>
              <a:rPr lang="nb-NO" sz="2000" dirty="0" err="1"/>
              <a:t>infrastructure</a:t>
            </a:r>
            <a:r>
              <a:rPr lang="nb-NO" sz="2000" dirty="0"/>
              <a:t> over </a:t>
            </a:r>
            <a:r>
              <a:rPr lang="nb-NO" sz="2000" dirty="0" err="1"/>
              <a:t>livelihoods</a:t>
            </a:r>
            <a:r>
              <a:rPr lang="nb-NO" sz="2000" dirty="0"/>
              <a:t> and </a:t>
            </a:r>
            <a:r>
              <a:rPr lang="nb-NO" sz="2000" dirty="0" err="1"/>
              <a:t>well-being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poor</a:t>
            </a:r>
            <a:r>
              <a:rPr lang="nb-NO" sz="2000" dirty="0"/>
              <a:t> and </a:t>
            </a:r>
            <a:r>
              <a:rPr lang="en-US" sz="2000" dirty="0"/>
              <a:t>marginalized communities</a:t>
            </a:r>
            <a:r>
              <a:rPr lang="nb-NO" sz="2400" dirty="0"/>
              <a:t>. </a:t>
            </a:r>
            <a:endParaRPr lang="nb-NO" sz="2400" dirty="0" smtClean="0"/>
          </a:p>
          <a:p>
            <a:endParaRPr lang="nb-NO" sz="2400" dirty="0"/>
          </a:p>
          <a:p>
            <a:endParaRPr lang="nb-NO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b-NO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b-NO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b-NO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</a:t>
            </a:r>
            <a:r>
              <a:rPr lang="nb-NO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are</a:t>
            </a:r>
            <a:r>
              <a:rPr lang="nb-NO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many</a:t>
            </a:r>
            <a:r>
              <a:rPr lang="nb-NO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approaches</a:t>
            </a:r>
            <a:r>
              <a:rPr lang="nb-NO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pathways</a:t>
            </a:r>
            <a:r>
              <a:rPr lang="nb-NO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a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sustainable</a:t>
            </a:r>
            <a:r>
              <a:rPr lang="nb-NO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sustainable</a:t>
            </a:r>
            <a:r>
              <a:rPr lang="nb-NO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future</a:t>
            </a:r>
            <a:r>
              <a:rPr lang="nb-NO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This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multiplicity</a:t>
            </a:r>
            <a:r>
              <a:rPr lang="nb-NO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can</a:t>
            </a:r>
            <a:r>
              <a:rPr lang="nb-NO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increase</a:t>
            </a:r>
            <a:r>
              <a:rPr lang="nb-NO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resilience</a:t>
            </a:r>
            <a:endParaRPr lang="en-US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b-NO" sz="2000" dirty="0" smtClean="0"/>
          </a:p>
          <a:p>
            <a:r>
              <a:rPr lang="nb-NO" sz="1600" dirty="0" smtClean="0"/>
              <a:t>.</a:t>
            </a:r>
          </a:p>
          <a:p>
            <a:endParaRPr lang="nb-NO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08" y="69467"/>
            <a:ext cx="3611880" cy="6428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45" y="2744638"/>
            <a:ext cx="3610303" cy="441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progress </a:t>
            </a:r>
            <a:r>
              <a:rPr lang="nb-NO" sz="3200" dirty="0" err="1"/>
              <a:t>toward</a:t>
            </a:r>
            <a:r>
              <a:rPr lang="nb-NO" sz="3200" dirty="0"/>
              <a:t> </a:t>
            </a:r>
            <a:r>
              <a:rPr lang="nb-NO" sz="3200" dirty="0" err="1"/>
              <a:t>resilient</a:t>
            </a:r>
            <a:r>
              <a:rPr lang="nb-NO" sz="3200" dirty="0"/>
              <a:t> and </a:t>
            </a:r>
            <a:r>
              <a:rPr lang="nb-NO" sz="3200" dirty="0" err="1"/>
              <a:t>sustainable</a:t>
            </a:r>
            <a:r>
              <a:rPr lang="nb-NO" sz="3200" dirty="0"/>
              <a:t> </a:t>
            </a:r>
            <a:r>
              <a:rPr lang="nb-NO" sz="3200" dirty="0" err="1" smtClean="0"/>
              <a:t>development</a:t>
            </a:r>
            <a:r>
              <a:rPr lang="nb-NO" sz="3200" dirty="0" smtClean="0"/>
              <a:t> </a:t>
            </a:r>
            <a:r>
              <a:rPr lang="nb-NO" sz="3200" dirty="0" err="1" smtClean="0"/>
              <a:t>benefits</a:t>
            </a:r>
            <a:r>
              <a:rPr lang="nb-NO" sz="3200" dirty="0" smtClean="0"/>
              <a:t> from: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questioning</a:t>
            </a:r>
            <a:r>
              <a:rPr lang="nb-N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assumptions</a:t>
            </a:r>
            <a:r>
              <a:rPr lang="nb-N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nb-NO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paradigms</a:t>
            </a:r>
            <a:r>
              <a:rPr lang="nb-N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and </a:t>
            </a:r>
            <a:r>
              <a:rPr lang="nb-NO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stimulating</a:t>
            </a:r>
            <a:r>
              <a:rPr lang="nb-N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innovation</a:t>
            </a:r>
            <a:r>
              <a:rPr lang="nb-N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800" dirty="0" smtClean="0"/>
              <a:t>to </a:t>
            </a:r>
            <a:r>
              <a:rPr lang="nb-NO" sz="2800" dirty="0" err="1" smtClean="0"/>
              <a:t>encourage</a:t>
            </a:r>
            <a:r>
              <a:rPr lang="nb-NO" sz="2800" dirty="0" smtClean="0"/>
              <a:t> </a:t>
            </a:r>
            <a:r>
              <a:rPr lang="nb-NO" sz="2800" dirty="0" err="1" smtClean="0"/>
              <a:t>new</a:t>
            </a:r>
            <a:r>
              <a:rPr lang="nb-NO" sz="2800" dirty="0" smtClean="0"/>
              <a:t> </a:t>
            </a:r>
            <a:r>
              <a:rPr lang="nb-NO" sz="2800" dirty="0" err="1" smtClean="0"/>
              <a:t>patterns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response</a:t>
            </a:r>
            <a:r>
              <a:rPr lang="nb-NO" sz="2800" dirty="0" smtClean="0"/>
              <a:t> </a:t>
            </a:r>
          </a:p>
          <a:p>
            <a:pPr marL="509352" lvl="1" indent="0">
              <a:buNone/>
            </a:pPr>
            <a:endParaRPr lang="nb-NO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b-NO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making</a:t>
            </a:r>
            <a:r>
              <a:rPr lang="nb-N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transparent </a:t>
            </a:r>
            <a:r>
              <a:rPr lang="nb-NO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values</a:t>
            </a:r>
            <a:r>
              <a:rPr lang="nb-NO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nb-NO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interests</a:t>
            </a:r>
            <a:r>
              <a:rPr lang="nb-NO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800" dirty="0" err="1"/>
              <a:t>that</a:t>
            </a:r>
            <a:r>
              <a:rPr lang="nb-NO" sz="2800" dirty="0"/>
              <a:t> </a:t>
            </a:r>
            <a:r>
              <a:rPr lang="nb-NO" sz="2800" dirty="0" err="1"/>
              <a:t>underpin</a:t>
            </a:r>
            <a:r>
              <a:rPr lang="nb-NO" sz="2800" dirty="0"/>
              <a:t> </a:t>
            </a:r>
            <a:r>
              <a:rPr lang="nb-NO" sz="2800" dirty="0" err="1"/>
              <a:t>development</a:t>
            </a:r>
            <a:r>
              <a:rPr lang="nb-NO" sz="2800" dirty="0"/>
              <a:t> </a:t>
            </a:r>
            <a:r>
              <a:rPr lang="nb-NO" sz="2800" dirty="0" err="1"/>
              <a:t>options</a:t>
            </a:r>
            <a:r>
              <a:rPr lang="nb-NO" sz="2800" dirty="0"/>
              <a:t> </a:t>
            </a:r>
            <a:endParaRPr lang="nb-NO" sz="2800" dirty="0" smtClean="0"/>
          </a:p>
          <a:p>
            <a:pPr marL="509352" lvl="1" indent="0">
              <a:buNone/>
            </a:pPr>
            <a:endParaRPr lang="nb-NO" sz="2800" dirty="0" smtClean="0"/>
          </a:p>
          <a:p>
            <a:pPr lvl="1">
              <a:buFont typeface="Arial" pitchFamily="34" charset="0"/>
              <a:buChar char="•"/>
            </a:pPr>
            <a:r>
              <a:rPr lang="nb-NO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</a:t>
            </a:r>
            <a:r>
              <a:rPr lang="nb-N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wins</a:t>
            </a:r>
            <a:r>
              <a:rPr lang="nb-NO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nb-NO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who</a:t>
            </a:r>
            <a:r>
              <a:rPr lang="nb-NO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loses </a:t>
            </a:r>
            <a:r>
              <a:rPr lang="nb-NO" sz="2800" dirty="0"/>
              <a:t>from </a:t>
            </a:r>
            <a:r>
              <a:rPr lang="nb-NO" sz="2800" dirty="0" err="1"/>
              <a:t>current</a:t>
            </a:r>
            <a:r>
              <a:rPr lang="nb-NO" sz="2800" dirty="0"/>
              <a:t> </a:t>
            </a:r>
            <a:r>
              <a:rPr lang="nb-NO" sz="2800" dirty="0" err="1"/>
              <a:t>practices</a:t>
            </a:r>
            <a:r>
              <a:rPr lang="nb-NO" sz="2800" dirty="0"/>
              <a:t> and </a:t>
            </a:r>
            <a:r>
              <a:rPr lang="nb-NO" sz="2800" dirty="0" err="1"/>
              <a:t>policies</a:t>
            </a:r>
            <a:r>
              <a:rPr lang="nb-NO" sz="2800" dirty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nb-NO" sz="2800" dirty="0"/>
              <a:t>And </a:t>
            </a:r>
            <a:r>
              <a:rPr lang="nb-NO" sz="2800" dirty="0" err="1"/>
              <a:t>what</a:t>
            </a:r>
            <a:r>
              <a:rPr lang="nb-NO" sz="2800" dirty="0"/>
              <a:t>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implications</a:t>
            </a:r>
            <a:r>
              <a:rPr lang="nb-NO" sz="2800" dirty="0"/>
              <a:t> for </a:t>
            </a:r>
            <a:r>
              <a:rPr lang="nb-NO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human </a:t>
            </a:r>
            <a:r>
              <a:rPr lang="nb-NO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security</a:t>
            </a:r>
            <a:r>
              <a:rPr lang="nb-NO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nb-NO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b-NO" i="1" dirty="0"/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1CA0-97CD-469F-AB2C-D4B00AA6E6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From </a:t>
            </a:r>
            <a:r>
              <a:rPr lang="nb-NO" dirty="0" err="1" smtClean="0"/>
              <a:t>incremental</a:t>
            </a:r>
            <a:r>
              <a:rPr lang="nb-NO" dirty="0" smtClean="0"/>
              <a:t> </a:t>
            </a:r>
            <a:r>
              <a:rPr lang="nb-NO" dirty="0" err="1"/>
              <a:t>steps</a:t>
            </a:r>
            <a:r>
              <a:rPr lang="nb-NO" dirty="0"/>
              <a:t> to </a:t>
            </a:r>
            <a:r>
              <a:rPr lang="nb-NO" dirty="0" err="1"/>
              <a:t>transformational</a:t>
            </a:r>
            <a:r>
              <a:rPr lang="nb-NO" dirty="0"/>
              <a:t> </a:t>
            </a:r>
            <a:r>
              <a:rPr lang="nb-NO" dirty="0" err="1" smtClean="0"/>
              <a:t>changes</a:t>
            </a:r>
            <a:r>
              <a:rPr lang="nb-NO" dirty="0"/>
              <a:t/>
            </a:r>
            <a:br>
              <a:rPr lang="nb-N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3200" dirty="0" err="1" smtClean="0"/>
              <a:t>Transformation</a:t>
            </a:r>
            <a:r>
              <a:rPr lang="nb-NO" sz="3200" dirty="0" smtClean="0"/>
              <a:t> is </a:t>
            </a:r>
            <a:r>
              <a:rPr lang="nb-NO" sz="3200" dirty="0" err="1" smtClean="0"/>
              <a:t>defined</a:t>
            </a:r>
            <a:r>
              <a:rPr lang="nb-NO" sz="3200" dirty="0" smtClean="0"/>
              <a:t> in </a:t>
            </a:r>
            <a:r>
              <a:rPr lang="nb-NO" sz="3200" dirty="0" err="1" smtClean="0"/>
              <a:t>the</a:t>
            </a:r>
            <a:r>
              <a:rPr lang="nb-NO" sz="3200" dirty="0" smtClean="0"/>
              <a:t> SREX as: 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The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altering of fundamental attributes of a system </a:t>
            </a:r>
            <a:r>
              <a:rPr lang="en-US" sz="3200" dirty="0"/>
              <a:t>(including value systems; regulatory, legislative, or bureaucratic regimes; financial institutions; and technological or biological systems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1CA0-97CD-469F-AB2C-D4B00AA6E6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1CA0-97CD-469F-AB2C-D4B00AA6E60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604522"/>
            <a:ext cx="10772776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100">
                <a:latin typeface="Arial" charset="0"/>
              </a:rPr>
              <a:t>The solution space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81760"/>
            <a:ext cx="9304020" cy="610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13535</TotalTime>
  <Words>196</Words>
  <Application>Microsoft Office PowerPoint</Application>
  <PresentationFormat>Custom</PresentationFormat>
  <Paragraphs>47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SREX Chapter 8: Toward a Sustainable and Resilient Future Asuncion Lera St.Clair Research Director, Center for International Climate and Environmental Research-Oslo (CICERO)  </vt:lpstr>
      <vt:lpstr>  Evidence indicates that disaster risk management and adaptation policy can be integrated, reinforcing, and supportive . Emphasis on  Multi-hazard risk management approaches   </vt:lpstr>
      <vt:lpstr>PowerPoint Presentation</vt:lpstr>
      <vt:lpstr>PowerPoint Presentation</vt:lpstr>
      <vt:lpstr>progress toward resilient and sustainable development benefits from:</vt:lpstr>
      <vt:lpstr>From incremental steps to transformational changes </vt:lpstr>
      <vt:lpstr>PowerPoint Presentation</vt:lpstr>
      <vt:lpstr>The solution space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 Van Humbeck</dc:creator>
  <cp:lastModifiedBy>JSTaylor</cp:lastModifiedBy>
  <cp:revision>438</cp:revision>
  <cp:lastPrinted>2011-11-22T00:00:19Z</cp:lastPrinted>
  <dcterms:created xsi:type="dcterms:W3CDTF">2011-11-16T22:51:18Z</dcterms:created>
  <dcterms:modified xsi:type="dcterms:W3CDTF">2012-04-30T10:02:12Z</dcterms:modified>
</cp:coreProperties>
</file>