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0" r:id="rId5"/>
    <p:sldId id="257" r:id="rId6"/>
    <p:sldId id="258" r:id="rId7"/>
    <p:sldId id="259" r:id="rId8"/>
    <p:sldId id="266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0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China La Nina RTXVTDG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0" y="2"/>
            <a:ext cx="9168384" cy="44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8F75-D27D-4B55-A954-53ECE0BD979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886F-1457-4D7B-9420-A2F6D8416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800600"/>
            <a:ext cx="5867400" cy="167957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SREX Lessons on Community Action</a:t>
            </a:r>
            <a:b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b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RRR towards Sustainability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6705600" y="5867400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Ravsal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Oyun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 Author, SREX Chapter 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Director, JEMR LLC, Mongolia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"/>
            <a:ext cx="2438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IPCC SREX Regional </a:t>
            </a: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 Meeting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Bangkok, 4 May 2012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175111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Asian Disaster</a:t>
            </a:r>
            <a:b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Preparedness </a:t>
            </a: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(ADPC)</a:t>
            </a:r>
            <a:endParaRPr lang="en-US" sz="2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 …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648" y="1143000"/>
            <a:ext cx="7150910" cy="491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562600" y="5791200"/>
            <a:ext cx="3352800" cy="76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1800" dirty="0" smtClean="0"/>
              <a:t>Ph.D. </a:t>
            </a:r>
            <a:r>
              <a:rPr lang="en-US" sz="1800" dirty="0" err="1" smtClean="0"/>
              <a:t>Ravsal</a:t>
            </a:r>
            <a:r>
              <a:rPr lang="en-US" sz="1800" dirty="0" smtClean="0"/>
              <a:t> Oyun, Mongolia</a:t>
            </a:r>
          </a:p>
          <a:p>
            <a:pPr algn="r">
              <a:buNone/>
            </a:pPr>
            <a:r>
              <a:rPr lang="en-US" sz="1800" dirty="0" smtClean="0"/>
              <a:t>oyun@jemr.mn</a:t>
            </a:r>
          </a:p>
          <a:p>
            <a:pPr algn="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6934200" cy="83099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Thank you for attention!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SREX Lessons on: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Linking Local to Global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DRR &amp; CCA at local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Limitations of DRR &amp; CCA at local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Learning &amp; transformation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Responding climate change with RRR</a:t>
            </a: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SREX Lessons on Community Action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558" t="3791" r="3488"/>
          <a:stretch>
            <a:fillRect/>
          </a:stretch>
        </p:blipFill>
        <p:spPr bwMode="auto">
          <a:xfrm>
            <a:off x="685800" y="1247775"/>
            <a:ext cx="76962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to Global Actors and Responsibilities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DRM &amp; CCA at the local scales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u="sng" dirty="0" smtClean="0"/>
              <a:t>Approaches and responses:  </a:t>
            </a:r>
          </a:p>
          <a:p>
            <a:r>
              <a:rPr lang="en-US" dirty="0" smtClean="0"/>
              <a:t>To focus </a:t>
            </a:r>
            <a:r>
              <a:rPr lang="en-US" dirty="0"/>
              <a:t>on integrating information about </a:t>
            </a:r>
            <a:r>
              <a:rPr lang="en-US" dirty="0" smtClean="0"/>
              <a:t>CC risk into </a:t>
            </a:r>
            <a:r>
              <a:rPr lang="en-US" dirty="0"/>
              <a:t>disaster </a:t>
            </a:r>
            <a:r>
              <a:rPr lang="en-US" dirty="0" smtClean="0"/>
              <a:t>planning and </a:t>
            </a:r>
            <a:r>
              <a:rPr lang="en-US" dirty="0"/>
              <a:t>scenario assessments of the future. </a:t>
            </a:r>
            <a:endParaRPr lang="en-US" dirty="0" smtClean="0"/>
          </a:p>
          <a:p>
            <a:r>
              <a:rPr lang="en-US" dirty="0" smtClean="0"/>
              <a:t>Setting </a:t>
            </a:r>
            <a:r>
              <a:rPr lang="en-US" dirty="0"/>
              <a:t>up plans in advance</a:t>
            </a:r>
            <a:r>
              <a:rPr lang="en-US" dirty="0" smtClean="0"/>
              <a:t>, </a:t>
            </a:r>
            <a:r>
              <a:rPr lang="en-US" dirty="0"/>
              <a:t>enabled communication systems to be </a:t>
            </a:r>
            <a:r>
              <a:rPr lang="en-US" dirty="0" smtClean="0"/>
              <a:t>strengthened before </a:t>
            </a:r>
            <a:r>
              <a:rPr lang="en-US" dirty="0"/>
              <a:t>the extreme event struck. </a:t>
            </a:r>
            <a:endParaRPr lang="en-US" dirty="0" smtClean="0"/>
          </a:p>
          <a:p>
            <a:r>
              <a:rPr lang="en-US" dirty="0" smtClean="0"/>
              <a:t>Community-based </a:t>
            </a:r>
            <a:r>
              <a:rPr lang="en-US" dirty="0"/>
              <a:t>adaptation (CBA</a:t>
            </a:r>
            <a:r>
              <a:rPr lang="en-US" dirty="0" smtClean="0"/>
              <a:t>) helps </a:t>
            </a:r>
            <a:r>
              <a:rPr lang="en-US" dirty="0"/>
              <a:t>to define solutions for managing </a:t>
            </a:r>
            <a:r>
              <a:rPr lang="en-US" dirty="0" smtClean="0"/>
              <a:t>risks while </a:t>
            </a:r>
            <a:r>
              <a:rPr lang="en-US" dirty="0"/>
              <a:t>considering </a:t>
            </a:r>
            <a:r>
              <a:rPr lang="en-US" dirty="0" smtClean="0"/>
              <a:t>CC. </a:t>
            </a:r>
          </a:p>
          <a:p>
            <a:pPr lvl="1"/>
            <a:r>
              <a:rPr lang="en-US" dirty="0" smtClean="0"/>
              <a:t>CBA </a:t>
            </a:r>
            <a:r>
              <a:rPr lang="en-US" dirty="0"/>
              <a:t>responses provide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increased participation </a:t>
            </a:r>
            <a:r>
              <a:rPr lang="en-US" dirty="0"/>
              <a:t>by locals and </a:t>
            </a:r>
            <a:r>
              <a:rPr lang="en-US" dirty="0" smtClean="0"/>
              <a:t>recognition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local context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access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adaptation resources </a:t>
            </a:r>
            <a:r>
              <a:rPr lang="en-US" dirty="0"/>
              <a:t>and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promote adaptive capacity </a:t>
            </a:r>
            <a:r>
              <a:rPr lang="en-US" dirty="0"/>
              <a:t>within communities.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critical factor in </a:t>
            </a:r>
            <a:r>
              <a:rPr lang="en-US" dirty="0" smtClean="0"/>
              <a:t>CBA is that community </a:t>
            </a:r>
            <a:r>
              <a:rPr lang="en-US" dirty="0"/>
              <a:t>members are empowered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control of the processes involved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Scaling </a:t>
            </a:r>
            <a:r>
              <a:rPr lang="en-US" dirty="0"/>
              <a:t>up </a:t>
            </a:r>
            <a:r>
              <a:rPr lang="en-US" dirty="0" smtClean="0"/>
              <a:t>CBA poses a challenge </a:t>
            </a:r>
            <a:r>
              <a:rPr lang="en-US" dirty="0"/>
              <a:t>as well as integrating climate information and other interventions such as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ecosystem management and restoration,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watershed rehabilitation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agroecology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and forest landscape restoration</a:t>
            </a:r>
            <a:r>
              <a:rPr lang="en-US" i="1" dirty="0"/>
              <a:t>. </a:t>
            </a:r>
            <a:endParaRPr lang="en-US" i="1" dirty="0" smtClean="0"/>
          </a:p>
          <a:p>
            <a:pPr lvl="1"/>
            <a:r>
              <a:rPr lang="en-US" i="1" dirty="0" smtClean="0"/>
              <a:t>These </a:t>
            </a:r>
            <a:r>
              <a:rPr lang="en-US" i="1" dirty="0"/>
              <a:t>types of interventions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protect and enhance natural resources </a:t>
            </a:r>
            <a:r>
              <a:rPr lang="en-US" i="1" dirty="0"/>
              <a:t>at </a:t>
            </a:r>
            <a:r>
              <a:rPr lang="en-US" i="1" dirty="0" smtClean="0"/>
              <a:t>the </a:t>
            </a:r>
            <a:r>
              <a:rPr lang="en-US" dirty="0" smtClean="0"/>
              <a:t>local </a:t>
            </a:r>
            <a:r>
              <a:rPr lang="en-US" dirty="0"/>
              <a:t>scale,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improve local capacities </a:t>
            </a:r>
            <a:r>
              <a:rPr lang="en-US" dirty="0"/>
              <a:t>to adapt to future climate, and may also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address immediate development needs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 to adaptation at the local level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Traditionally</a:t>
            </a:r>
            <a:r>
              <a:rPr lang="en-US" sz="2000" dirty="0"/>
              <a:t>, local </a:t>
            </a:r>
            <a:r>
              <a:rPr lang="en-US" sz="2000" dirty="0" smtClean="0"/>
              <a:t>RM focused on short-term </a:t>
            </a:r>
            <a:r>
              <a:rPr lang="en-US" sz="2000" dirty="0"/>
              <a:t>climatic </a:t>
            </a:r>
            <a:r>
              <a:rPr lang="en-US" sz="2000" dirty="0" smtClean="0"/>
              <a:t>events. It </a:t>
            </a:r>
            <a:r>
              <a:rPr lang="en-US" sz="2000" dirty="0"/>
              <a:t>is more crucial now </a:t>
            </a:r>
            <a:r>
              <a:rPr lang="en-US" sz="2000" dirty="0" smtClean="0"/>
              <a:t>to focus </a:t>
            </a:r>
            <a:r>
              <a:rPr lang="en-US" sz="2000" dirty="0"/>
              <a:t>on building the resilience of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communities, cities, and sectors </a:t>
            </a:r>
            <a:r>
              <a:rPr lang="en-US" sz="20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Actions can </a:t>
            </a:r>
            <a:r>
              <a:rPr lang="en-US" sz="2000" dirty="0"/>
              <a:t>be taken at the levels of individual or households are often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event-specific and time-dependent</a:t>
            </a:r>
            <a:r>
              <a:rPr lang="en-US" sz="20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They are </a:t>
            </a:r>
            <a:r>
              <a:rPr lang="en-US" sz="2000" dirty="0" smtClean="0"/>
              <a:t>constrained </a:t>
            </a:r>
            <a:r>
              <a:rPr lang="en-US" sz="2000" dirty="0"/>
              <a:t>by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location, adequate infrastructure,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socio-economic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characteristics, and access to disaster risk information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/>
              <a:t>Increased </a:t>
            </a:r>
            <a:r>
              <a:rPr lang="en-US" sz="1600" dirty="0"/>
              <a:t>urban vulnerability due to </a:t>
            </a:r>
            <a:r>
              <a:rPr lang="en-US" sz="1600" dirty="0" smtClean="0"/>
              <a:t>urbanization </a:t>
            </a:r>
            <a:r>
              <a:rPr lang="en-US" sz="1600" dirty="0"/>
              <a:t>and rising population exacerbates disaster risk by the lack of </a:t>
            </a:r>
            <a:r>
              <a:rPr lang="en-US" sz="1600" dirty="0" smtClean="0"/>
              <a:t>investment in </a:t>
            </a:r>
            <a:r>
              <a:rPr lang="en-US" sz="1600" dirty="0"/>
              <a:t>infrastructure as well as poor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environmental management</a:t>
            </a:r>
            <a:r>
              <a:rPr lang="en-US" sz="1600" dirty="0"/>
              <a:t>, and can have spillover effects to rural areas.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Obstacles </a:t>
            </a:r>
            <a:r>
              <a:rPr lang="en-US" sz="2000" dirty="0"/>
              <a:t>to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transfer and communications </a:t>
            </a:r>
            <a:r>
              <a:rPr lang="en-US" sz="2000" dirty="0"/>
              <a:t>are diverse, ranging from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limitations in modeling the climate system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procedural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institutional, and cognitive barriers </a:t>
            </a:r>
            <a:r>
              <a:rPr lang="en-US" sz="2000" dirty="0"/>
              <a:t>in receiving or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understanding climatic information and advance warnings</a:t>
            </a:r>
            <a:r>
              <a:rPr lang="en-US" sz="2000" dirty="0"/>
              <a:t> and the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capacity and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willingness of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decision makers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modify action.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600" dirty="0" smtClean="0"/>
              <a:t>Within </a:t>
            </a:r>
            <a:r>
              <a:rPr lang="en-US" sz="1600" dirty="0"/>
              <a:t>many rural communities, low bandwidth and poor computing </a:t>
            </a:r>
            <a:r>
              <a:rPr lang="en-US" sz="1600" dirty="0" smtClean="0"/>
              <a:t>infrastructure pose </a:t>
            </a:r>
            <a:r>
              <a:rPr lang="en-US" sz="1600" dirty="0"/>
              <a:t>serious constraints to risk message receipt. Such gaps are evident in developed as well as lesser-developed regions. </a:t>
            </a:r>
            <a:r>
              <a:rPr lang="en-US" sz="1600" dirty="0" smtClean="0"/>
              <a:t>Constraints exist </a:t>
            </a:r>
            <a:r>
              <a:rPr lang="en-US" sz="1600" dirty="0"/>
              <a:t>in locally-organized collective action because of the difficulties of building effective coalitions with other organizations.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transformation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3583"/>
          <a:stretch>
            <a:fillRect/>
          </a:stretch>
        </p:blipFill>
        <p:spPr bwMode="auto">
          <a:xfrm>
            <a:off x="762000" y="1371600"/>
            <a:ext cx="7312343" cy="507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Responding climate change with RRR</a:t>
            </a:r>
            <a:b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Responding climate change with RRR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addition to current policy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adaptation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mitigation</a:t>
            </a:r>
            <a:r>
              <a:rPr lang="en-US" dirty="0" smtClean="0"/>
              <a:t> of climate change there is a need for</a:t>
            </a:r>
            <a:br>
              <a:rPr lang="en-US" dirty="0" smtClean="0"/>
            </a:br>
            <a:r>
              <a:rPr lang="en-US" dirty="0" smtClean="0"/>
              <a:t>global and national strategy</a:t>
            </a:r>
            <a:r>
              <a:rPr lang="mn-MN" dirty="0" smtClean="0"/>
              <a:t>,</a:t>
            </a:r>
            <a:r>
              <a:rPr lang="en-US" dirty="0" smtClean="0"/>
              <a:t> and supporting investment policy that promote initiatives to: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Renovate</a:t>
            </a:r>
            <a:r>
              <a:rPr lang="en-US" dirty="0" smtClean="0"/>
              <a:t> technology (for greening) </a:t>
            </a:r>
            <a:r>
              <a:rPr lang="en-US" sz="2100" dirty="0" smtClean="0"/>
              <a:t>and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Re-engineering</a:t>
            </a:r>
            <a:r>
              <a:rPr lang="en-US" dirty="0" smtClean="0"/>
              <a:t> of economic and social systems </a:t>
            </a:r>
            <a:br>
              <a:rPr lang="en-US" dirty="0" smtClean="0"/>
            </a:br>
            <a:r>
              <a:rPr lang="en-US" dirty="0" smtClean="0"/>
              <a:t>(of scales from local to worldwide) </a:t>
            </a:r>
            <a:r>
              <a:rPr lang="en-US" sz="2100" dirty="0" smtClean="0"/>
              <a:t>towards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Rehabilitation</a:t>
            </a:r>
            <a:r>
              <a:rPr lang="en-US" dirty="0" smtClean="0"/>
              <a:t> and/or restoration of nature, </a:t>
            </a:r>
            <a:br>
              <a:rPr lang="en-US" dirty="0" smtClean="0"/>
            </a:br>
            <a:r>
              <a:rPr lang="en-US" dirty="0" smtClean="0"/>
              <a:t>the environment and natural renewable resources. </a:t>
            </a:r>
          </a:p>
          <a:p>
            <a:r>
              <a:rPr lang="en-US" dirty="0" smtClean="0"/>
              <a:t>These 3 </a:t>
            </a:r>
            <a:r>
              <a:rPr lang="en-US" b="1" dirty="0" smtClean="0"/>
              <a:t>R</a:t>
            </a:r>
            <a:r>
              <a:rPr lang="en-US" dirty="0" smtClean="0"/>
              <a:t>s (or </a:t>
            </a:r>
            <a:r>
              <a:rPr lang="en-US" b="1" dirty="0" smtClean="0"/>
              <a:t>RRR</a:t>
            </a:r>
            <a:r>
              <a:rPr lang="en-US" dirty="0" smtClean="0"/>
              <a:t>) will encourage:</a:t>
            </a:r>
          </a:p>
          <a:p>
            <a:pPr lvl="1"/>
            <a:r>
              <a:rPr lang="en-US" dirty="0" smtClean="0"/>
              <a:t>actions and creativity of engineers and researchers, </a:t>
            </a:r>
          </a:p>
          <a:p>
            <a:pPr lvl="1"/>
            <a:r>
              <a:rPr lang="en-US" dirty="0" smtClean="0"/>
              <a:t>active participation of businesses, community, households </a:t>
            </a:r>
          </a:p>
          <a:p>
            <a:pPr lvl="1"/>
            <a:r>
              <a:rPr lang="en-US" dirty="0" smtClean="0"/>
              <a:t>increase job opportunity and alleviate poverty at local.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SREX Lessons on Community Action + RRR towards Sustainability</vt:lpstr>
      <vt:lpstr>Contents</vt:lpstr>
      <vt:lpstr>SREX Lessons on Community Action</vt:lpstr>
      <vt:lpstr>Linking Local to Global Actors and Responsibilities</vt:lpstr>
      <vt:lpstr>Effective DRM &amp; CCA at the local scales</vt:lpstr>
      <vt:lpstr>Limits to adaptation at the local level</vt:lpstr>
      <vt:lpstr>Learning and transformation</vt:lpstr>
      <vt:lpstr>Responding climate change with RRR </vt:lpstr>
      <vt:lpstr>Responding climate change with RRR</vt:lpstr>
      <vt:lpstr>Challenges …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2012-05-04T06:39:11Z</dcterms:created>
  <dcterms:modified xsi:type="dcterms:W3CDTF">2012-05-15T10:09:12Z</dcterms:modified>
</cp:coreProperties>
</file>