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33" r:id="rId2"/>
  </p:sldMasterIdLst>
  <p:notesMasterIdLst>
    <p:notesMasterId r:id="rId30"/>
  </p:notesMasterIdLst>
  <p:handoutMasterIdLst>
    <p:handoutMasterId r:id="rId31"/>
  </p:handoutMasterIdLst>
  <p:sldIdLst>
    <p:sldId id="256" r:id="rId3"/>
    <p:sldId id="317" r:id="rId4"/>
    <p:sldId id="338" r:id="rId5"/>
    <p:sldId id="316" r:id="rId6"/>
    <p:sldId id="293" r:id="rId7"/>
    <p:sldId id="318" r:id="rId8"/>
    <p:sldId id="302" r:id="rId9"/>
    <p:sldId id="320" r:id="rId10"/>
    <p:sldId id="319" r:id="rId11"/>
    <p:sldId id="339" r:id="rId12"/>
    <p:sldId id="312" r:id="rId13"/>
    <p:sldId id="321" r:id="rId14"/>
    <p:sldId id="323" r:id="rId15"/>
    <p:sldId id="315" r:id="rId16"/>
    <p:sldId id="324" r:id="rId17"/>
    <p:sldId id="327" r:id="rId18"/>
    <p:sldId id="328" r:id="rId19"/>
    <p:sldId id="329" r:id="rId20"/>
    <p:sldId id="330" r:id="rId21"/>
    <p:sldId id="332" r:id="rId22"/>
    <p:sldId id="340" r:id="rId23"/>
    <p:sldId id="333" r:id="rId24"/>
    <p:sldId id="335" r:id="rId25"/>
    <p:sldId id="336" r:id="rId26"/>
    <p:sldId id="334" r:id="rId27"/>
    <p:sldId id="337" r:id="rId28"/>
    <p:sldId id="297" r:id="rId2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72" autoAdjust="0"/>
    <p:restoredTop sz="87097" autoAdjust="0"/>
  </p:normalViewPr>
  <p:slideViewPr>
    <p:cSldViewPr showGuides="1">
      <p:cViewPr varScale="1">
        <p:scale>
          <a:sx n="48" d="100"/>
          <a:sy n="48" d="100"/>
        </p:scale>
        <p:origin x="1358"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16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BZ"/>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atin typeface="Arial" charset="0"/>
                <a:cs typeface="Arial" charset="0"/>
              </a:defRPr>
            </a:lvl1pPr>
          </a:lstStyle>
          <a:p>
            <a:pPr>
              <a:defRPr/>
            </a:pPr>
            <a:fld id="{A4055B63-0B8C-440E-9D79-CF83ECAC1E5F}" type="datetimeFigureOut">
              <a:rPr lang="en-US"/>
              <a:pPr>
                <a:defRPr/>
              </a:pPr>
              <a:t>4/10/2015</a:t>
            </a:fld>
            <a:endParaRPr lang="en-BZ"/>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BZ"/>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D26F6907-11FC-40A0-BFA8-FF77BC264434}" type="slidenum">
              <a:rPr lang="en-BZ" altLang="en-US"/>
              <a:pPr/>
              <a:t>‹#›</a:t>
            </a:fld>
            <a:endParaRPr lang="en-BZ" altLang="en-US"/>
          </a:p>
        </p:txBody>
      </p:sp>
    </p:spTree>
    <p:extLst>
      <p:ext uri="{BB962C8B-B14F-4D97-AF65-F5344CB8AC3E}">
        <p14:creationId xmlns:p14="http://schemas.microsoft.com/office/powerpoint/2010/main" val="19954920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atin typeface="Arial" charset="0"/>
                <a:cs typeface="Arial" charset="0"/>
              </a:defRPr>
            </a:lvl1pPr>
          </a:lstStyle>
          <a:p>
            <a:pPr>
              <a:defRPr/>
            </a:pPr>
            <a:fld id="{4445F40E-BC8E-47C1-90EE-127684DB10A0}" type="datetimeFigureOut">
              <a:rPr lang="en-US"/>
              <a:pPr>
                <a:defRPr/>
              </a:pPr>
              <a:t>4/10/2015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98D0683-9492-41D0-A821-5631719B34C8}" type="slidenum">
              <a:rPr lang="en-US" altLang="en-US"/>
              <a:pPr/>
              <a:t>‹#›</a:t>
            </a:fld>
            <a:endParaRPr lang="en-US" altLang="en-US"/>
          </a:p>
        </p:txBody>
      </p:sp>
    </p:spTree>
    <p:extLst>
      <p:ext uri="{BB962C8B-B14F-4D97-AF65-F5344CB8AC3E}">
        <p14:creationId xmlns:p14="http://schemas.microsoft.com/office/powerpoint/2010/main" val="21884065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BBFAF66-1BC8-43E4-A6E7-094D2A84E519}" type="slidenum">
              <a:rPr lang="en-US" altLang="en-US"/>
              <a:pPr eaLnBrk="1" hangingPunct="1"/>
              <a:t>1</a:t>
            </a:fld>
            <a:endParaRPr lang="en-US" altLang="en-US"/>
          </a:p>
        </p:txBody>
      </p:sp>
    </p:spTree>
    <p:extLst>
      <p:ext uri="{BB962C8B-B14F-4D97-AF65-F5344CB8AC3E}">
        <p14:creationId xmlns:p14="http://schemas.microsoft.com/office/powerpoint/2010/main" val="23930794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What do the figures in the four columns of the table represent?  These results are only for one</a:t>
            </a:r>
            <a:r>
              <a:rPr lang="en-US" b="1" baseline="0" dirty="0" smtClean="0"/>
              <a:t> climate change scenario right?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Each column is an RCP or scenario. We’re showing that depending on whether ‘best case’ (RCP 2.6) or ‘worst case’ (RCP 8.5) scenarios occur, we might see increases (bad) or decreases (good?) in surface runoff.</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smtClean="0"/>
              <a:t>The results tell us about average run off right but throughout the year, can seasonality be examined to determine things like vulnerability to flooding events? </a:t>
            </a:r>
            <a:endParaRPr lang="en-US" b="1" dirty="0" smtClean="0"/>
          </a:p>
          <a:p>
            <a:endParaRPr lang="en-US" dirty="0" smtClean="0"/>
          </a:p>
          <a:p>
            <a:r>
              <a:rPr lang="en-US" dirty="0" smtClean="0"/>
              <a:t>While we’ve only examined annual runoff, one can infer sub-annual patterns from the annual data. For watersheds like the</a:t>
            </a:r>
            <a:r>
              <a:rPr lang="en-US" baseline="0" dirty="0" smtClean="0"/>
              <a:t> Belize River, we already see flooding events based on current rainfall patterns. So if we were to have increased runoff (b/c of deforestation and consequent reduction of ability of water to infiltrate into soils), then we’d likely see more floods. Under RCP 8.5, however, even w/ less forest cover, we have less runoff, likely b/c the rainfall has decreased so dramatically.</a:t>
            </a:r>
            <a:endParaRPr lang="en-US" dirty="0"/>
          </a:p>
        </p:txBody>
      </p:sp>
      <p:sp>
        <p:nvSpPr>
          <p:cNvPr id="4" name="Slide Number Placeholder 3"/>
          <p:cNvSpPr>
            <a:spLocks noGrp="1"/>
          </p:cNvSpPr>
          <p:nvPr>
            <p:ph type="sldNum" sz="quarter" idx="10"/>
          </p:nvPr>
        </p:nvSpPr>
        <p:spPr/>
        <p:txBody>
          <a:bodyPr/>
          <a:lstStyle/>
          <a:p>
            <a:fld id="{898D0683-9492-41D0-A821-5631719B34C8}" type="slidenum">
              <a:rPr lang="en-US" altLang="en-US" smtClean="0"/>
              <a:pPr/>
              <a:t>17</a:t>
            </a:fld>
            <a:endParaRPr lang="en-US" altLang="en-US"/>
          </a:p>
        </p:txBody>
      </p:sp>
    </p:spTree>
    <p:extLst>
      <p:ext uri="{BB962C8B-B14F-4D97-AF65-F5344CB8AC3E}">
        <p14:creationId xmlns:p14="http://schemas.microsoft.com/office/powerpoint/2010/main" val="2855148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What do the figures in the four columns of the table represent?  These results are only for one</a:t>
            </a:r>
            <a:r>
              <a:rPr lang="en-US" b="1" baseline="0" dirty="0" smtClean="0"/>
              <a:t> climate change scenario right?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Each column is an RCP or scenario. We’re showing that depending on whether ‘best case’ (RCP 2.6) or ‘worst case’ (RCP 8.5) scenarios occur, we might see increases (bad) or decreases (good?) in surface runoff.</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smtClean="0"/>
              <a:t>The results tell us about average run off right but throughout the year, can seasonality be examined to determine things like vulnerability to flooding events? </a:t>
            </a:r>
            <a:endParaRPr lang="en-US" b="1" dirty="0" smtClean="0"/>
          </a:p>
          <a:p>
            <a:endParaRPr lang="en-US" dirty="0" smtClean="0"/>
          </a:p>
          <a:p>
            <a:r>
              <a:rPr lang="en-US" dirty="0" smtClean="0"/>
              <a:t>While we’ve only examined annual runoff, one can infer sub-annual patterns from the annual data. For watersheds like the</a:t>
            </a:r>
            <a:r>
              <a:rPr lang="en-US" baseline="0" dirty="0" smtClean="0"/>
              <a:t> Belize River, we already see flooding events based on current rainfall patterns. So if we were to have increased runoff (b/c of deforestation and consequent reduction of ability of water to infiltrate into soils), then we’d likely see more floods. Under RCP 8.5, however, even w/ less forest cover, we have less runoff, likely b/c the rainfall has decreased so dramatically.</a:t>
            </a:r>
            <a:endParaRPr lang="en-US" dirty="0"/>
          </a:p>
        </p:txBody>
      </p:sp>
      <p:sp>
        <p:nvSpPr>
          <p:cNvPr id="4" name="Slide Number Placeholder 3"/>
          <p:cNvSpPr>
            <a:spLocks noGrp="1"/>
          </p:cNvSpPr>
          <p:nvPr>
            <p:ph type="sldNum" sz="quarter" idx="10"/>
          </p:nvPr>
        </p:nvSpPr>
        <p:spPr/>
        <p:txBody>
          <a:bodyPr/>
          <a:lstStyle/>
          <a:p>
            <a:fld id="{898D0683-9492-41D0-A821-5631719B34C8}" type="slidenum">
              <a:rPr lang="en-US" altLang="en-US" smtClean="0"/>
              <a:pPr/>
              <a:t>18</a:t>
            </a:fld>
            <a:endParaRPr lang="en-US" altLang="en-US"/>
          </a:p>
        </p:txBody>
      </p:sp>
    </p:spTree>
    <p:extLst>
      <p:ext uri="{BB962C8B-B14F-4D97-AF65-F5344CB8AC3E}">
        <p14:creationId xmlns:p14="http://schemas.microsoft.com/office/powerpoint/2010/main" val="2855148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What do the figures in the four columns of the table represent?  These results are only for one</a:t>
            </a:r>
            <a:r>
              <a:rPr lang="en-US" b="1" baseline="0" dirty="0" smtClean="0"/>
              <a:t> climate change scenario right?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Each column is an RCP or scenario. We’re showing that depending on whether ‘best case’ (RCP 2.6) or ‘worst case’ (RCP 8.5) scenarios occur, we might see increases (bad) or decreases (good?) in surface runoff.</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smtClean="0"/>
              <a:t>The results tell us about average run off right but throughout the year, can seasonality be examined to determine things like vulnerability to flooding events? </a:t>
            </a:r>
            <a:endParaRPr lang="en-US" b="1" dirty="0" smtClean="0"/>
          </a:p>
          <a:p>
            <a:endParaRPr lang="en-US" dirty="0" smtClean="0"/>
          </a:p>
          <a:p>
            <a:r>
              <a:rPr lang="en-US" dirty="0" smtClean="0"/>
              <a:t>While we’ve only examined annual runoff, one can infer sub-annual patterns from the annual data. For watersheds like the</a:t>
            </a:r>
            <a:r>
              <a:rPr lang="en-US" baseline="0" dirty="0" smtClean="0"/>
              <a:t> Belize River, we already see flooding events based on current rainfall patterns. So if we were to have increased runoff (b/c of deforestation and consequent reduction of ability of water to infiltrate into soils), then we’d likely see more floods. Under RCP 8.5, however, even w/ less forest cover, we have less runoff, likely b/c the rainfall has decreased so dramatically.</a:t>
            </a:r>
            <a:endParaRPr lang="en-US" dirty="0"/>
          </a:p>
        </p:txBody>
      </p:sp>
      <p:sp>
        <p:nvSpPr>
          <p:cNvPr id="4" name="Slide Number Placeholder 3"/>
          <p:cNvSpPr>
            <a:spLocks noGrp="1"/>
          </p:cNvSpPr>
          <p:nvPr>
            <p:ph type="sldNum" sz="quarter" idx="10"/>
          </p:nvPr>
        </p:nvSpPr>
        <p:spPr/>
        <p:txBody>
          <a:bodyPr/>
          <a:lstStyle/>
          <a:p>
            <a:fld id="{898D0683-9492-41D0-A821-5631719B34C8}" type="slidenum">
              <a:rPr lang="en-US" altLang="en-US" smtClean="0"/>
              <a:pPr/>
              <a:t>19</a:t>
            </a:fld>
            <a:endParaRPr lang="en-US" altLang="en-US"/>
          </a:p>
        </p:txBody>
      </p:sp>
    </p:spTree>
    <p:extLst>
      <p:ext uri="{BB962C8B-B14F-4D97-AF65-F5344CB8AC3E}">
        <p14:creationId xmlns:p14="http://schemas.microsoft.com/office/powerpoint/2010/main" val="28551487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What do the figures in the four columns of the table represent?  These results are only for one</a:t>
            </a:r>
            <a:r>
              <a:rPr lang="en-US" b="1" baseline="0" dirty="0" smtClean="0"/>
              <a:t> climate change scenario right?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Each column is an RCP or scenario. We’re showing that depending on whether ‘best case’ (RCP 2.6) or ‘worst case’ (RCP 8.5) scenarios occur, we might see increases (bad) or decreases (good?) in surface runoff.</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smtClean="0"/>
              <a:t>The results tell us about average run off right but throughout the year, can seasonality be examined to determine things like vulnerability to flooding events? </a:t>
            </a:r>
            <a:endParaRPr lang="en-US" b="1" dirty="0" smtClean="0"/>
          </a:p>
          <a:p>
            <a:endParaRPr lang="en-US" dirty="0" smtClean="0"/>
          </a:p>
          <a:p>
            <a:r>
              <a:rPr lang="en-US" dirty="0" smtClean="0"/>
              <a:t>While we’ve only examined annual runoff, one can infer sub-annual patterns from the annual data. For watersheds like the</a:t>
            </a:r>
            <a:r>
              <a:rPr lang="en-US" baseline="0" dirty="0" smtClean="0"/>
              <a:t> Belize River, we already see flooding events based on current rainfall patterns. So if we were to have increased runoff (b/c of deforestation and consequent reduction of ability of water to infiltrate into soils), then we’d likely see more floods. Under RCP 8.5, however, even w/ less forest cover, we have less runoff, likely b/c the rainfall has decreased so dramatically.</a:t>
            </a:r>
            <a:endParaRPr lang="en-US" dirty="0"/>
          </a:p>
        </p:txBody>
      </p:sp>
      <p:sp>
        <p:nvSpPr>
          <p:cNvPr id="4" name="Slide Number Placeholder 3"/>
          <p:cNvSpPr>
            <a:spLocks noGrp="1"/>
          </p:cNvSpPr>
          <p:nvPr>
            <p:ph type="sldNum" sz="quarter" idx="10"/>
          </p:nvPr>
        </p:nvSpPr>
        <p:spPr/>
        <p:txBody>
          <a:bodyPr/>
          <a:lstStyle/>
          <a:p>
            <a:fld id="{898D0683-9492-41D0-A821-5631719B34C8}" type="slidenum">
              <a:rPr lang="en-US" altLang="en-US" smtClean="0"/>
              <a:pPr/>
              <a:t>20</a:t>
            </a:fld>
            <a:endParaRPr lang="en-US" altLang="en-US"/>
          </a:p>
        </p:txBody>
      </p:sp>
    </p:spTree>
    <p:extLst>
      <p:ext uri="{BB962C8B-B14F-4D97-AF65-F5344CB8AC3E}">
        <p14:creationId xmlns:p14="http://schemas.microsoft.com/office/powerpoint/2010/main" val="2855148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8D0683-9492-41D0-A821-5631719B34C8}" type="slidenum">
              <a:rPr lang="en-US" altLang="en-US" smtClean="0"/>
              <a:pPr/>
              <a:t>5</a:t>
            </a:fld>
            <a:endParaRPr lang="en-US" altLang="en-US"/>
          </a:p>
        </p:txBody>
      </p:sp>
    </p:spTree>
    <p:extLst>
      <p:ext uri="{BB962C8B-B14F-4D97-AF65-F5344CB8AC3E}">
        <p14:creationId xmlns:p14="http://schemas.microsoft.com/office/powerpoint/2010/main" val="754801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Would it be worthwhile to take a look at how decreased or increased deforestation scenarios changes with PA constraint?</a:t>
            </a:r>
          </a:p>
          <a:p>
            <a:endParaRPr lang="en-US" dirty="0" smtClean="0"/>
          </a:p>
          <a:p>
            <a:r>
              <a:rPr lang="en-US" dirty="0" smtClean="0"/>
              <a:t>Personally, I think that it would merely add to the # of scenarios and not necessarily contribute to more information. And as you can probably see from the scenarios</a:t>
            </a:r>
            <a:r>
              <a:rPr lang="en-US" baseline="0" dirty="0" smtClean="0"/>
              <a:t> for 2100, and your question regarding that slide gets at it, there will also come a time where land demand will start eating into protected areas, even if we have considered them ‘inviolable,’ b/c the model needs to allocate somewhere. So the scenario for 2100 w/ BAU and no protected areas, and 2100 w/ doubled deforestation AND protected areas looks similar.</a:t>
            </a:r>
            <a:endParaRPr lang="en-US" dirty="0"/>
          </a:p>
        </p:txBody>
      </p:sp>
      <p:sp>
        <p:nvSpPr>
          <p:cNvPr id="4" name="Slide Number Placeholder 3"/>
          <p:cNvSpPr>
            <a:spLocks noGrp="1"/>
          </p:cNvSpPr>
          <p:nvPr>
            <p:ph type="sldNum" sz="quarter" idx="10"/>
          </p:nvPr>
        </p:nvSpPr>
        <p:spPr/>
        <p:txBody>
          <a:bodyPr/>
          <a:lstStyle/>
          <a:p>
            <a:fld id="{898D0683-9492-41D0-A821-5631719B34C8}" type="slidenum">
              <a:rPr lang="en-US" altLang="en-US" smtClean="0"/>
              <a:pPr/>
              <a:t>7</a:t>
            </a:fld>
            <a:endParaRPr lang="en-US" altLang="en-US"/>
          </a:p>
        </p:txBody>
      </p:sp>
    </p:spTree>
    <p:extLst>
      <p:ext uri="{BB962C8B-B14F-4D97-AF65-F5344CB8AC3E}">
        <p14:creationId xmlns:p14="http://schemas.microsoft.com/office/powerpoint/2010/main" val="467562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Why did these</a:t>
            </a:r>
            <a:r>
              <a:rPr lang="en-US" b="1" baseline="0" dirty="0" smtClean="0"/>
              <a:t> specific models over others?</a:t>
            </a:r>
          </a:p>
          <a:p>
            <a:endParaRPr lang="en-US" baseline="0" dirty="0" smtClean="0"/>
          </a:p>
          <a:p>
            <a:r>
              <a:rPr lang="en-US" baseline="0" dirty="0" smtClean="0"/>
              <a:t>In the case of the 3 AR4 models, b/c these were the only ones available from WorldClim. In the case of the 5 AR5 models, as per the April 2014 report, 4 of these were proposed by CATHALAC based on their relevance to the region. The HadGEM-2 ES model was selected by us to allow for some comparability w/ the AR4 model (HadCM3).</a:t>
            </a:r>
          </a:p>
          <a:p>
            <a:endParaRPr lang="en-US" baseline="0" dirty="0" smtClean="0"/>
          </a:p>
          <a:p>
            <a:r>
              <a:rPr lang="en-US" b="1" baseline="0" dirty="0" smtClean="0"/>
              <a:t>Do the arrows and years in the slide mean that these models are built around predictions for those given years or that we would test these models to make predictions for the years listed?</a:t>
            </a:r>
          </a:p>
          <a:p>
            <a:endParaRPr lang="en-US" baseline="0" dirty="0" smtClean="0"/>
          </a:p>
          <a:p>
            <a:r>
              <a:rPr lang="en-US" baseline="0" dirty="0" smtClean="0"/>
              <a:t>The periods shown are for which average data are available. For the AR4 models, data for mean year 2020, 2050, and 2080 are available, but in that case, 2020 refers to 2010-2039, while 2050 refers to 2040 – 2069, and 2080 refers to 2070 – 2099. For the AR5 models, the periods covered differs somewhat, where 2050s refers to 2041-2060, and 2070s refers to 2061-2080.</a:t>
            </a:r>
            <a:endParaRPr lang="en-US" dirty="0"/>
          </a:p>
        </p:txBody>
      </p:sp>
      <p:sp>
        <p:nvSpPr>
          <p:cNvPr id="4" name="Slide Number Placeholder 3"/>
          <p:cNvSpPr>
            <a:spLocks noGrp="1"/>
          </p:cNvSpPr>
          <p:nvPr>
            <p:ph type="sldNum" sz="quarter" idx="10"/>
          </p:nvPr>
        </p:nvSpPr>
        <p:spPr/>
        <p:txBody>
          <a:bodyPr/>
          <a:lstStyle/>
          <a:p>
            <a:fld id="{898D0683-9492-41D0-A821-5631719B34C8}" type="slidenum">
              <a:rPr lang="en-US" altLang="en-US" smtClean="0"/>
              <a:pPr/>
              <a:t>8</a:t>
            </a:fld>
            <a:endParaRPr lang="en-US" altLang="en-US"/>
          </a:p>
        </p:txBody>
      </p:sp>
    </p:spTree>
    <p:extLst>
      <p:ext uri="{BB962C8B-B14F-4D97-AF65-F5344CB8AC3E}">
        <p14:creationId xmlns:p14="http://schemas.microsoft.com/office/powerpoint/2010/main" val="798453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Overall drier climate expected; when run 13 models </a:t>
            </a:r>
            <a:r>
              <a:rPr lang="en-US" sz="1200" kern="1200" dirty="0" smtClean="0">
                <a:solidFill>
                  <a:schemeClr val="tx1"/>
                </a:solidFill>
                <a:latin typeface="+mn-lt"/>
                <a:ea typeface="+mn-ea"/>
                <a:cs typeface="+mn-cs"/>
              </a:rPr>
              <a:t>the overall average change indicated by the 13 GCMs indicated is -3.2% for RCP 2.6 (best case scenario) and -11.3% for RCP 8.5 (worst case scenario), although this is at the level of all of Belize’s watersheds, including the </a:t>
            </a:r>
            <a:r>
              <a:rPr lang="en-US" sz="1200" kern="1200" dirty="0" err="1" smtClean="0">
                <a:solidFill>
                  <a:schemeClr val="tx1"/>
                </a:solidFill>
                <a:latin typeface="+mn-lt"/>
                <a:ea typeface="+mn-ea"/>
                <a:cs typeface="+mn-cs"/>
              </a:rPr>
              <a:t>transboundary</a:t>
            </a:r>
            <a:r>
              <a:rPr lang="en-US" sz="1200" kern="1200" dirty="0" smtClean="0">
                <a:solidFill>
                  <a:schemeClr val="tx1"/>
                </a:solidFill>
                <a:latin typeface="+mn-lt"/>
                <a:ea typeface="+mn-ea"/>
                <a:cs typeface="+mn-cs"/>
              </a:rPr>
              <a:t> sections. At the level of the individual watersheds, the changes are much more variable.</a:t>
            </a:r>
          </a:p>
          <a:p>
            <a:endParaRPr lang="en-US" dirty="0"/>
          </a:p>
        </p:txBody>
      </p:sp>
      <p:sp>
        <p:nvSpPr>
          <p:cNvPr id="4" name="Slide Number Placeholder 3"/>
          <p:cNvSpPr>
            <a:spLocks noGrp="1"/>
          </p:cNvSpPr>
          <p:nvPr>
            <p:ph type="sldNum" sz="quarter" idx="10"/>
          </p:nvPr>
        </p:nvSpPr>
        <p:spPr/>
        <p:txBody>
          <a:bodyPr/>
          <a:lstStyle/>
          <a:p>
            <a:fld id="{898D0683-9492-41D0-A821-5631719B34C8}" type="slidenum">
              <a:rPr lang="en-US" altLang="en-US" smtClean="0"/>
              <a:pPr/>
              <a:t>12</a:t>
            </a:fld>
            <a:endParaRPr lang="en-US" altLang="en-US"/>
          </a:p>
        </p:txBody>
      </p:sp>
    </p:spTree>
    <p:extLst>
      <p:ext uri="{BB962C8B-B14F-4D97-AF65-F5344CB8AC3E}">
        <p14:creationId xmlns:p14="http://schemas.microsoft.com/office/powerpoint/2010/main" val="1207191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As can be observed, some of the climate scenarios indicate extremely drastic reductions in rainfall – e.g. RCP 8.5 of the NorESM1-M model, which would indicate across the board reductions of rainfall by 19.7% to 28.8%. Watershed by watershed, the most optimistic of this subset of models would be the MRI-CGCM3 model (specifically RCP 2.6), which shows some of the major watersheds receiving increases in rainfall.</a:t>
            </a:r>
          </a:p>
          <a:p>
            <a:endParaRPr lang="en-US" dirty="0"/>
          </a:p>
        </p:txBody>
      </p:sp>
      <p:sp>
        <p:nvSpPr>
          <p:cNvPr id="4" name="Slide Number Placeholder 3"/>
          <p:cNvSpPr>
            <a:spLocks noGrp="1"/>
          </p:cNvSpPr>
          <p:nvPr>
            <p:ph type="sldNum" sz="quarter" idx="10"/>
          </p:nvPr>
        </p:nvSpPr>
        <p:spPr/>
        <p:txBody>
          <a:bodyPr/>
          <a:lstStyle/>
          <a:p>
            <a:fld id="{898D0683-9492-41D0-A821-5631719B34C8}" type="slidenum">
              <a:rPr lang="en-US" altLang="en-US" smtClean="0"/>
              <a:pPr/>
              <a:t>13</a:t>
            </a:fld>
            <a:endParaRPr lang="en-US" altLang="en-US"/>
          </a:p>
        </p:txBody>
      </p:sp>
    </p:spTree>
    <p:extLst>
      <p:ext uri="{BB962C8B-B14F-4D97-AF65-F5344CB8AC3E}">
        <p14:creationId xmlns:p14="http://schemas.microsoft.com/office/powerpoint/2010/main" val="2124359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What do the figures in the four columns of the table represent?  These results are only for one</a:t>
            </a:r>
            <a:r>
              <a:rPr lang="en-US" b="1" baseline="0" dirty="0" smtClean="0"/>
              <a:t> climate change scenario right?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Each column is an RCP or scenario. We’re showing that depending on whether ‘best case’ (RCP 2.6) or ‘worst case’ (RCP 8.5) scenarios occur, we might see increases (bad) or decreases (good?) in surface runoff.</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smtClean="0"/>
              <a:t>The results tell us about average run off right but throughout the year, can seasonality be examined to determine things like vulnerability to flooding events? </a:t>
            </a:r>
            <a:endParaRPr lang="en-US" b="1" dirty="0" smtClean="0"/>
          </a:p>
          <a:p>
            <a:endParaRPr lang="en-US" dirty="0" smtClean="0"/>
          </a:p>
          <a:p>
            <a:r>
              <a:rPr lang="en-US" dirty="0" smtClean="0"/>
              <a:t>While we’ve only examined annual runoff, one can infer sub-annual patterns from the annual data. For watersheds like the</a:t>
            </a:r>
            <a:r>
              <a:rPr lang="en-US" baseline="0" dirty="0" smtClean="0"/>
              <a:t> Belize River, we already see flooding events based on current rainfall patterns. So if we were to have increased runoff (b/c of deforestation and consequent reduction of ability of water to infiltrate into soils), then we’d likely see more floods. Under RCP 8.5, however, even w/ less forest cover, we have less runoff, likely b/c the rainfall has decreased so dramatically.</a:t>
            </a:r>
            <a:endParaRPr lang="en-US" dirty="0"/>
          </a:p>
        </p:txBody>
      </p:sp>
      <p:sp>
        <p:nvSpPr>
          <p:cNvPr id="4" name="Slide Number Placeholder 3"/>
          <p:cNvSpPr>
            <a:spLocks noGrp="1"/>
          </p:cNvSpPr>
          <p:nvPr>
            <p:ph type="sldNum" sz="quarter" idx="10"/>
          </p:nvPr>
        </p:nvSpPr>
        <p:spPr/>
        <p:txBody>
          <a:bodyPr/>
          <a:lstStyle/>
          <a:p>
            <a:fld id="{898D0683-9492-41D0-A821-5631719B34C8}" type="slidenum">
              <a:rPr lang="en-US" altLang="en-US" smtClean="0"/>
              <a:pPr/>
              <a:t>14</a:t>
            </a:fld>
            <a:endParaRPr lang="en-US" altLang="en-US"/>
          </a:p>
        </p:txBody>
      </p:sp>
    </p:spTree>
    <p:extLst>
      <p:ext uri="{BB962C8B-B14F-4D97-AF65-F5344CB8AC3E}">
        <p14:creationId xmlns:p14="http://schemas.microsoft.com/office/powerpoint/2010/main" val="2855148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What do the figures in the four columns of the table represent?  These results are only for one</a:t>
            </a:r>
            <a:r>
              <a:rPr lang="en-US" b="1" baseline="0" dirty="0" smtClean="0"/>
              <a:t> climate change scenario right?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Each column is an RCP or scenario. We’re showing that depending on whether ‘best case’ (RCP 2.6) or ‘worst case’ (RCP 8.5) scenarios occur, we might see increases (bad) or decreases (good?) in surface runoff.</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smtClean="0"/>
              <a:t>The results tell us about average run off right but throughout the year, can seasonality be examined to determine things like vulnerability to flooding events? </a:t>
            </a:r>
            <a:endParaRPr lang="en-US" b="1" dirty="0" smtClean="0"/>
          </a:p>
          <a:p>
            <a:endParaRPr lang="en-US" dirty="0" smtClean="0"/>
          </a:p>
          <a:p>
            <a:r>
              <a:rPr lang="en-US" dirty="0" smtClean="0"/>
              <a:t>While we’ve only examined annual runoff, one can infer sub-annual patterns from the annual data. For watersheds like the</a:t>
            </a:r>
            <a:r>
              <a:rPr lang="en-US" baseline="0" dirty="0" smtClean="0"/>
              <a:t> Belize River, we already see flooding events based on current rainfall patterns. So if we were to have increased runoff (b/c of deforestation and consequent reduction of ability of water to infiltrate into soils), then we’d likely see more floods. Under RCP 8.5, however, even w/ less forest cover, we have less runoff, likely b/c the rainfall has decreased so dramatically.</a:t>
            </a:r>
            <a:endParaRPr lang="en-US" dirty="0"/>
          </a:p>
        </p:txBody>
      </p:sp>
      <p:sp>
        <p:nvSpPr>
          <p:cNvPr id="4" name="Slide Number Placeholder 3"/>
          <p:cNvSpPr>
            <a:spLocks noGrp="1"/>
          </p:cNvSpPr>
          <p:nvPr>
            <p:ph type="sldNum" sz="quarter" idx="10"/>
          </p:nvPr>
        </p:nvSpPr>
        <p:spPr/>
        <p:txBody>
          <a:bodyPr/>
          <a:lstStyle/>
          <a:p>
            <a:fld id="{898D0683-9492-41D0-A821-5631719B34C8}" type="slidenum">
              <a:rPr lang="en-US" altLang="en-US" smtClean="0"/>
              <a:pPr/>
              <a:t>15</a:t>
            </a:fld>
            <a:endParaRPr lang="en-US" altLang="en-US"/>
          </a:p>
        </p:txBody>
      </p:sp>
    </p:spTree>
    <p:extLst>
      <p:ext uri="{BB962C8B-B14F-4D97-AF65-F5344CB8AC3E}">
        <p14:creationId xmlns:p14="http://schemas.microsoft.com/office/powerpoint/2010/main" val="2855148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What do the figures in the four columns of the table represent?  These results are only for one</a:t>
            </a:r>
            <a:r>
              <a:rPr lang="en-US" b="1" baseline="0" dirty="0" smtClean="0"/>
              <a:t> climate change scenario right?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Each column is an RCP or scenario. We’re showing that depending on whether ‘best case’ (RCP 2.6) or ‘worst case’ (RCP 8.5) scenarios occur, we might see increases (bad) or decreases (good?) in surface runoff.</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smtClean="0"/>
              <a:t>The results tell us about average run off right but throughout the year, can seasonality be examined to determine things like vulnerability to flooding events? </a:t>
            </a:r>
            <a:endParaRPr lang="en-US" b="1" dirty="0" smtClean="0"/>
          </a:p>
          <a:p>
            <a:endParaRPr lang="en-US" dirty="0" smtClean="0"/>
          </a:p>
          <a:p>
            <a:r>
              <a:rPr lang="en-US" dirty="0" smtClean="0"/>
              <a:t>While we’ve only examined annual runoff, one can infer sub-annual patterns from the annual data. For watersheds like the</a:t>
            </a:r>
            <a:r>
              <a:rPr lang="en-US" baseline="0" dirty="0" smtClean="0"/>
              <a:t> Belize River, we already see flooding events based on current rainfall patterns. So if we were to have increased runoff (b/c of deforestation and consequent reduction of ability of water to infiltrate into soils), then we’d likely see more floods. Under RCP 8.5, however, even w/ less forest cover, we have less runoff, likely b/c the rainfall has decreased so dramatically.</a:t>
            </a:r>
            <a:endParaRPr lang="en-US" dirty="0"/>
          </a:p>
        </p:txBody>
      </p:sp>
      <p:sp>
        <p:nvSpPr>
          <p:cNvPr id="4" name="Slide Number Placeholder 3"/>
          <p:cNvSpPr>
            <a:spLocks noGrp="1"/>
          </p:cNvSpPr>
          <p:nvPr>
            <p:ph type="sldNum" sz="quarter" idx="10"/>
          </p:nvPr>
        </p:nvSpPr>
        <p:spPr/>
        <p:txBody>
          <a:bodyPr/>
          <a:lstStyle/>
          <a:p>
            <a:fld id="{898D0683-9492-41D0-A821-5631719B34C8}" type="slidenum">
              <a:rPr lang="en-US" altLang="en-US" smtClean="0"/>
              <a:pPr/>
              <a:t>16</a:t>
            </a:fld>
            <a:endParaRPr lang="en-US" altLang="en-US"/>
          </a:p>
        </p:txBody>
      </p:sp>
    </p:spTree>
    <p:extLst>
      <p:ext uri="{BB962C8B-B14F-4D97-AF65-F5344CB8AC3E}">
        <p14:creationId xmlns:p14="http://schemas.microsoft.com/office/powerpoint/2010/main" val="28551487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4.xml"/><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7" name="Freeform 18"/>
            <p:cNvSpPr>
              <a:spLocks/>
            </p:cNvSpPr>
            <p:nvPr/>
          </p:nvSpPr>
          <p:spPr bwMode="auto">
            <a:xfrm>
              <a:off x="35926" y="5135025"/>
              <a:ext cx="9108074" cy="838869"/>
            </a:xfrm>
            <a:custGeom>
              <a:avLst/>
              <a:gdLst>
                <a:gd name="T0" fmla="*/ 0 w 5760"/>
                <a:gd name="T1" fmla="*/ 0 h 528"/>
                <a:gd name="T2" fmla="*/ 9108074 w 5760"/>
                <a:gd name="T3" fmla="*/ 0 h 528"/>
                <a:gd name="T4" fmla="*/ 9108074 w 5760"/>
                <a:gd name="T5" fmla="*/ 838869 h 528"/>
                <a:gd name="T6" fmla="*/ 75901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lstStyle>
          <a:p>
            <a:pPr>
              <a:defRPr/>
            </a:pPr>
            <a:fld id="{0B436D3D-63E5-4292-B624-F54A48231152}" type="datetimeFigureOut">
              <a:rPr lang="en-US"/>
              <a:pPr>
                <a:defRPr/>
              </a:pPr>
              <a:t>4/10/2015</a:t>
            </a:fld>
            <a:endParaRPr lang="en-BZ"/>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lstStyle>
          <a:p>
            <a:pPr>
              <a:defRPr/>
            </a:pPr>
            <a:endParaRPr lang="en-BZ"/>
          </a:p>
        </p:txBody>
      </p:sp>
      <p:sp>
        <p:nvSpPr>
          <p:cNvPr id="13" name="Slide Number Placeholder 26"/>
          <p:cNvSpPr>
            <a:spLocks noGrp="1"/>
          </p:cNvSpPr>
          <p:nvPr>
            <p:ph type="sldNum" sz="quarter" idx="12"/>
          </p:nvPr>
        </p:nvSpPr>
        <p:spPr/>
        <p:txBody>
          <a:bodyPr/>
          <a:lstStyle>
            <a:lvl1pPr>
              <a:defRPr>
                <a:solidFill>
                  <a:srgbClr val="FFFFFF"/>
                </a:solidFill>
              </a:defRPr>
            </a:lvl1pPr>
          </a:lstStyle>
          <a:p>
            <a:fld id="{9EA8780B-1175-4875-BE74-354D623865E9}" type="slidenum">
              <a:rPr lang="en-BZ" altLang="en-US"/>
              <a:pPr/>
              <a:t>‹#›</a:t>
            </a:fld>
            <a:endParaRPr lang="en-BZ" altLang="en-US"/>
          </a:p>
        </p:txBody>
      </p:sp>
    </p:spTree>
    <p:extLst>
      <p:ext uri="{BB962C8B-B14F-4D97-AF65-F5344CB8AC3E}">
        <p14:creationId xmlns:p14="http://schemas.microsoft.com/office/powerpoint/2010/main" val="2533796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25A0B352-6884-46DF-985F-A97CC5E615E3}" type="datetimeFigureOut">
              <a:rPr lang="en-US"/>
              <a:pPr>
                <a:defRPr/>
              </a:pPr>
              <a:t>4/10/2015</a:t>
            </a:fld>
            <a:endParaRPr lang="en-BZ"/>
          </a:p>
        </p:txBody>
      </p:sp>
      <p:sp>
        <p:nvSpPr>
          <p:cNvPr id="5" name="Footer Placeholder 21"/>
          <p:cNvSpPr>
            <a:spLocks noGrp="1"/>
          </p:cNvSpPr>
          <p:nvPr>
            <p:ph type="ftr" sz="quarter" idx="11"/>
          </p:nvPr>
        </p:nvSpPr>
        <p:spPr/>
        <p:txBody>
          <a:bodyPr/>
          <a:lstStyle>
            <a:lvl1pPr>
              <a:defRPr/>
            </a:lvl1pPr>
          </a:lstStyle>
          <a:p>
            <a:pPr>
              <a:defRPr/>
            </a:pPr>
            <a:endParaRPr lang="en-BZ"/>
          </a:p>
        </p:txBody>
      </p:sp>
      <p:sp>
        <p:nvSpPr>
          <p:cNvPr id="6" name="Slide Number Placeholder 17"/>
          <p:cNvSpPr>
            <a:spLocks noGrp="1"/>
          </p:cNvSpPr>
          <p:nvPr>
            <p:ph type="sldNum" sz="quarter" idx="12"/>
          </p:nvPr>
        </p:nvSpPr>
        <p:spPr/>
        <p:txBody>
          <a:bodyPr/>
          <a:lstStyle>
            <a:lvl1pPr>
              <a:defRPr/>
            </a:lvl1pPr>
          </a:lstStyle>
          <a:p>
            <a:fld id="{F2E8F545-C729-46E4-8437-670E4773EF8D}" type="slidenum">
              <a:rPr lang="en-BZ" altLang="en-US"/>
              <a:pPr/>
              <a:t>‹#›</a:t>
            </a:fld>
            <a:endParaRPr lang="en-BZ" altLang="en-US"/>
          </a:p>
        </p:txBody>
      </p:sp>
    </p:spTree>
    <p:extLst>
      <p:ext uri="{BB962C8B-B14F-4D97-AF65-F5344CB8AC3E}">
        <p14:creationId xmlns:p14="http://schemas.microsoft.com/office/powerpoint/2010/main" val="457415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487EAC91-7F9D-400E-9448-26DF9A35EB63}" type="datetimeFigureOut">
              <a:rPr lang="en-US"/>
              <a:pPr>
                <a:defRPr/>
              </a:pPr>
              <a:t>4/10/2015</a:t>
            </a:fld>
            <a:endParaRPr lang="en-BZ"/>
          </a:p>
        </p:txBody>
      </p:sp>
      <p:sp>
        <p:nvSpPr>
          <p:cNvPr id="5" name="Footer Placeholder 21"/>
          <p:cNvSpPr>
            <a:spLocks noGrp="1"/>
          </p:cNvSpPr>
          <p:nvPr>
            <p:ph type="ftr" sz="quarter" idx="11"/>
          </p:nvPr>
        </p:nvSpPr>
        <p:spPr/>
        <p:txBody>
          <a:bodyPr/>
          <a:lstStyle>
            <a:lvl1pPr>
              <a:defRPr/>
            </a:lvl1pPr>
          </a:lstStyle>
          <a:p>
            <a:pPr>
              <a:defRPr/>
            </a:pPr>
            <a:endParaRPr lang="en-BZ"/>
          </a:p>
        </p:txBody>
      </p:sp>
      <p:sp>
        <p:nvSpPr>
          <p:cNvPr id="6" name="Slide Number Placeholder 17"/>
          <p:cNvSpPr>
            <a:spLocks noGrp="1"/>
          </p:cNvSpPr>
          <p:nvPr>
            <p:ph type="sldNum" sz="quarter" idx="12"/>
          </p:nvPr>
        </p:nvSpPr>
        <p:spPr/>
        <p:txBody>
          <a:bodyPr/>
          <a:lstStyle>
            <a:lvl1pPr>
              <a:defRPr/>
            </a:lvl1pPr>
          </a:lstStyle>
          <a:p>
            <a:fld id="{BB11373D-6E85-44E3-9937-8976EFD4DBD2}" type="slidenum">
              <a:rPr lang="en-BZ" altLang="en-US"/>
              <a:pPr/>
              <a:t>‹#›</a:t>
            </a:fld>
            <a:endParaRPr lang="en-BZ" altLang="en-US"/>
          </a:p>
        </p:txBody>
      </p:sp>
    </p:spTree>
    <p:extLst>
      <p:ext uri="{BB962C8B-B14F-4D97-AF65-F5344CB8AC3E}">
        <p14:creationId xmlns:p14="http://schemas.microsoft.com/office/powerpoint/2010/main" val="1566989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0DDFED48-DF50-4AF4-A344-DDEBB201DEFB}" type="datetimeFigureOut">
              <a:rPr lang="en-US"/>
              <a:pPr>
                <a:defRPr/>
              </a:pPr>
              <a:t>4/10/2015</a:t>
            </a:fld>
            <a:endParaRPr lang="en-BZ"/>
          </a:p>
        </p:txBody>
      </p:sp>
      <p:sp>
        <p:nvSpPr>
          <p:cNvPr id="4" name="Footer Placeholder 21"/>
          <p:cNvSpPr>
            <a:spLocks noGrp="1"/>
          </p:cNvSpPr>
          <p:nvPr>
            <p:ph type="ftr" sz="quarter" idx="11"/>
          </p:nvPr>
        </p:nvSpPr>
        <p:spPr/>
        <p:txBody>
          <a:bodyPr/>
          <a:lstStyle>
            <a:lvl1pPr>
              <a:defRPr/>
            </a:lvl1pPr>
          </a:lstStyle>
          <a:p>
            <a:pPr>
              <a:defRPr/>
            </a:pPr>
            <a:endParaRPr lang="en-BZ"/>
          </a:p>
        </p:txBody>
      </p:sp>
      <p:sp>
        <p:nvSpPr>
          <p:cNvPr id="5" name="Slide Number Placeholder 17"/>
          <p:cNvSpPr>
            <a:spLocks noGrp="1"/>
          </p:cNvSpPr>
          <p:nvPr>
            <p:ph type="sldNum" sz="quarter" idx="12"/>
          </p:nvPr>
        </p:nvSpPr>
        <p:spPr/>
        <p:txBody>
          <a:bodyPr/>
          <a:lstStyle>
            <a:lvl1pPr>
              <a:defRPr/>
            </a:lvl1pPr>
          </a:lstStyle>
          <a:p>
            <a:fld id="{91249DF5-F6C6-4000-B04E-93F9E1C09DC8}" type="slidenum">
              <a:rPr lang="en-BZ" altLang="en-US"/>
              <a:pPr/>
              <a:t>‹#›</a:t>
            </a:fld>
            <a:endParaRPr lang="en-BZ" altLang="en-US"/>
          </a:p>
        </p:txBody>
      </p:sp>
    </p:spTree>
    <p:extLst>
      <p:ext uri="{BB962C8B-B14F-4D97-AF65-F5344CB8AC3E}">
        <p14:creationId xmlns:p14="http://schemas.microsoft.com/office/powerpoint/2010/main" val="10697952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4BA4BCBC-99B1-450A-BE00-6C25631F2650}" type="datetimeFigureOut">
              <a:rPr lang="en-US"/>
              <a:pPr>
                <a:defRPr/>
              </a:pPr>
              <a:t>4/10/2015</a:t>
            </a:fld>
            <a:endParaRPr lang="en-BZ"/>
          </a:p>
        </p:txBody>
      </p:sp>
      <p:sp>
        <p:nvSpPr>
          <p:cNvPr id="6" name="Footer Placeholder 21"/>
          <p:cNvSpPr>
            <a:spLocks noGrp="1"/>
          </p:cNvSpPr>
          <p:nvPr>
            <p:ph type="ftr" sz="quarter" idx="11"/>
          </p:nvPr>
        </p:nvSpPr>
        <p:spPr/>
        <p:txBody>
          <a:bodyPr/>
          <a:lstStyle>
            <a:lvl1pPr>
              <a:defRPr/>
            </a:lvl1pPr>
          </a:lstStyle>
          <a:p>
            <a:pPr>
              <a:defRPr/>
            </a:pPr>
            <a:endParaRPr lang="en-BZ"/>
          </a:p>
        </p:txBody>
      </p:sp>
      <p:sp>
        <p:nvSpPr>
          <p:cNvPr id="7" name="Slide Number Placeholder 17"/>
          <p:cNvSpPr>
            <a:spLocks noGrp="1"/>
          </p:cNvSpPr>
          <p:nvPr>
            <p:ph type="sldNum" sz="quarter" idx="12"/>
          </p:nvPr>
        </p:nvSpPr>
        <p:spPr/>
        <p:txBody>
          <a:bodyPr/>
          <a:lstStyle>
            <a:lvl1pPr>
              <a:defRPr/>
            </a:lvl1pPr>
          </a:lstStyle>
          <a:p>
            <a:fld id="{FAD1CF76-D8D4-4B88-8F91-0F2074C01AEE}" type="slidenum">
              <a:rPr lang="en-BZ" altLang="en-US"/>
              <a:pPr/>
              <a:t>‹#›</a:t>
            </a:fld>
            <a:endParaRPr lang="en-BZ" altLang="en-US"/>
          </a:p>
        </p:txBody>
      </p:sp>
    </p:spTree>
    <p:extLst>
      <p:ext uri="{BB962C8B-B14F-4D97-AF65-F5344CB8AC3E}">
        <p14:creationId xmlns:p14="http://schemas.microsoft.com/office/powerpoint/2010/main" val="18040578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F82CBB9-F1AE-454F-9F5F-DADA53FF01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348975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6C1252C-9BF1-4625-A5BC-6A7769BA2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886827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E93CB13-9FB7-4676-9E06-D8178E81EE6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978463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05AAF42-32BE-4FAC-8B7C-2536CD5DD6A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18967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A839DB1A-A8F8-4352-9AE8-A3D09411BE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332858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A6AD8FCE-D062-499A-B388-72A1E616048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62597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79C8F670-4F24-479B-A3EA-62960993112A}" type="datetimeFigureOut">
              <a:rPr lang="en-US"/>
              <a:pPr>
                <a:defRPr/>
              </a:pPr>
              <a:t>4/10/2015</a:t>
            </a:fld>
            <a:endParaRPr lang="en-BZ"/>
          </a:p>
        </p:txBody>
      </p:sp>
      <p:sp>
        <p:nvSpPr>
          <p:cNvPr id="5" name="Footer Placeholder 21"/>
          <p:cNvSpPr>
            <a:spLocks noGrp="1"/>
          </p:cNvSpPr>
          <p:nvPr>
            <p:ph type="ftr" sz="quarter" idx="11"/>
          </p:nvPr>
        </p:nvSpPr>
        <p:spPr/>
        <p:txBody>
          <a:bodyPr/>
          <a:lstStyle>
            <a:lvl1pPr>
              <a:defRPr/>
            </a:lvl1pPr>
          </a:lstStyle>
          <a:p>
            <a:pPr>
              <a:defRPr/>
            </a:pPr>
            <a:endParaRPr lang="en-BZ"/>
          </a:p>
        </p:txBody>
      </p:sp>
      <p:sp>
        <p:nvSpPr>
          <p:cNvPr id="6" name="Slide Number Placeholder 17"/>
          <p:cNvSpPr>
            <a:spLocks noGrp="1"/>
          </p:cNvSpPr>
          <p:nvPr>
            <p:ph type="sldNum" sz="quarter" idx="12"/>
          </p:nvPr>
        </p:nvSpPr>
        <p:spPr/>
        <p:txBody>
          <a:bodyPr/>
          <a:lstStyle>
            <a:lvl1pPr>
              <a:defRPr/>
            </a:lvl1pPr>
          </a:lstStyle>
          <a:p>
            <a:fld id="{B4715D7C-B884-467D-BA99-5E4A3A066D91}" type="slidenum">
              <a:rPr lang="en-BZ" altLang="en-US"/>
              <a:pPr/>
              <a:t>‹#›</a:t>
            </a:fld>
            <a:endParaRPr lang="en-BZ" altLang="en-US"/>
          </a:p>
        </p:txBody>
      </p:sp>
    </p:spTree>
    <p:extLst>
      <p:ext uri="{BB962C8B-B14F-4D97-AF65-F5344CB8AC3E}">
        <p14:creationId xmlns:p14="http://schemas.microsoft.com/office/powerpoint/2010/main" val="30455227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27473DE-C911-4789-87A8-A3C916E2F6B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978084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6673432-1BBB-4621-AF9D-97CBCA019CD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481402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25251DA-635C-4523-8914-16A1AD4F13F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953226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0C6F849-DFB0-4E7E-862F-0052270FD4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190252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C91EFB0-302C-4241-8736-ECF255F9F85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1872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422CF31F-563E-4C54-962D-73B2366D48B9}" type="datetimeFigureOut">
              <a:rPr lang="en-US"/>
              <a:pPr>
                <a:defRPr/>
              </a:pPr>
              <a:t>4/10/2015</a:t>
            </a:fld>
            <a:endParaRPr lang="en-BZ"/>
          </a:p>
        </p:txBody>
      </p:sp>
      <p:sp>
        <p:nvSpPr>
          <p:cNvPr id="7" name="Footer Placeholder 4"/>
          <p:cNvSpPr>
            <a:spLocks noGrp="1"/>
          </p:cNvSpPr>
          <p:nvPr>
            <p:ph type="ftr" sz="quarter" idx="11"/>
          </p:nvPr>
        </p:nvSpPr>
        <p:spPr/>
        <p:txBody>
          <a:bodyPr/>
          <a:lstStyle>
            <a:lvl1pPr>
              <a:defRPr/>
            </a:lvl1pPr>
          </a:lstStyle>
          <a:p>
            <a:pPr>
              <a:defRPr/>
            </a:pPr>
            <a:endParaRPr lang="en-BZ"/>
          </a:p>
        </p:txBody>
      </p:sp>
      <p:sp>
        <p:nvSpPr>
          <p:cNvPr id="8" name="Slide Number Placeholder 5"/>
          <p:cNvSpPr>
            <a:spLocks noGrp="1"/>
          </p:cNvSpPr>
          <p:nvPr>
            <p:ph type="sldNum" sz="quarter" idx="12"/>
          </p:nvPr>
        </p:nvSpPr>
        <p:spPr/>
        <p:txBody>
          <a:bodyPr/>
          <a:lstStyle>
            <a:lvl1pPr>
              <a:defRPr/>
            </a:lvl1pPr>
          </a:lstStyle>
          <a:p>
            <a:fld id="{FF8FDD66-6598-408E-8548-32B2F2350965}" type="slidenum">
              <a:rPr lang="en-BZ" altLang="en-US"/>
              <a:pPr/>
              <a:t>‹#›</a:t>
            </a:fld>
            <a:endParaRPr lang="en-BZ" altLang="en-US"/>
          </a:p>
        </p:txBody>
      </p:sp>
    </p:spTree>
    <p:extLst>
      <p:ext uri="{BB962C8B-B14F-4D97-AF65-F5344CB8AC3E}">
        <p14:creationId xmlns:p14="http://schemas.microsoft.com/office/powerpoint/2010/main" val="123316383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lstStyle>
          <a:p>
            <a:pPr>
              <a:defRPr/>
            </a:pPr>
            <a:fld id="{8701DF93-952E-49E6-8203-BDC53B422FA4}" type="datetimeFigureOut">
              <a:rPr lang="en-US"/>
              <a:pPr>
                <a:defRPr/>
              </a:pPr>
              <a:t>4/10/2015</a:t>
            </a:fld>
            <a:endParaRPr lang="en-BZ"/>
          </a:p>
        </p:txBody>
      </p:sp>
      <p:sp>
        <p:nvSpPr>
          <p:cNvPr id="6" name="Footer Placeholder 5"/>
          <p:cNvSpPr>
            <a:spLocks noGrp="1"/>
          </p:cNvSpPr>
          <p:nvPr>
            <p:ph type="ftr" sz="quarter" idx="11"/>
          </p:nvPr>
        </p:nvSpPr>
        <p:spPr/>
        <p:txBody>
          <a:bodyPr/>
          <a:lstStyle>
            <a:lvl1pPr>
              <a:defRPr/>
            </a:lvl1pPr>
          </a:lstStyle>
          <a:p>
            <a:pPr>
              <a:defRPr/>
            </a:pPr>
            <a:endParaRPr lang="en-BZ"/>
          </a:p>
        </p:txBody>
      </p:sp>
      <p:sp>
        <p:nvSpPr>
          <p:cNvPr id="7" name="Slide Number Placeholder 6"/>
          <p:cNvSpPr>
            <a:spLocks noGrp="1"/>
          </p:cNvSpPr>
          <p:nvPr>
            <p:ph type="sldNum" sz="quarter" idx="12"/>
          </p:nvPr>
        </p:nvSpPr>
        <p:spPr/>
        <p:txBody>
          <a:bodyPr/>
          <a:lstStyle>
            <a:lvl1pPr>
              <a:defRPr/>
            </a:lvl1pPr>
          </a:lstStyle>
          <a:p>
            <a:fld id="{C8DA3676-2A8F-4D14-BE84-31CFB1D96EB5}" type="slidenum">
              <a:rPr lang="en-BZ" altLang="en-US"/>
              <a:pPr/>
              <a:t>‹#›</a:t>
            </a:fld>
            <a:endParaRPr lang="en-BZ" altLang="en-US"/>
          </a:p>
        </p:txBody>
      </p:sp>
    </p:spTree>
    <p:extLst>
      <p:ext uri="{BB962C8B-B14F-4D97-AF65-F5344CB8AC3E}">
        <p14:creationId xmlns:p14="http://schemas.microsoft.com/office/powerpoint/2010/main" val="2689204824"/>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96033E77-480E-4278-A9F9-94FA549578C7}" type="datetimeFigureOut">
              <a:rPr lang="en-US"/>
              <a:pPr>
                <a:defRPr/>
              </a:pPr>
              <a:t>4/10/2015</a:t>
            </a:fld>
            <a:endParaRPr lang="en-BZ"/>
          </a:p>
        </p:txBody>
      </p:sp>
      <p:sp>
        <p:nvSpPr>
          <p:cNvPr id="8" name="Footer Placeholder 7"/>
          <p:cNvSpPr>
            <a:spLocks noGrp="1"/>
          </p:cNvSpPr>
          <p:nvPr>
            <p:ph type="ftr" sz="quarter" idx="11"/>
          </p:nvPr>
        </p:nvSpPr>
        <p:spPr/>
        <p:txBody>
          <a:bodyPr/>
          <a:lstStyle>
            <a:lvl1pPr>
              <a:defRPr/>
            </a:lvl1pPr>
          </a:lstStyle>
          <a:p>
            <a:pPr>
              <a:defRPr/>
            </a:pPr>
            <a:endParaRPr lang="en-BZ"/>
          </a:p>
        </p:txBody>
      </p:sp>
      <p:sp>
        <p:nvSpPr>
          <p:cNvPr id="9" name="Slide Number Placeholder 8"/>
          <p:cNvSpPr>
            <a:spLocks noGrp="1"/>
          </p:cNvSpPr>
          <p:nvPr>
            <p:ph type="sldNum" sz="quarter" idx="12"/>
          </p:nvPr>
        </p:nvSpPr>
        <p:spPr/>
        <p:txBody>
          <a:bodyPr/>
          <a:lstStyle>
            <a:lvl1pPr>
              <a:defRPr/>
            </a:lvl1pPr>
          </a:lstStyle>
          <a:p>
            <a:fld id="{D54C85D5-6FBE-4CF2-8CDE-CB59FBA8313C}" type="slidenum">
              <a:rPr lang="en-BZ" altLang="en-US"/>
              <a:pPr/>
              <a:t>‹#›</a:t>
            </a:fld>
            <a:endParaRPr lang="en-BZ" altLang="en-US"/>
          </a:p>
        </p:txBody>
      </p:sp>
    </p:spTree>
    <p:extLst>
      <p:ext uri="{BB962C8B-B14F-4D97-AF65-F5344CB8AC3E}">
        <p14:creationId xmlns:p14="http://schemas.microsoft.com/office/powerpoint/2010/main" val="1890382492"/>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EBD8E390-6769-447D-AC40-49755023615F}" type="datetimeFigureOut">
              <a:rPr lang="en-US"/>
              <a:pPr>
                <a:defRPr/>
              </a:pPr>
              <a:t>4/10/2015</a:t>
            </a:fld>
            <a:endParaRPr lang="en-BZ"/>
          </a:p>
        </p:txBody>
      </p:sp>
      <p:sp>
        <p:nvSpPr>
          <p:cNvPr id="4" name="Footer Placeholder 3"/>
          <p:cNvSpPr>
            <a:spLocks noGrp="1"/>
          </p:cNvSpPr>
          <p:nvPr>
            <p:ph type="ftr" sz="quarter" idx="11"/>
          </p:nvPr>
        </p:nvSpPr>
        <p:spPr/>
        <p:txBody>
          <a:bodyPr/>
          <a:lstStyle>
            <a:lvl1pPr>
              <a:defRPr/>
            </a:lvl1pPr>
          </a:lstStyle>
          <a:p>
            <a:pPr>
              <a:defRPr/>
            </a:pPr>
            <a:endParaRPr lang="en-BZ"/>
          </a:p>
        </p:txBody>
      </p:sp>
      <p:sp>
        <p:nvSpPr>
          <p:cNvPr id="5" name="Slide Number Placeholder 4"/>
          <p:cNvSpPr>
            <a:spLocks noGrp="1"/>
          </p:cNvSpPr>
          <p:nvPr>
            <p:ph type="sldNum" sz="quarter" idx="12"/>
          </p:nvPr>
        </p:nvSpPr>
        <p:spPr/>
        <p:txBody>
          <a:bodyPr/>
          <a:lstStyle>
            <a:lvl1pPr>
              <a:defRPr/>
            </a:lvl1pPr>
          </a:lstStyle>
          <a:p>
            <a:fld id="{5E4195B4-B3ED-4B70-85F3-FD511A6C9396}" type="slidenum">
              <a:rPr lang="en-BZ" altLang="en-US"/>
              <a:pPr/>
              <a:t>‹#›</a:t>
            </a:fld>
            <a:endParaRPr lang="en-BZ" altLang="en-US"/>
          </a:p>
        </p:txBody>
      </p:sp>
    </p:spTree>
    <p:extLst>
      <p:ext uri="{BB962C8B-B14F-4D97-AF65-F5344CB8AC3E}">
        <p14:creationId xmlns:p14="http://schemas.microsoft.com/office/powerpoint/2010/main" val="599431230"/>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EE09EDAD-A2EF-463C-A6E6-33E81B64056F}" type="datetimeFigureOut">
              <a:rPr lang="en-US"/>
              <a:pPr>
                <a:defRPr/>
              </a:pPr>
              <a:t>4/10/2015</a:t>
            </a:fld>
            <a:endParaRPr lang="en-BZ"/>
          </a:p>
        </p:txBody>
      </p:sp>
      <p:sp>
        <p:nvSpPr>
          <p:cNvPr id="3" name="Footer Placeholder 21"/>
          <p:cNvSpPr>
            <a:spLocks noGrp="1"/>
          </p:cNvSpPr>
          <p:nvPr>
            <p:ph type="ftr" sz="quarter" idx="11"/>
          </p:nvPr>
        </p:nvSpPr>
        <p:spPr/>
        <p:txBody>
          <a:bodyPr/>
          <a:lstStyle>
            <a:lvl1pPr>
              <a:defRPr/>
            </a:lvl1pPr>
          </a:lstStyle>
          <a:p>
            <a:pPr>
              <a:defRPr/>
            </a:pPr>
            <a:endParaRPr lang="en-BZ"/>
          </a:p>
        </p:txBody>
      </p:sp>
      <p:sp>
        <p:nvSpPr>
          <p:cNvPr id="4" name="Slide Number Placeholder 17"/>
          <p:cNvSpPr>
            <a:spLocks noGrp="1"/>
          </p:cNvSpPr>
          <p:nvPr>
            <p:ph type="sldNum" sz="quarter" idx="12"/>
          </p:nvPr>
        </p:nvSpPr>
        <p:spPr/>
        <p:txBody>
          <a:bodyPr/>
          <a:lstStyle>
            <a:lvl1pPr>
              <a:defRPr/>
            </a:lvl1pPr>
          </a:lstStyle>
          <a:p>
            <a:fld id="{AE38FF3C-2475-4E5C-B619-A4EF88EE50A3}" type="slidenum">
              <a:rPr lang="en-BZ" altLang="en-US"/>
              <a:pPr/>
              <a:t>‹#›</a:t>
            </a:fld>
            <a:endParaRPr lang="en-BZ" altLang="en-US"/>
          </a:p>
        </p:txBody>
      </p:sp>
    </p:spTree>
    <p:extLst>
      <p:ext uri="{BB962C8B-B14F-4D97-AF65-F5344CB8AC3E}">
        <p14:creationId xmlns:p14="http://schemas.microsoft.com/office/powerpoint/2010/main" val="3528939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82E30705-4331-4D03-9967-96F83512701C}" type="datetimeFigureOut">
              <a:rPr lang="en-US"/>
              <a:pPr>
                <a:defRPr/>
              </a:pPr>
              <a:t>4/10/2015</a:t>
            </a:fld>
            <a:endParaRPr lang="en-BZ"/>
          </a:p>
        </p:txBody>
      </p:sp>
      <p:sp>
        <p:nvSpPr>
          <p:cNvPr id="6" name="Footer Placeholder 5"/>
          <p:cNvSpPr>
            <a:spLocks noGrp="1"/>
          </p:cNvSpPr>
          <p:nvPr>
            <p:ph type="ftr" sz="quarter" idx="11"/>
          </p:nvPr>
        </p:nvSpPr>
        <p:spPr/>
        <p:txBody>
          <a:bodyPr/>
          <a:lstStyle>
            <a:lvl1pPr>
              <a:defRPr/>
            </a:lvl1pPr>
          </a:lstStyle>
          <a:p>
            <a:pPr>
              <a:defRPr/>
            </a:pPr>
            <a:endParaRPr lang="en-BZ"/>
          </a:p>
        </p:txBody>
      </p:sp>
      <p:sp>
        <p:nvSpPr>
          <p:cNvPr id="7" name="Slide Number Placeholder 6"/>
          <p:cNvSpPr>
            <a:spLocks noGrp="1"/>
          </p:cNvSpPr>
          <p:nvPr>
            <p:ph type="sldNum" sz="quarter" idx="12"/>
          </p:nvPr>
        </p:nvSpPr>
        <p:spPr/>
        <p:txBody>
          <a:bodyPr/>
          <a:lstStyle>
            <a:lvl1pPr>
              <a:defRPr/>
            </a:lvl1pPr>
          </a:lstStyle>
          <a:p>
            <a:fld id="{970E2E52-86F9-4A79-B3C8-DDA2F3441F48}" type="slidenum">
              <a:rPr lang="en-BZ" altLang="en-US"/>
              <a:pPr/>
              <a:t>‹#›</a:t>
            </a:fld>
            <a:endParaRPr lang="en-BZ" altLang="en-US"/>
          </a:p>
        </p:txBody>
      </p:sp>
    </p:spTree>
    <p:extLst>
      <p:ext uri="{BB962C8B-B14F-4D97-AF65-F5344CB8AC3E}">
        <p14:creationId xmlns:p14="http://schemas.microsoft.com/office/powerpoint/2010/main" val="1425816327"/>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Freeform 15"/>
          <p:cNvSpPr>
            <a:spLocks/>
          </p:cNvSpPr>
          <p:nvPr/>
        </p:nvSpPr>
        <p:spPr bwMode="auto">
          <a:xfrm>
            <a:off x="-53975" y="5784850"/>
            <a:ext cx="3802063" cy="838200"/>
          </a:xfrm>
          <a:custGeom>
            <a:avLst/>
            <a:gdLst>
              <a:gd name="T0" fmla="*/ 0 w 5760"/>
              <a:gd name="T1" fmla="*/ 0 h 528"/>
              <a:gd name="T2" fmla="*/ 3802063 w 5760"/>
              <a:gd name="T3" fmla="*/ 0 h 528"/>
              <a:gd name="T4" fmla="*/ 3802063 w 5760"/>
              <a:gd name="T5" fmla="*/ 838200 h 528"/>
              <a:gd name="T6" fmla="*/ 31684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7" name="Right Triangle 6"/>
          <p:cNvSpPr>
            <a:spLocks/>
          </p:cNvSpPr>
          <p:nvPr/>
        </p:nvSpPr>
        <p:spPr bwMode="auto">
          <a:xfrm>
            <a:off x="-6042" y="5791253"/>
            <a:ext cx="3402314"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lstStyle>
          <a:p>
            <a:pPr>
              <a:defRPr/>
            </a:pPr>
            <a:fld id="{E73401EB-8865-490A-9440-153087741AA3}" type="datetimeFigureOut">
              <a:rPr lang="en-US"/>
              <a:pPr>
                <a:defRPr/>
              </a:pPr>
              <a:t>4/10/2015</a:t>
            </a:fld>
            <a:endParaRPr lang="en-BZ"/>
          </a:p>
        </p:txBody>
      </p:sp>
      <p:sp>
        <p:nvSpPr>
          <p:cNvPr id="12" name="Footer Placeholder 5"/>
          <p:cNvSpPr>
            <a:spLocks noGrp="1"/>
          </p:cNvSpPr>
          <p:nvPr>
            <p:ph type="ftr" sz="quarter" idx="11"/>
          </p:nvPr>
        </p:nvSpPr>
        <p:spPr/>
        <p:txBody>
          <a:bodyPr/>
          <a:lstStyle>
            <a:lvl1pPr>
              <a:defRPr>
                <a:solidFill>
                  <a:schemeClr val="tx1"/>
                </a:solidFill>
              </a:defRPr>
            </a:lvl1pPr>
          </a:lstStyle>
          <a:p>
            <a:pPr>
              <a:defRPr/>
            </a:pPr>
            <a:endParaRPr lang="en-BZ"/>
          </a:p>
        </p:txBody>
      </p:sp>
      <p:sp>
        <p:nvSpPr>
          <p:cNvPr id="13" name="Slide Number Placeholder 6"/>
          <p:cNvSpPr>
            <a:spLocks noGrp="1"/>
          </p:cNvSpPr>
          <p:nvPr>
            <p:ph type="sldNum" sz="quarter" idx="12"/>
          </p:nvPr>
        </p:nvSpPr>
        <p:spPr/>
        <p:txBody>
          <a:bodyPr/>
          <a:lstStyle>
            <a:lvl1pPr>
              <a:defRPr/>
            </a:lvl1pPr>
          </a:lstStyle>
          <a:p>
            <a:fld id="{B1351353-069F-4040-B3C6-A82EF72E68CE}" type="slidenum">
              <a:rPr lang="en-BZ" altLang="en-US"/>
              <a:pPr/>
              <a:t>‹#›</a:t>
            </a:fld>
            <a:endParaRPr lang="en-BZ" altLang="en-US"/>
          </a:p>
        </p:txBody>
      </p:sp>
    </p:spTree>
    <p:extLst>
      <p:ext uri="{BB962C8B-B14F-4D97-AF65-F5344CB8AC3E}">
        <p14:creationId xmlns:p14="http://schemas.microsoft.com/office/powerpoint/2010/main" val="2046440580"/>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7" name="Freeform 11"/>
          <p:cNvSpPr>
            <a:spLocks/>
          </p:cNvSpPr>
          <p:nvPr/>
        </p:nvSpPr>
        <p:spPr bwMode="auto">
          <a:xfrm>
            <a:off x="-53975" y="5784850"/>
            <a:ext cx="3802063" cy="838200"/>
          </a:xfrm>
          <a:custGeom>
            <a:avLst/>
            <a:gdLst>
              <a:gd name="T0" fmla="*/ 0 w 5760"/>
              <a:gd name="T1" fmla="*/ 0 h 528"/>
              <a:gd name="T2" fmla="*/ 3802063 w 5760"/>
              <a:gd name="T3" fmla="*/ 0 h 528"/>
              <a:gd name="T4" fmla="*/ 3802063 w 5760"/>
              <a:gd name="T5" fmla="*/ 838200 h 528"/>
              <a:gd name="T6" fmla="*/ 31684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4" name="Right Triangle 13"/>
          <p:cNvSpPr>
            <a:spLocks/>
          </p:cNvSpPr>
          <p:nvPr/>
        </p:nvSpPr>
        <p:spPr bwMode="auto">
          <a:xfrm>
            <a:off x="-6042" y="5791253"/>
            <a:ext cx="3402314" cy="1080868"/>
          </a:xfrm>
          <a:prstGeom prst="rtTriangle">
            <a:avLst/>
          </a:prstGeom>
          <a:blipFill>
            <a:blip r:embed="rId15"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lstStyle>
          <a:p>
            <a:pPr>
              <a:defRPr/>
            </a:pPr>
            <a:fld id="{ECC11AAA-A130-4FE6-9EBE-0B743302A69E}" type="datetimeFigureOut">
              <a:rPr lang="en-US"/>
              <a:pPr>
                <a:defRPr/>
              </a:pPr>
              <a:t>4/10/2015</a:t>
            </a:fld>
            <a:endParaRPr lang="en-BZ"/>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lstStyle>
          <a:p>
            <a:pPr>
              <a:defRPr/>
            </a:pPr>
            <a:endParaRPr lang="en-BZ"/>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a:defRPr sz="1000">
                <a:latin typeface="Lucida Sans Unicode" panose="020B0602030504020204" pitchFamily="34" charset="0"/>
              </a:defRPr>
            </a:lvl1pPr>
          </a:lstStyle>
          <a:p>
            <a:fld id="{1DE34176-EDEE-4B5E-86D3-5937A81C02EE}" type="slidenum">
              <a:rPr lang="en-BZ" altLang="en-US"/>
              <a:pPr/>
              <a:t>‹#›</a:t>
            </a:fld>
            <a:endParaRPr lang="en-BZ" altLang="en-US"/>
          </a:p>
        </p:txBody>
      </p:sp>
    </p:spTree>
  </p:cSld>
  <p:clrMap bg1="lt1" tx1="dk1" bg2="lt2" tx2="dk2" accent1="accent1" accent2="accent2" accent3="accent3" accent4="accent4" accent5="accent5" accent6="accent6" hlink="hlink" folHlink="folHlink"/>
  <p:sldLayoutIdLst>
    <p:sldLayoutId id="2147483714" r:id="rId1"/>
    <p:sldLayoutId id="2147483708" r:id="rId2"/>
    <p:sldLayoutId id="2147483715" r:id="rId3"/>
    <p:sldLayoutId id="2147483716" r:id="rId4"/>
    <p:sldLayoutId id="2147483717" r:id="rId5"/>
    <p:sldLayoutId id="2147483718" r:id="rId6"/>
    <p:sldLayoutId id="2147483709" r:id="rId7"/>
    <p:sldLayoutId id="2147483719" r:id="rId8"/>
    <p:sldLayoutId id="2147483720" r:id="rId9"/>
    <p:sldLayoutId id="2147483710" r:id="rId10"/>
    <p:sldLayoutId id="2147483711" r:id="rId11"/>
    <p:sldLayoutId id="2147483712" r:id="rId12"/>
    <p:sldLayoutId id="2147483713" r:id="rId13"/>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effectLst/>
                <a:latin typeface="+mn-lt"/>
              </a:defRPr>
            </a:lvl1pPr>
          </a:lstStyle>
          <a:p>
            <a:endParaRPr lang="en-US" altLang="en-US">
              <a:solidFill>
                <a:srgbClr val="000000"/>
              </a:solidFill>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effectLst/>
                <a:latin typeface="+mn-lt"/>
              </a:defRPr>
            </a:lvl1pPr>
          </a:lstStyle>
          <a:p>
            <a:pPr algn="ctr"/>
            <a:endParaRPr lang="en-US" altLang="en-US">
              <a:solidFill>
                <a:srgbClr val="000000"/>
              </a:solidFill>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effectLst/>
                <a:latin typeface="+mn-lt"/>
              </a:defRPr>
            </a:lvl1pPr>
          </a:lstStyle>
          <a:p>
            <a:fld id="{0E2A92F0-EF85-4B77-8836-0C28AFFBBF09}" type="slidenum">
              <a:rPr lang="en-US" altLang="en-US">
                <a:solidFill>
                  <a:srgbClr val="000000"/>
                </a:solidFill>
                <a:cs typeface="+mn-cs"/>
              </a:rPr>
              <a:pPr/>
              <a:t>‹#›</a:t>
            </a:fld>
            <a:endParaRPr lang="en-US" altLang="en-US">
              <a:solidFill>
                <a:srgbClr val="000000"/>
              </a:solidFill>
              <a:cs typeface="+mn-cs"/>
            </a:endParaRPr>
          </a:p>
        </p:txBody>
      </p:sp>
    </p:spTree>
    <p:extLst>
      <p:ext uri="{BB962C8B-B14F-4D97-AF65-F5344CB8AC3E}">
        <p14:creationId xmlns:p14="http://schemas.microsoft.com/office/powerpoint/2010/main" val="2551814117"/>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worldclim.or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4.gif"/><Relationship Id="rId5" Type="http://schemas.openxmlformats.org/officeDocument/2006/relationships/image" Target="../media/image13.gif"/><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7158" y="1556793"/>
            <a:ext cx="8429684" cy="1800770"/>
          </a:xfrm>
        </p:spPr>
        <p:txBody>
          <a:bodyPr>
            <a:noAutofit/>
          </a:bodyPr>
          <a:lstStyle/>
          <a:p>
            <a:pPr algn="ctr" eaLnBrk="1" fontAlgn="auto" hangingPunct="1">
              <a:spcAft>
                <a:spcPts val="0"/>
              </a:spcAft>
              <a:defRPr/>
            </a:pPr>
            <a:r>
              <a:rPr lang="en-BZ" sz="3600" dirty="0" smtClean="0">
                <a:solidFill>
                  <a:schemeClr val="tx1"/>
                </a:solidFill>
              </a:rPr>
              <a:t>Impacts of Climate and Land Use Change on Belize’s Water Resources</a:t>
            </a:r>
            <a:endParaRPr lang="en-BZ" sz="3600" dirty="0"/>
          </a:p>
        </p:txBody>
      </p:sp>
      <p:sp>
        <p:nvSpPr>
          <p:cNvPr id="9219" name="Subtitle 2"/>
          <p:cNvSpPr>
            <a:spLocks noGrp="1"/>
          </p:cNvSpPr>
          <p:nvPr>
            <p:ph type="subTitle" idx="1"/>
          </p:nvPr>
        </p:nvSpPr>
        <p:spPr>
          <a:xfrm>
            <a:off x="0" y="3929066"/>
            <a:ext cx="9144000" cy="1415625"/>
          </a:xfrm>
        </p:spPr>
        <p:txBody>
          <a:bodyPr/>
          <a:lstStyle/>
          <a:p>
            <a:pPr algn="ctr"/>
            <a:r>
              <a:rPr lang="en-US" sz="2200" baseline="30000" dirty="0" smtClean="0">
                <a:effectLst>
                  <a:outerShdw blurRad="38100" dist="38100" dir="2700000" algn="tl">
                    <a:srgbClr val="000000">
                      <a:alpha val="43137"/>
                    </a:srgbClr>
                  </a:outerShdw>
                </a:effectLst>
              </a:rPr>
              <a:t>1</a:t>
            </a:r>
            <a:r>
              <a:rPr lang="en-US" sz="2200" dirty="0" smtClean="0">
                <a:effectLst>
                  <a:outerShdw blurRad="38100" dist="38100" dir="2700000" algn="tl">
                    <a:srgbClr val="000000">
                      <a:alpha val="43137"/>
                    </a:srgbClr>
                  </a:outerShdw>
                </a:effectLst>
              </a:rPr>
              <a:t>CATHALAC &amp; </a:t>
            </a:r>
            <a:r>
              <a:rPr lang="en-US" sz="2200" baseline="30000" dirty="0" smtClean="0">
                <a:effectLst>
                  <a:outerShdw blurRad="38100" dist="38100" dir="2700000" algn="tl">
                    <a:srgbClr val="000000">
                      <a:alpha val="43137"/>
                    </a:srgbClr>
                  </a:outerShdw>
                </a:effectLst>
              </a:rPr>
              <a:t>2 </a:t>
            </a:r>
            <a:r>
              <a:rPr lang="en-US" sz="2200" dirty="0" smtClean="0">
                <a:effectLst>
                  <a:outerShdw blurRad="38100" dist="38100" dir="2700000" algn="tl">
                    <a:srgbClr val="000000">
                      <a:alpha val="43137"/>
                    </a:srgbClr>
                  </a:outerShdw>
                </a:effectLst>
              </a:rPr>
              <a:t>UB Environmental Research Institute </a:t>
            </a:r>
          </a:p>
          <a:p>
            <a:pPr algn="ctr"/>
            <a:r>
              <a:rPr lang="en-US" sz="2200" dirty="0" smtClean="0">
                <a:effectLst>
                  <a:outerShdw blurRad="38100" dist="38100" dir="2700000" algn="tl">
                    <a:srgbClr val="000000">
                      <a:alpha val="43137"/>
                    </a:srgbClr>
                  </a:outerShdw>
                </a:effectLst>
              </a:rPr>
              <a:t>9</a:t>
            </a:r>
            <a:r>
              <a:rPr lang="en-US" sz="2200" baseline="30000" dirty="0" smtClean="0">
                <a:effectLst>
                  <a:outerShdw blurRad="38100" dist="38100" dir="2700000" algn="tl">
                    <a:srgbClr val="000000">
                      <a:alpha val="43137"/>
                    </a:srgbClr>
                  </a:outerShdw>
                </a:effectLst>
              </a:rPr>
              <a:t>th</a:t>
            </a:r>
            <a:r>
              <a:rPr lang="en-US" sz="2200" dirty="0" smtClean="0">
                <a:effectLst>
                  <a:outerShdw blurRad="38100" dist="38100" dir="2700000" algn="tl">
                    <a:srgbClr val="000000">
                      <a:alpha val="43137"/>
                    </a:srgbClr>
                  </a:outerShdw>
                </a:effectLst>
              </a:rPr>
              <a:t> Annual NRM Symposium</a:t>
            </a:r>
          </a:p>
          <a:p>
            <a:pPr algn="ctr"/>
            <a:r>
              <a:rPr lang="en-US" sz="2200" dirty="0" smtClean="0">
                <a:effectLst>
                  <a:outerShdw blurRad="38100" dist="38100" dir="2700000" algn="tl">
                    <a:srgbClr val="000000">
                      <a:alpha val="43137"/>
                    </a:srgbClr>
                  </a:outerShdw>
                </a:effectLst>
              </a:rPr>
              <a:t>Belmopan, Belize</a:t>
            </a:r>
          </a:p>
        </p:txBody>
      </p:sp>
      <p:pic>
        <p:nvPicPr>
          <p:cNvPr id="922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6687" y="246907"/>
            <a:ext cx="11906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4" descr="ublogo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625" y="385763"/>
            <a:ext cx="1814513"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6" descr="CATHALA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40352" y="384155"/>
            <a:ext cx="9398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0" y="3500438"/>
            <a:ext cx="9144000" cy="461665"/>
          </a:xfrm>
          <a:prstGeom prst="rect">
            <a:avLst/>
          </a:prstGeom>
          <a:noFill/>
        </p:spPr>
        <p:txBody>
          <a:bodyPr wrap="square" rtlCol="0">
            <a:spAutoFit/>
          </a:bodyPr>
          <a:lstStyle/>
          <a:p>
            <a:pPr algn="ctr"/>
            <a:r>
              <a:rPr lang="en-US" sz="2400" dirty="0" smtClean="0">
                <a:effectLst>
                  <a:outerShdw blurRad="38100" dist="38100" dir="2700000" algn="tl">
                    <a:srgbClr val="000000">
                      <a:alpha val="43137"/>
                    </a:srgbClr>
                  </a:outerShdw>
                </a:effectLst>
              </a:rPr>
              <a:t>Emil Cherrington</a:t>
            </a:r>
            <a:r>
              <a:rPr lang="en-US" sz="2400" baseline="30000" dirty="0" smtClean="0">
                <a:effectLst>
                  <a:outerShdw blurRad="38100" dist="38100" dir="2700000" algn="tl">
                    <a:srgbClr val="000000">
                      <a:alpha val="43137"/>
                    </a:srgbClr>
                  </a:outerShdw>
                </a:effectLst>
              </a:rPr>
              <a:t>1</a:t>
            </a:r>
            <a:r>
              <a:rPr lang="en-US" sz="2400" dirty="0" smtClean="0">
                <a:effectLst>
                  <a:outerShdw blurRad="38100" dist="38100" dir="2700000" algn="tl">
                    <a:srgbClr val="000000">
                      <a:alpha val="43137"/>
                    </a:srgbClr>
                  </a:outerShdw>
                </a:effectLst>
              </a:rPr>
              <a:t>, Elma Kay</a:t>
            </a:r>
            <a:r>
              <a:rPr lang="en-US" sz="2400" baseline="30000" dirty="0" smtClean="0">
                <a:effectLst>
                  <a:outerShdw blurRad="38100" dist="38100" dir="2700000" algn="tl">
                    <a:srgbClr val="000000">
                      <a:alpha val="43137"/>
                    </a:srgbClr>
                  </a:outerShdw>
                </a:effectLst>
              </a:rPr>
              <a:t>2</a:t>
            </a:r>
            <a:r>
              <a:rPr lang="en-US" sz="2400" dirty="0" smtClean="0">
                <a:effectLst>
                  <a:outerShdw blurRad="38100" dist="38100" dir="2700000" algn="tl">
                    <a:srgbClr val="000000">
                      <a:alpha val="43137"/>
                    </a:srgbClr>
                  </a:outerShdw>
                </a:effectLst>
              </a:rPr>
              <a:t>, and </a:t>
            </a:r>
            <a:r>
              <a:rPr lang="en-US" sz="2400" dirty="0" err="1" smtClean="0">
                <a:effectLst>
                  <a:outerShdw blurRad="38100" dist="38100" dir="2700000" algn="tl">
                    <a:srgbClr val="000000">
                      <a:alpha val="43137"/>
                    </a:srgbClr>
                  </a:outerShdw>
                </a:effectLst>
              </a:rPr>
              <a:t>Ivanna</a:t>
            </a:r>
            <a:r>
              <a:rPr lang="en-US" sz="2400" dirty="0" smtClean="0">
                <a:effectLst>
                  <a:outerShdw blurRad="38100" dist="38100" dir="2700000" algn="tl">
                    <a:srgbClr val="000000">
                      <a:alpha val="43137"/>
                    </a:srgbClr>
                  </a:outerShdw>
                </a:effectLst>
              </a:rPr>
              <a:t> Waight</a:t>
            </a:r>
            <a:r>
              <a:rPr lang="en-US" sz="2400" baseline="30000" dirty="0" smtClean="0">
                <a:effectLst>
                  <a:outerShdw blurRad="38100" dist="38100" dir="2700000" algn="tl">
                    <a:srgbClr val="000000">
                      <a:alpha val="43137"/>
                    </a:srgbClr>
                  </a:outerShdw>
                </a:effectLst>
              </a:rPr>
              <a:t>2</a:t>
            </a:r>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5715015"/>
            <a:ext cx="1643042" cy="771159"/>
          </a:xfrm>
          <a:prstGeom prst="rect">
            <a:avLst/>
          </a:prstGeom>
        </p:spPr>
      </p:pic>
      <p:sp>
        <p:nvSpPr>
          <p:cNvPr id="10" name="TextBox 9"/>
          <p:cNvSpPr txBox="1"/>
          <p:nvPr/>
        </p:nvSpPr>
        <p:spPr>
          <a:xfrm>
            <a:off x="0" y="6500834"/>
            <a:ext cx="2714612" cy="338554"/>
          </a:xfrm>
          <a:prstGeom prst="rect">
            <a:avLst/>
          </a:prstGeom>
          <a:noFill/>
        </p:spPr>
        <p:txBody>
          <a:bodyPr wrap="square" rtlCol="0">
            <a:spAutoFit/>
          </a:bodyPr>
          <a:lstStyle/>
          <a:p>
            <a:r>
              <a:rPr lang="en-US" sz="1600" dirty="0" smtClean="0"/>
              <a:t>25 March 2015</a:t>
            </a:r>
            <a:endParaRPr lang="en-US" sz="1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5720" y="1285860"/>
            <a:ext cx="8572560" cy="4721240"/>
          </a:xfrm>
        </p:spPr>
        <p:txBody>
          <a:bodyPr/>
          <a:lstStyle/>
          <a:p>
            <a:r>
              <a:rPr lang="en-US" dirty="0" smtClean="0">
                <a:effectLst>
                  <a:outerShdw blurRad="38100" dist="38100" dir="2700000" algn="tl">
                    <a:srgbClr val="000000">
                      <a:alpha val="43137"/>
                    </a:srgbClr>
                  </a:outerShdw>
                </a:effectLst>
              </a:rPr>
              <a:t>Estimates of changes in demand for human consumption</a:t>
            </a:r>
          </a:p>
          <a:p>
            <a:pPr lvl="1"/>
            <a:r>
              <a:rPr lang="en-US" dirty="0" smtClean="0"/>
              <a:t>Used data from the 2010 </a:t>
            </a:r>
            <a:r>
              <a:rPr lang="en-US" dirty="0" err="1" smtClean="0"/>
              <a:t>LandScan</a:t>
            </a:r>
            <a:r>
              <a:rPr lang="en-US" dirty="0" smtClean="0"/>
              <a:t> database from the U.S. Oak Ridge National Laboratory (ORNL) to estimate no. of people in project area in 2010</a:t>
            </a:r>
          </a:p>
          <a:p>
            <a:pPr lvl="1"/>
            <a:r>
              <a:rPr lang="en-US" dirty="0" smtClean="0"/>
              <a:t>Projected increase in population</a:t>
            </a:r>
          </a:p>
          <a:p>
            <a:pPr lvl="1"/>
            <a:r>
              <a:rPr lang="en-US" dirty="0" smtClean="0"/>
              <a:t>Combined population with average per capita water consumption in Belize estimated at 52.3 m</a:t>
            </a:r>
            <a:r>
              <a:rPr lang="en-US" baseline="30000" dirty="0" smtClean="0"/>
              <a:t>3</a:t>
            </a:r>
            <a:r>
              <a:rPr lang="en-US" dirty="0" smtClean="0"/>
              <a:t> (13,816.2 gallons) (MNRA 2010)*</a:t>
            </a:r>
          </a:p>
          <a:p>
            <a:pPr lvl="2"/>
            <a:r>
              <a:rPr lang="en-US" dirty="0" smtClean="0"/>
              <a:t>Factors water consumption and abstraction losses </a:t>
            </a:r>
          </a:p>
          <a:p>
            <a:pPr lvl="1"/>
            <a:endParaRPr lang="en-US" dirty="0" smtClean="0">
              <a:effectLst>
                <a:outerShdw blurRad="38100" dist="38100" dir="2700000" algn="tl">
                  <a:srgbClr val="000000">
                    <a:alpha val="43137"/>
                  </a:srgbClr>
                </a:outerShdw>
              </a:effectLst>
            </a:endParaRPr>
          </a:p>
        </p:txBody>
      </p:sp>
      <p:sp>
        <p:nvSpPr>
          <p:cNvPr id="3" name="Title 2"/>
          <p:cNvSpPr>
            <a:spLocks noGrp="1"/>
          </p:cNvSpPr>
          <p:nvPr>
            <p:ph type="title"/>
          </p:nvPr>
        </p:nvSpPr>
        <p:spPr/>
        <p:txBody>
          <a:bodyPr/>
          <a:lstStyle/>
          <a:p>
            <a:r>
              <a:rPr lang="en-BZ" dirty="0" smtClean="0"/>
              <a:t>Methodology</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5643570" y="214290"/>
            <a:ext cx="3500430" cy="1643074"/>
          </a:xfrm>
          <a:prstGeom prst="rect">
            <a:avLst/>
          </a:prstGeom>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sz="4000" dirty="0" smtClean="0"/>
              <a:t>Results: </a:t>
            </a:r>
          </a:p>
          <a:p>
            <a:r>
              <a:rPr lang="en-US" sz="3200" dirty="0" smtClean="0"/>
              <a:t>Land use change modeling</a:t>
            </a:r>
            <a:endParaRPr lang="en-US" sz="3200" b="1" dirty="0">
              <a:solidFill>
                <a:srgbClr val="FFFF00"/>
              </a:solidFill>
              <a:effectLst>
                <a:outerShdw blurRad="38100" dist="38100" dir="2700000" algn="tl">
                  <a:srgbClr val="000000">
                    <a:alpha val="43137"/>
                  </a:srgbClr>
                </a:outerShdw>
              </a:effectLst>
            </a:endParaRPr>
          </a:p>
        </p:txBody>
      </p:sp>
      <p:pic>
        <p:nvPicPr>
          <p:cNvPr id="17" name="Picture 16"/>
          <p:cNvPicPr/>
          <p:nvPr/>
        </p:nvPicPr>
        <p:blipFill>
          <a:blip r:embed="rId2" cstate="print">
            <a:extLst>
              <a:ext uri="{28A0092B-C50C-407E-A947-70E740481C1C}">
                <a14:useLocalDpi xmlns:a14="http://schemas.microsoft.com/office/drawing/2010/main" val="0"/>
              </a:ext>
            </a:extLst>
          </a:blip>
          <a:stretch>
            <a:fillRect/>
          </a:stretch>
        </p:blipFill>
        <p:spPr>
          <a:xfrm>
            <a:off x="0" y="0"/>
            <a:ext cx="5429256" cy="6858000"/>
          </a:xfrm>
          <a:prstGeom prst="rect">
            <a:avLst/>
          </a:prstGeom>
        </p:spPr>
      </p:pic>
      <p:sp>
        <p:nvSpPr>
          <p:cNvPr id="20" name="TextBox 19"/>
          <p:cNvSpPr txBox="1"/>
          <p:nvPr/>
        </p:nvSpPr>
        <p:spPr>
          <a:xfrm>
            <a:off x="5572132" y="2071678"/>
            <a:ext cx="3571868" cy="4431983"/>
          </a:xfrm>
          <a:prstGeom prst="rect">
            <a:avLst/>
          </a:prstGeom>
          <a:noFill/>
        </p:spPr>
        <p:txBody>
          <a:bodyPr wrap="square" rtlCol="0">
            <a:spAutoFit/>
          </a:bodyPr>
          <a:lstStyle/>
          <a:p>
            <a:pPr marL="342900" indent="-342900">
              <a:buFont typeface="+mj-lt"/>
              <a:buAutoNum type="alphaLcPeriod"/>
            </a:pPr>
            <a:r>
              <a:rPr lang="en-US" sz="2400" dirty="0" smtClean="0"/>
              <a:t>2010 (70.6 forest cover)</a:t>
            </a:r>
          </a:p>
          <a:p>
            <a:pPr marL="342900" indent="-342900">
              <a:buFont typeface="+mj-lt"/>
              <a:buAutoNum type="alphaLcPeriod"/>
            </a:pPr>
            <a:r>
              <a:rPr lang="en-US" sz="2400" dirty="0" smtClean="0"/>
              <a:t>2050, business as usual scenario (54.6% forest cover)</a:t>
            </a:r>
          </a:p>
          <a:p>
            <a:pPr marL="342900" indent="-342900">
              <a:buFont typeface="+mj-lt"/>
              <a:buAutoNum type="alphaLcPeriod"/>
            </a:pPr>
            <a:r>
              <a:rPr lang="en-US" sz="2400" dirty="0" smtClean="0"/>
              <a:t>2050, deforestation rate halved (69.3% forest cover)</a:t>
            </a:r>
          </a:p>
          <a:p>
            <a:pPr marL="342900" indent="-342900">
              <a:buFont typeface="+mj-lt"/>
              <a:buAutoNum type="alphaLcPeriod"/>
            </a:pPr>
            <a:r>
              <a:rPr lang="en-US" sz="2400" dirty="0" smtClean="0"/>
              <a:t>2050, deforestation rate doubled (48% forest cover)</a:t>
            </a:r>
          </a:p>
          <a:p>
            <a:pPr marL="342900" indent="-342900">
              <a:buFont typeface="+mj-lt"/>
              <a:buAutoNum type="alphaLcPeriod"/>
            </a:pPr>
            <a:endParaRPr lang="en-US" dirty="0"/>
          </a:p>
        </p:txBody>
      </p:sp>
    </p:spTree>
    <p:extLst>
      <p:ext uri="{BB962C8B-B14F-4D97-AF65-F5344CB8AC3E}">
        <p14:creationId xmlns:p14="http://schemas.microsoft.com/office/powerpoint/2010/main" val="12603522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3"/>
          <p:cNvGraphicFramePr>
            <a:graphicFrameLocks/>
          </p:cNvGraphicFramePr>
          <p:nvPr/>
        </p:nvGraphicFramePr>
        <p:xfrm>
          <a:off x="0" y="928688"/>
          <a:ext cx="9143999" cy="5929329"/>
        </p:xfrm>
        <a:graphic>
          <a:graphicData uri="http://schemas.openxmlformats.org/drawingml/2006/table">
            <a:tbl>
              <a:tblPr/>
              <a:tblGrid>
                <a:gridCol w="1835535"/>
                <a:gridCol w="1150906"/>
                <a:gridCol w="975415"/>
                <a:gridCol w="1395962"/>
                <a:gridCol w="857256"/>
                <a:gridCol w="857256"/>
                <a:gridCol w="739146"/>
                <a:gridCol w="1332523"/>
              </a:tblGrid>
              <a:tr h="435919">
                <a:tc rowSpan="2">
                  <a:txBody>
                    <a:bodyPr/>
                    <a:lstStyle/>
                    <a:p>
                      <a:pPr marL="0" marR="0" algn="ctr">
                        <a:lnSpc>
                          <a:spcPct val="115000"/>
                        </a:lnSpc>
                        <a:spcBef>
                          <a:spcPts val="0"/>
                        </a:spcBef>
                        <a:spcAft>
                          <a:spcPts val="0"/>
                        </a:spcAft>
                      </a:pPr>
                      <a:r>
                        <a:rPr lang="en-US" sz="2000" b="1" dirty="0">
                          <a:solidFill>
                            <a:srgbClr val="000000"/>
                          </a:solidFill>
                          <a:latin typeface="Times New Roman"/>
                          <a:ea typeface="Times New Roman"/>
                          <a:cs typeface="Times New Roman"/>
                        </a:rPr>
                        <a:t>Model</a:t>
                      </a:r>
                      <a:endParaRPr lang="en-US" sz="2000" b="1" dirty="0">
                        <a:latin typeface="Calibri"/>
                        <a:ea typeface="Calibri"/>
                        <a:cs typeface="Times New Roman"/>
                      </a:endParaRPr>
                    </a:p>
                  </a:txBody>
                  <a:tcPr marL="68580" marR="68580" marT="0" marB="0">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2000" b="1" dirty="0">
                          <a:solidFill>
                            <a:srgbClr val="000000"/>
                          </a:solidFill>
                          <a:latin typeface="Times New Roman"/>
                          <a:ea typeface="Times New Roman"/>
                          <a:cs typeface="Times New Roman"/>
                        </a:rPr>
                        <a:t>Scenario (RCP)</a:t>
                      </a:r>
                      <a:endParaRPr lang="en-US" sz="2000" b="1" dirty="0">
                        <a:latin typeface="Calibri"/>
                        <a:ea typeface="Calibri"/>
                        <a:cs typeface="Times New Roman"/>
                      </a:endParaRPr>
                    </a:p>
                  </a:txBody>
                  <a:tcPr marL="68580" marR="68580" marT="0" marB="0">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2000" b="1">
                          <a:solidFill>
                            <a:srgbClr val="000000"/>
                          </a:solidFill>
                          <a:latin typeface="Times New Roman"/>
                          <a:ea typeface="Times New Roman"/>
                          <a:cs typeface="Times New Roman"/>
                        </a:rPr>
                        <a:t>Period</a:t>
                      </a:r>
                      <a:endParaRPr lang="en-US" sz="2000" b="1">
                        <a:latin typeface="Calibri"/>
                        <a:ea typeface="Calibri"/>
                        <a:cs typeface="Times New Roman"/>
                      </a:endParaRPr>
                    </a:p>
                  </a:txBody>
                  <a:tcPr marL="68580" marR="68580" marT="0" marB="0">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2000" b="1">
                          <a:solidFill>
                            <a:srgbClr val="000000"/>
                          </a:solidFill>
                          <a:latin typeface="Times New Roman"/>
                          <a:ea typeface="Times New Roman"/>
                          <a:cs typeface="Times New Roman"/>
                        </a:rPr>
                        <a:t>Origin</a:t>
                      </a:r>
                      <a:endParaRPr lang="en-US" sz="2000" b="1">
                        <a:latin typeface="Calibri"/>
                        <a:ea typeface="Calibri"/>
                        <a:cs typeface="Times New Roman"/>
                      </a:endParaRPr>
                    </a:p>
                  </a:txBody>
                  <a:tcPr marL="68580" marR="68580" marT="0" marB="0">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gridSpan="3">
                  <a:txBody>
                    <a:bodyPr/>
                    <a:lstStyle/>
                    <a:p>
                      <a:pPr marL="0" marR="0" algn="ctr">
                        <a:lnSpc>
                          <a:spcPct val="115000"/>
                        </a:lnSpc>
                        <a:spcBef>
                          <a:spcPts val="0"/>
                        </a:spcBef>
                        <a:spcAft>
                          <a:spcPts val="0"/>
                        </a:spcAft>
                      </a:pPr>
                      <a:r>
                        <a:rPr lang="en-US" sz="2000" b="1">
                          <a:solidFill>
                            <a:srgbClr val="000000"/>
                          </a:solidFill>
                          <a:latin typeface="Times New Roman"/>
                          <a:ea typeface="Times New Roman"/>
                          <a:cs typeface="Times New Roman"/>
                        </a:rPr>
                        <a:t>Rainfall (mm)</a:t>
                      </a:r>
                      <a:endParaRPr lang="en-US" sz="2000" b="1">
                        <a:latin typeface="Calibri"/>
                        <a:ea typeface="Calibri"/>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rowSpan="2">
                  <a:txBody>
                    <a:bodyPr/>
                    <a:lstStyle/>
                    <a:p>
                      <a:pPr marL="0" marR="0" algn="ctr">
                        <a:lnSpc>
                          <a:spcPct val="115000"/>
                        </a:lnSpc>
                        <a:spcBef>
                          <a:spcPts val="0"/>
                        </a:spcBef>
                        <a:spcAft>
                          <a:spcPts val="0"/>
                        </a:spcAft>
                      </a:pPr>
                      <a:r>
                        <a:rPr lang="en-US" sz="2000" b="1">
                          <a:solidFill>
                            <a:srgbClr val="000000"/>
                          </a:solidFill>
                          <a:latin typeface="Times New Roman"/>
                          <a:ea typeface="Times New Roman"/>
                          <a:cs typeface="Times New Roman"/>
                        </a:rPr>
                        <a:t>% change (mean)</a:t>
                      </a:r>
                      <a:endParaRPr lang="en-US" sz="2000" b="1">
                        <a:latin typeface="Calibri"/>
                        <a:ea typeface="Calibri"/>
                        <a:cs typeface="Times New Roman"/>
                      </a:endParaRPr>
                    </a:p>
                  </a:txBody>
                  <a:tcPr marL="68580" marR="68580" marT="0" marB="0">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r h="435919">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l">
                        <a:lnSpc>
                          <a:spcPct val="115000"/>
                        </a:lnSpc>
                        <a:spcBef>
                          <a:spcPts val="0"/>
                        </a:spcBef>
                        <a:spcAft>
                          <a:spcPts val="0"/>
                        </a:spcAft>
                      </a:pPr>
                      <a:r>
                        <a:rPr lang="en-US" sz="2000" b="1">
                          <a:solidFill>
                            <a:srgbClr val="000000"/>
                          </a:solidFill>
                          <a:latin typeface="Times New Roman"/>
                          <a:ea typeface="Times New Roman"/>
                          <a:cs typeface="Times New Roman"/>
                        </a:rPr>
                        <a:t>Min</a:t>
                      </a:r>
                      <a:endParaRPr lang="en-US" sz="2000" b="1">
                        <a:latin typeface="Calibri"/>
                        <a:ea typeface="Calibri"/>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000" b="1">
                          <a:solidFill>
                            <a:srgbClr val="000000"/>
                          </a:solidFill>
                          <a:latin typeface="Times New Roman"/>
                          <a:ea typeface="Times New Roman"/>
                          <a:cs typeface="Times New Roman"/>
                        </a:rPr>
                        <a:t>Mean</a:t>
                      </a:r>
                      <a:endParaRPr lang="en-US" sz="2000" b="1">
                        <a:latin typeface="Calibri"/>
                        <a:ea typeface="Calibri"/>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000" b="1">
                          <a:solidFill>
                            <a:srgbClr val="000000"/>
                          </a:solidFill>
                          <a:latin typeface="Times New Roman"/>
                          <a:ea typeface="Times New Roman"/>
                          <a:cs typeface="Times New Roman"/>
                        </a:rPr>
                        <a:t>Max</a:t>
                      </a:r>
                      <a:endParaRPr lang="en-US" sz="2000" b="1">
                        <a:latin typeface="Calibri"/>
                        <a:ea typeface="Calibri"/>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vMerge="1">
                  <a:txBody>
                    <a:bodyPr/>
                    <a:lstStyle/>
                    <a:p>
                      <a:endParaRPr lang="en-US"/>
                    </a:p>
                  </a:txBody>
                  <a:tcPr/>
                </a:tc>
              </a:tr>
              <a:tr h="840285">
                <a:tc>
                  <a:txBody>
                    <a:bodyPr/>
                    <a:lstStyle/>
                    <a:p>
                      <a:pPr marL="0" marR="0" algn="ctr">
                        <a:lnSpc>
                          <a:spcPct val="115000"/>
                        </a:lnSpc>
                        <a:spcBef>
                          <a:spcPts val="0"/>
                        </a:spcBef>
                        <a:spcAft>
                          <a:spcPts val="0"/>
                        </a:spcAft>
                      </a:pPr>
                      <a:r>
                        <a:rPr lang="en-US" sz="2000" b="1">
                          <a:solidFill>
                            <a:srgbClr val="000000"/>
                          </a:solidFill>
                          <a:latin typeface="Times New Roman"/>
                          <a:ea typeface="Times New Roman"/>
                          <a:cs typeface="Times New Roman"/>
                        </a:rPr>
                        <a:t>Baseline</a:t>
                      </a:r>
                      <a:endParaRPr lang="en-US" sz="2000" b="1">
                        <a:latin typeface="Calibri"/>
                        <a:ea typeface="Calibri"/>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rgbClr val="000000"/>
                          </a:solidFill>
                          <a:latin typeface="Times New Roman"/>
                          <a:ea typeface="Times New Roman"/>
                          <a:cs typeface="Times New Roman"/>
                        </a:rPr>
                        <a:t> </a:t>
                      </a:r>
                      <a:endParaRPr lang="en-US" sz="2000" b="1" dirty="0">
                        <a:latin typeface="Calibri"/>
                        <a:ea typeface="Calibri"/>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rgbClr val="000000"/>
                          </a:solidFill>
                          <a:latin typeface="Times New Roman"/>
                          <a:ea typeface="Times New Roman"/>
                          <a:cs typeface="Times New Roman"/>
                        </a:rPr>
                        <a:t>2000</a:t>
                      </a:r>
                      <a:endParaRPr lang="en-US" sz="2000" b="1" dirty="0">
                        <a:latin typeface="Calibri"/>
                        <a:ea typeface="Calibri"/>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err="1">
                          <a:solidFill>
                            <a:srgbClr val="000000"/>
                          </a:solidFill>
                          <a:latin typeface="Times New Roman"/>
                          <a:ea typeface="Times New Roman"/>
                          <a:cs typeface="Times New Roman"/>
                        </a:rPr>
                        <a:t>WorldClim</a:t>
                      </a:r>
                      <a:endParaRPr lang="en-US" sz="2000" b="1" dirty="0">
                        <a:latin typeface="Calibri"/>
                        <a:ea typeface="Calibri"/>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solidFill>
                            <a:srgbClr val="000000"/>
                          </a:solidFill>
                          <a:latin typeface="Times New Roman"/>
                          <a:ea typeface="Times New Roman"/>
                          <a:cs typeface="Times New Roman"/>
                        </a:rPr>
                        <a:t>1,051</a:t>
                      </a:r>
                      <a:endParaRPr lang="en-US" sz="2000" b="1">
                        <a:latin typeface="Calibri"/>
                        <a:ea typeface="Calibri"/>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solidFill>
                            <a:srgbClr val="000000"/>
                          </a:solidFill>
                          <a:latin typeface="Times New Roman"/>
                          <a:ea typeface="Times New Roman"/>
                          <a:cs typeface="Times New Roman"/>
                        </a:rPr>
                        <a:t>1,750</a:t>
                      </a:r>
                      <a:endParaRPr lang="en-US" sz="2000" b="1">
                        <a:latin typeface="Calibri"/>
                        <a:ea typeface="Calibri"/>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rgbClr val="000000"/>
                          </a:solidFill>
                          <a:latin typeface="Times New Roman"/>
                          <a:ea typeface="Times New Roman"/>
                          <a:cs typeface="Times New Roman"/>
                        </a:rPr>
                        <a:t>4,126</a:t>
                      </a:r>
                      <a:endParaRPr lang="en-US" sz="2000" b="1" dirty="0">
                        <a:latin typeface="Calibri"/>
                        <a:ea typeface="Calibri"/>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rgbClr val="000000"/>
                          </a:solidFill>
                          <a:latin typeface="Times New Roman"/>
                          <a:ea typeface="Times New Roman"/>
                          <a:cs typeface="Times New Roman"/>
                        </a:rPr>
                        <a:t>N/A</a:t>
                      </a:r>
                      <a:endParaRPr lang="en-US" sz="2000" b="1" dirty="0">
                        <a:latin typeface="Calibri"/>
                        <a:ea typeface="Calibri"/>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143">
                <a:tc>
                  <a:txBody>
                    <a:bodyPr/>
                    <a:lstStyle/>
                    <a:p>
                      <a:pPr marL="0" marR="0" algn="ctr">
                        <a:lnSpc>
                          <a:spcPct val="115000"/>
                        </a:lnSpc>
                        <a:spcBef>
                          <a:spcPts val="0"/>
                        </a:spcBef>
                        <a:spcAft>
                          <a:spcPts val="0"/>
                        </a:spcAft>
                      </a:pPr>
                      <a:r>
                        <a:rPr lang="en-US" sz="2000" b="1">
                          <a:latin typeface="Times New Roman"/>
                          <a:ea typeface="Times New Roman"/>
                          <a:cs typeface="Times New Roman"/>
                        </a:rPr>
                        <a:t>CNRM-CM5</a:t>
                      </a:r>
                      <a:endParaRPr lang="en-US" sz="2000" b="1">
                        <a:latin typeface="Calibri"/>
                        <a:ea typeface="Calibri"/>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solidFill>
                            <a:srgbClr val="000000"/>
                          </a:solidFill>
                          <a:latin typeface="Times New Roman"/>
                          <a:ea typeface="Times New Roman"/>
                          <a:cs typeface="Times New Roman"/>
                        </a:rPr>
                        <a:t>2.6</a:t>
                      </a:r>
                      <a:endParaRPr lang="en-US" sz="2000" b="1">
                        <a:latin typeface="Calibri"/>
                        <a:ea typeface="Calibri"/>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solidFill>
                            <a:srgbClr val="000000"/>
                          </a:solidFill>
                          <a:latin typeface="Times New Roman"/>
                          <a:ea typeface="Times New Roman"/>
                          <a:cs typeface="Times New Roman"/>
                        </a:rPr>
                        <a:t>2070</a:t>
                      </a:r>
                      <a:endParaRPr lang="en-US" sz="2000" b="1">
                        <a:latin typeface="Calibri"/>
                        <a:ea typeface="Calibri"/>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rgbClr val="000000"/>
                          </a:solidFill>
                          <a:latin typeface="Times New Roman"/>
                          <a:ea typeface="Times New Roman"/>
                          <a:cs typeface="Times New Roman"/>
                        </a:rPr>
                        <a:t>France</a:t>
                      </a:r>
                      <a:endParaRPr lang="en-US" sz="2000" b="1" dirty="0">
                        <a:latin typeface="Calibri"/>
                        <a:ea typeface="Calibri"/>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solidFill>
                            <a:srgbClr val="000000"/>
                          </a:solidFill>
                          <a:latin typeface="Times New Roman"/>
                          <a:ea typeface="Times New Roman"/>
                          <a:cs typeface="Times New Roman"/>
                        </a:rPr>
                        <a:t>1,057</a:t>
                      </a:r>
                      <a:endParaRPr lang="en-US" sz="2000" b="1">
                        <a:latin typeface="Calibri"/>
                        <a:ea typeface="Calibri"/>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solidFill>
                            <a:srgbClr val="000000"/>
                          </a:solidFill>
                          <a:latin typeface="Times New Roman"/>
                          <a:ea typeface="Times New Roman"/>
                          <a:cs typeface="Times New Roman"/>
                        </a:rPr>
                        <a:t>1,711</a:t>
                      </a:r>
                      <a:endParaRPr lang="en-US" sz="2000" b="1">
                        <a:latin typeface="Calibri"/>
                        <a:ea typeface="Calibri"/>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solidFill>
                            <a:srgbClr val="000000"/>
                          </a:solidFill>
                          <a:latin typeface="Times New Roman"/>
                          <a:ea typeface="Times New Roman"/>
                          <a:cs typeface="Times New Roman"/>
                        </a:rPr>
                        <a:t>4,070</a:t>
                      </a:r>
                      <a:endParaRPr lang="en-US" sz="2000" b="1">
                        <a:latin typeface="Calibri"/>
                        <a:ea typeface="Calibri"/>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solidFill>
                            <a:srgbClr val="FF0000"/>
                          </a:solidFill>
                          <a:latin typeface="Times New Roman"/>
                          <a:ea typeface="Times New Roman"/>
                          <a:cs typeface="Times New Roman"/>
                        </a:rPr>
                        <a:t>-2.2%</a:t>
                      </a:r>
                      <a:endParaRPr lang="en-US" sz="2000" b="1">
                        <a:latin typeface="Calibri"/>
                        <a:ea typeface="Calibri"/>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143">
                <a:tc>
                  <a:txBody>
                    <a:bodyPr/>
                    <a:lstStyle/>
                    <a:p>
                      <a:pPr marL="0" marR="0" algn="ctr">
                        <a:lnSpc>
                          <a:spcPct val="115000"/>
                        </a:lnSpc>
                        <a:spcBef>
                          <a:spcPts val="0"/>
                        </a:spcBef>
                        <a:spcAft>
                          <a:spcPts val="0"/>
                        </a:spcAft>
                      </a:pPr>
                      <a:r>
                        <a:rPr lang="en-US" sz="2000" b="1">
                          <a:latin typeface="Times New Roman"/>
                          <a:ea typeface="Times New Roman"/>
                          <a:cs typeface="Times New Roman"/>
                        </a:rPr>
                        <a:t>CNRM-CM5</a:t>
                      </a:r>
                      <a:endParaRPr lang="en-US" sz="2000" b="1">
                        <a:latin typeface="Calibri"/>
                        <a:ea typeface="Calibri"/>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solidFill>
                            <a:srgbClr val="000000"/>
                          </a:solidFill>
                          <a:latin typeface="Times New Roman"/>
                          <a:ea typeface="Times New Roman"/>
                          <a:cs typeface="Times New Roman"/>
                        </a:rPr>
                        <a:t>8.5</a:t>
                      </a:r>
                      <a:endParaRPr lang="en-US" sz="2000" b="1">
                        <a:latin typeface="Calibri"/>
                        <a:ea typeface="Calibri"/>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solidFill>
                            <a:srgbClr val="000000"/>
                          </a:solidFill>
                          <a:latin typeface="Times New Roman"/>
                          <a:ea typeface="Times New Roman"/>
                          <a:cs typeface="Times New Roman"/>
                        </a:rPr>
                        <a:t>2070</a:t>
                      </a:r>
                      <a:endParaRPr lang="en-US" sz="2000" b="1">
                        <a:latin typeface="Calibri"/>
                        <a:ea typeface="Calibri"/>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solidFill>
                            <a:srgbClr val="000000"/>
                          </a:solidFill>
                          <a:latin typeface="Times New Roman"/>
                          <a:ea typeface="Times New Roman"/>
                          <a:cs typeface="Times New Roman"/>
                        </a:rPr>
                        <a:t>France</a:t>
                      </a:r>
                      <a:endParaRPr lang="en-US" sz="2000" b="1">
                        <a:latin typeface="Calibri"/>
                        <a:ea typeface="Calibri"/>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rgbClr val="000000"/>
                          </a:solidFill>
                          <a:latin typeface="Times New Roman"/>
                          <a:ea typeface="Times New Roman"/>
                          <a:cs typeface="Times New Roman"/>
                        </a:rPr>
                        <a:t>1,072</a:t>
                      </a:r>
                      <a:endParaRPr lang="en-US" sz="2000" b="1" dirty="0">
                        <a:latin typeface="Calibri"/>
                        <a:ea typeface="Calibri"/>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solidFill>
                            <a:srgbClr val="000000"/>
                          </a:solidFill>
                          <a:latin typeface="Times New Roman"/>
                          <a:ea typeface="Times New Roman"/>
                          <a:cs typeface="Times New Roman"/>
                        </a:rPr>
                        <a:t>1,745</a:t>
                      </a:r>
                      <a:endParaRPr lang="en-US" sz="2000" b="1">
                        <a:latin typeface="Calibri"/>
                        <a:ea typeface="Calibri"/>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solidFill>
                            <a:srgbClr val="000000"/>
                          </a:solidFill>
                          <a:latin typeface="Times New Roman"/>
                          <a:ea typeface="Times New Roman"/>
                          <a:cs typeface="Times New Roman"/>
                        </a:rPr>
                        <a:t>3,991</a:t>
                      </a:r>
                      <a:endParaRPr lang="en-US" sz="2000" b="1">
                        <a:latin typeface="Calibri"/>
                        <a:ea typeface="Calibri"/>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solidFill>
                            <a:srgbClr val="FF0000"/>
                          </a:solidFill>
                          <a:latin typeface="Times New Roman"/>
                          <a:ea typeface="Times New Roman"/>
                          <a:cs typeface="Times New Roman"/>
                        </a:rPr>
                        <a:t>-0.3%</a:t>
                      </a:r>
                      <a:endParaRPr lang="en-US" sz="2000" b="1">
                        <a:latin typeface="Calibri"/>
                        <a:ea typeface="Calibri"/>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143">
                <a:tc>
                  <a:txBody>
                    <a:bodyPr/>
                    <a:lstStyle/>
                    <a:p>
                      <a:pPr marL="0" marR="0" algn="ctr">
                        <a:lnSpc>
                          <a:spcPct val="115000"/>
                        </a:lnSpc>
                        <a:spcBef>
                          <a:spcPts val="0"/>
                        </a:spcBef>
                        <a:spcAft>
                          <a:spcPts val="0"/>
                        </a:spcAft>
                      </a:pPr>
                      <a:r>
                        <a:rPr lang="en-US" sz="2000" b="1">
                          <a:latin typeface="Times New Roman"/>
                          <a:ea typeface="Times New Roman"/>
                          <a:cs typeface="Times New Roman"/>
                        </a:rPr>
                        <a:t>HadGEM2-ES</a:t>
                      </a:r>
                      <a:endParaRPr lang="en-US" sz="2000" b="1">
                        <a:latin typeface="Calibri"/>
                        <a:ea typeface="Calibri"/>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solidFill>
                            <a:srgbClr val="000000"/>
                          </a:solidFill>
                          <a:latin typeface="Times New Roman"/>
                          <a:ea typeface="Times New Roman"/>
                          <a:cs typeface="Times New Roman"/>
                        </a:rPr>
                        <a:t>2.6</a:t>
                      </a:r>
                      <a:endParaRPr lang="en-US" sz="2000" b="1">
                        <a:latin typeface="Calibri"/>
                        <a:ea typeface="Calibri"/>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solidFill>
                            <a:srgbClr val="000000"/>
                          </a:solidFill>
                          <a:latin typeface="Times New Roman"/>
                          <a:ea typeface="Times New Roman"/>
                          <a:cs typeface="Times New Roman"/>
                        </a:rPr>
                        <a:t>2070</a:t>
                      </a:r>
                      <a:endParaRPr lang="en-US" sz="2000" b="1">
                        <a:latin typeface="Calibri"/>
                        <a:ea typeface="Calibri"/>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solidFill>
                            <a:srgbClr val="000000"/>
                          </a:solidFill>
                          <a:latin typeface="Times New Roman"/>
                          <a:ea typeface="Times New Roman"/>
                          <a:cs typeface="Times New Roman"/>
                        </a:rPr>
                        <a:t>UK</a:t>
                      </a:r>
                      <a:endParaRPr lang="en-US" sz="2000" b="1">
                        <a:latin typeface="Calibri"/>
                        <a:ea typeface="Calibri"/>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solidFill>
                            <a:srgbClr val="000000"/>
                          </a:solidFill>
                          <a:latin typeface="Times New Roman"/>
                          <a:ea typeface="Times New Roman"/>
                          <a:cs typeface="Times New Roman"/>
                        </a:rPr>
                        <a:t>983</a:t>
                      </a:r>
                      <a:endParaRPr lang="en-US" sz="2000" b="1">
                        <a:latin typeface="Calibri"/>
                        <a:ea typeface="Calibri"/>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rgbClr val="000000"/>
                          </a:solidFill>
                          <a:latin typeface="Times New Roman"/>
                          <a:ea typeface="Times New Roman"/>
                          <a:cs typeface="Times New Roman"/>
                        </a:rPr>
                        <a:t>1,699</a:t>
                      </a:r>
                      <a:endParaRPr lang="en-US" sz="2000" b="1" dirty="0">
                        <a:latin typeface="Calibri"/>
                        <a:ea typeface="Calibri"/>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solidFill>
                            <a:srgbClr val="000000"/>
                          </a:solidFill>
                          <a:latin typeface="Times New Roman"/>
                          <a:ea typeface="Times New Roman"/>
                          <a:cs typeface="Times New Roman"/>
                        </a:rPr>
                        <a:t>4,157</a:t>
                      </a:r>
                      <a:endParaRPr lang="en-US" sz="2000" b="1">
                        <a:latin typeface="Calibri"/>
                        <a:ea typeface="Calibri"/>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solidFill>
                            <a:srgbClr val="FF0000"/>
                          </a:solidFill>
                          <a:latin typeface="Times New Roman"/>
                          <a:ea typeface="Times New Roman"/>
                          <a:cs typeface="Times New Roman"/>
                        </a:rPr>
                        <a:t>-2.9%</a:t>
                      </a:r>
                      <a:endParaRPr lang="en-US" sz="2000" b="1">
                        <a:latin typeface="Calibri"/>
                        <a:ea typeface="Calibri"/>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143">
                <a:tc>
                  <a:txBody>
                    <a:bodyPr/>
                    <a:lstStyle/>
                    <a:p>
                      <a:pPr marL="0" marR="0" algn="ctr">
                        <a:lnSpc>
                          <a:spcPct val="115000"/>
                        </a:lnSpc>
                        <a:spcBef>
                          <a:spcPts val="0"/>
                        </a:spcBef>
                        <a:spcAft>
                          <a:spcPts val="0"/>
                        </a:spcAft>
                      </a:pPr>
                      <a:r>
                        <a:rPr lang="en-US" sz="2000" b="1">
                          <a:latin typeface="Times New Roman"/>
                          <a:ea typeface="Times New Roman"/>
                          <a:cs typeface="Times New Roman"/>
                        </a:rPr>
                        <a:t>HadGEM2-ES</a:t>
                      </a:r>
                      <a:endParaRPr lang="en-US" sz="2000" b="1">
                        <a:latin typeface="Calibri"/>
                        <a:ea typeface="Calibri"/>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solidFill>
                            <a:srgbClr val="000000"/>
                          </a:solidFill>
                          <a:latin typeface="Times New Roman"/>
                          <a:ea typeface="Times New Roman"/>
                          <a:cs typeface="Times New Roman"/>
                        </a:rPr>
                        <a:t>8.5</a:t>
                      </a:r>
                      <a:endParaRPr lang="en-US" sz="2000" b="1">
                        <a:latin typeface="Calibri"/>
                        <a:ea typeface="Calibri"/>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solidFill>
                            <a:srgbClr val="000000"/>
                          </a:solidFill>
                          <a:latin typeface="Times New Roman"/>
                          <a:ea typeface="Times New Roman"/>
                          <a:cs typeface="Times New Roman"/>
                        </a:rPr>
                        <a:t>2070</a:t>
                      </a:r>
                      <a:endParaRPr lang="en-US" sz="2000" b="1">
                        <a:latin typeface="Calibri"/>
                        <a:ea typeface="Calibri"/>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solidFill>
                            <a:srgbClr val="000000"/>
                          </a:solidFill>
                          <a:latin typeface="Times New Roman"/>
                          <a:ea typeface="Times New Roman"/>
                          <a:cs typeface="Times New Roman"/>
                        </a:rPr>
                        <a:t>UK</a:t>
                      </a:r>
                      <a:endParaRPr lang="en-US" sz="2000" b="1">
                        <a:latin typeface="Calibri"/>
                        <a:ea typeface="Calibri"/>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solidFill>
                            <a:srgbClr val="000000"/>
                          </a:solidFill>
                          <a:latin typeface="Times New Roman"/>
                          <a:ea typeface="Times New Roman"/>
                          <a:cs typeface="Times New Roman"/>
                        </a:rPr>
                        <a:t>892</a:t>
                      </a:r>
                      <a:endParaRPr lang="en-US" sz="2000" b="1">
                        <a:latin typeface="Calibri"/>
                        <a:ea typeface="Calibri"/>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rgbClr val="000000"/>
                          </a:solidFill>
                          <a:latin typeface="Times New Roman"/>
                          <a:ea typeface="Times New Roman"/>
                          <a:cs typeface="Times New Roman"/>
                        </a:rPr>
                        <a:t>1,496</a:t>
                      </a:r>
                      <a:endParaRPr lang="en-US" sz="2000" b="1" dirty="0">
                        <a:latin typeface="Calibri"/>
                        <a:ea typeface="Calibri"/>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solidFill>
                            <a:srgbClr val="000000"/>
                          </a:solidFill>
                          <a:latin typeface="Times New Roman"/>
                          <a:ea typeface="Times New Roman"/>
                          <a:cs typeface="Times New Roman"/>
                        </a:rPr>
                        <a:t>3,601</a:t>
                      </a:r>
                      <a:endParaRPr lang="en-US" sz="2000" b="1">
                        <a:latin typeface="Calibri"/>
                        <a:ea typeface="Calibri"/>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solidFill>
                            <a:srgbClr val="FF0000"/>
                          </a:solidFill>
                          <a:latin typeface="Times New Roman"/>
                          <a:ea typeface="Times New Roman"/>
                          <a:cs typeface="Times New Roman"/>
                        </a:rPr>
                        <a:t>-14.5%</a:t>
                      </a:r>
                      <a:endParaRPr lang="en-US" sz="2000" b="1">
                        <a:latin typeface="Calibri"/>
                        <a:ea typeface="Calibri"/>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143">
                <a:tc>
                  <a:txBody>
                    <a:bodyPr/>
                    <a:lstStyle/>
                    <a:p>
                      <a:pPr marL="0" marR="0" algn="ctr">
                        <a:lnSpc>
                          <a:spcPct val="115000"/>
                        </a:lnSpc>
                        <a:spcBef>
                          <a:spcPts val="0"/>
                        </a:spcBef>
                        <a:spcAft>
                          <a:spcPts val="0"/>
                        </a:spcAft>
                      </a:pPr>
                      <a:r>
                        <a:rPr lang="en-US" sz="2000" b="1">
                          <a:latin typeface="Times New Roman"/>
                          <a:ea typeface="Times New Roman"/>
                          <a:cs typeface="Times New Roman"/>
                        </a:rPr>
                        <a:t>MIROC5</a:t>
                      </a:r>
                      <a:endParaRPr lang="en-US" sz="2000" b="1">
                        <a:latin typeface="Calibri"/>
                        <a:ea typeface="Calibri"/>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solidFill>
                            <a:srgbClr val="000000"/>
                          </a:solidFill>
                          <a:latin typeface="Times New Roman"/>
                          <a:ea typeface="Times New Roman"/>
                          <a:cs typeface="Times New Roman"/>
                        </a:rPr>
                        <a:t>2.6</a:t>
                      </a:r>
                      <a:endParaRPr lang="en-US" sz="2000" b="1">
                        <a:latin typeface="Calibri"/>
                        <a:ea typeface="Calibri"/>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solidFill>
                            <a:srgbClr val="000000"/>
                          </a:solidFill>
                          <a:latin typeface="Times New Roman"/>
                          <a:ea typeface="Times New Roman"/>
                          <a:cs typeface="Times New Roman"/>
                        </a:rPr>
                        <a:t>2070</a:t>
                      </a:r>
                      <a:endParaRPr lang="en-US" sz="2000" b="1">
                        <a:latin typeface="Calibri"/>
                        <a:ea typeface="Calibri"/>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solidFill>
                            <a:srgbClr val="000000"/>
                          </a:solidFill>
                          <a:latin typeface="Times New Roman"/>
                          <a:ea typeface="Times New Roman"/>
                          <a:cs typeface="Times New Roman"/>
                        </a:rPr>
                        <a:t>Japan</a:t>
                      </a:r>
                      <a:endParaRPr lang="en-US" sz="2000" b="1">
                        <a:latin typeface="Calibri"/>
                        <a:ea typeface="Calibri"/>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solidFill>
                            <a:srgbClr val="000000"/>
                          </a:solidFill>
                          <a:latin typeface="Times New Roman"/>
                          <a:ea typeface="Times New Roman"/>
                          <a:cs typeface="Times New Roman"/>
                        </a:rPr>
                        <a:t>924</a:t>
                      </a:r>
                      <a:endParaRPr lang="en-US" sz="2000" b="1">
                        <a:latin typeface="Calibri"/>
                        <a:ea typeface="Calibri"/>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rgbClr val="000000"/>
                          </a:solidFill>
                          <a:latin typeface="Times New Roman"/>
                          <a:ea typeface="Times New Roman"/>
                          <a:cs typeface="Times New Roman"/>
                        </a:rPr>
                        <a:t>1,508</a:t>
                      </a:r>
                      <a:endParaRPr lang="en-US" sz="2000" b="1" dirty="0">
                        <a:latin typeface="Calibri"/>
                        <a:ea typeface="Calibri"/>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solidFill>
                            <a:srgbClr val="000000"/>
                          </a:solidFill>
                          <a:latin typeface="Times New Roman"/>
                          <a:ea typeface="Times New Roman"/>
                          <a:cs typeface="Times New Roman"/>
                        </a:rPr>
                        <a:t>3,603</a:t>
                      </a:r>
                      <a:endParaRPr lang="en-US" sz="2000" b="1">
                        <a:latin typeface="Calibri"/>
                        <a:ea typeface="Calibri"/>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solidFill>
                            <a:srgbClr val="FF0000"/>
                          </a:solidFill>
                          <a:latin typeface="Times New Roman"/>
                          <a:ea typeface="Times New Roman"/>
                          <a:cs typeface="Times New Roman"/>
                        </a:rPr>
                        <a:t>-13.9%</a:t>
                      </a:r>
                      <a:endParaRPr lang="en-US" sz="2000" b="1">
                        <a:latin typeface="Calibri"/>
                        <a:ea typeface="Calibri"/>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143">
                <a:tc>
                  <a:txBody>
                    <a:bodyPr/>
                    <a:lstStyle/>
                    <a:p>
                      <a:pPr marL="0" marR="0" algn="ctr">
                        <a:lnSpc>
                          <a:spcPct val="115000"/>
                        </a:lnSpc>
                        <a:spcBef>
                          <a:spcPts val="0"/>
                        </a:spcBef>
                        <a:spcAft>
                          <a:spcPts val="0"/>
                        </a:spcAft>
                      </a:pPr>
                      <a:r>
                        <a:rPr lang="en-US" sz="2000" b="1">
                          <a:latin typeface="Times New Roman"/>
                          <a:ea typeface="Times New Roman"/>
                          <a:cs typeface="Times New Roman"/>
                        </a:rPr>
                        <a:t>MIROC5</a:t>
                      </a:r>
                      <a:endParaRPr lang="en-US" sz="2000" b="1">
                        <a:latin typeface="Calibri"/>
                        <a:ea typeface="Calibri"/>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solidFill>
                            <a:srgbClr val="000000"/>
                          </a:solidFill>
                          <a:latin typeface="Times New Roman"/>
                          <a:ea typeface="Times New Roman"/>
                          <a:cs typeface="Times New Roman"/>
                        </a:rPr>
                        <a:t>8.5</a:t>
                      </a:r>
                      <a:endParaRPr lang="en-US" sz="2000" b="1">
                        <a:latin typeface="Calibri"/>
                        <a:ea typeface="Calibri"/>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solidFill>
                            <a:srgbClr val="000000"/>
                          </a:solidFill>
                          <a:latin typeface="Times New Roman"/>
                          <a:ea typeface="Times New Roman"/>
                          <a:cs typeface="Times New Roman"/>
                        </a:rPr>
                        <a:t>2070</a:t>
                      </a:r>
                      <a:endParaRPr lang="en-US" sz="2000" b="1">
                        <a:latin typeface="Calibri"/>
                        <a:ea typeface="Calibri"/>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solidFill>
                            <a:srgbClr val="000000"/>
                          </a:solidFill>
                          <a:latin typeface="Times New Roman"/>
                          <a:ea typeface="Times New Roman"/>
                          <a:cs typeface="Times New Roman"/>
                        </a:rPr>
                        <a:t>Japan</a:t>
                      </a:r>
                      <a:endParaRPr lang="en-US" sz="2000" b="1">
                        <a:latin typeface="Calibri"/>
                        <a:ea typeface="Calibri"/>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solidFill>
                            <a:srgbClr val="000000"/>
                          </a:solidFill>
                          <a:latin typeface="Times New Roman"/>
                          <a:ea typeface="Times New Roman"/>
                          <a:cs typeface="Times New Roman"/>
                        </a:rPr>
                        <a:t>993</a:t>
                      </a:r>
                      <a:endParaRPr lang="en-US" sz="2000" b="1">
                        <a:latin typeface="Calibri"/>
                        <a:ea typeface="Calibri"/>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solidFill>
                            <a:srgbClr val="000000"/>
                          </a:solidFill>
                          <a:latin typeface="Times New Roman"/>
                          <a:ea typeface="Times New Roman"/>
                          <a:cs typeface="Times New Roman"/>
                        </a:rPr>
                        <a:t>1,614</a:t>
                      </a:r>
                      <a:endParaRPr lang="en-US" sz="2000" b="1">
                        <a:latin typeface="Calibri"/>
                        <a:ea typeface="Calibri"/>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rgbClr val="000000"/>
                          </a:solidFill>
                          <a:latin typeface="Times New Roman"/>
                          <a:ea typeface="Times New Roman"/>
                          <a:cs typeface="Times New Roman"/>
                        </a:rPr>
                        <a:t>3,668</a:t>
                      </a:r>
                      <a:endParaRPr lang="en-US" sz="2000" b="1" dirty="0">
                        <a:latin typeface="Calibri"/>
                        <a:ea typeface="Calibri"/>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solidFill>
                            <a:srgbClr val="FF0000"/>
                          </a:solidFill>
                          <a:latin typeface="Times New Roman"/>
                          <a:ea typeface="Times New Roman"/>
                          <a:cs typeface="Times New Roman"/>
                        </a:rPr>
                        <a:t>-7.8%</a:t>
                      </a:r>
                      <a:endParaRPr lang="en-US" sz="2000" b="1">
                        <a:latin typeface="Calibri"/>
                        <a:ea typeface="Calibri"/>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143">
                <a:tc>
                  <a:txBody>
                    <a:bodyPr/>
                    <a:lstStyle/>
                    <a:p>
                      <a:pPr marL="0" marR="0" algn="ctr">
                        <a:lnSpc>
                          <a:spcPct val="115000"/>
                        </a:lnSpc>
                        <a:spcBef>
                          <a:spcPts val="0"/>
                        </a:spcBef>
                        <a:spcAft>
                          <a:spcPts val="0"/>
                        </a:spcAft>
                      </a:pPr>
                      <a:r>
                        <a:rPr lang="en-US" sz="2000" b="1">
                          <a:latin typeface="Times New Roman"/>
                          <a:ea typeface="Times New Roman"/>
                          <a:cs typeface="Times New Roman"/>
                        </a:rPr>
                        <a:t>MRI-CGCM3</a:t>
                      </a:r>
                      <a:endParaRPr lang="en-US" sz="2000" b="1">
                        <a:latin typeface="Calibri"/>
                        <a:ea typeface="Calibri"/>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solidFill>
                            <a:srgbClr val="000000"/>
                          </a:solidFill>
                          <a:latin typeface="Times New Roman"/>
                          <a:ea typeface="Times New Roman"/>
                          <a:cs typeface="Times New Roman"/>
                        </a:rPr>
                        <a:t>2.6</a:t>
                      </a:r>
                      <a:endParaRPr lang="en-US" sz="2000" b="1">
                        <a:latin typeface="Calibri"/>
                        <a:ea typeface="Calibri"/>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solidFill>
                            <a:srgbClr val="000000"/>
                          </a:solidFill>
                          <a:latin typeface="Times New Roman"/>
                          <a:ea typeface="Times New Roman"/>
                          <a:cs typeface="Times New Roman"/>
                        </a:rPr>
                        <a:t>2070</a:t>
                      </a:r>
                      <a:endParaRPr lang="en-US" sz="2000" b="1">
                        <a:latin typeface="Calibri"/>
                        <a:ea typeface="Calibri"/>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solidFill>
                            <a:srgbClr val="000000"/>
                          </a:solidFill>
                          <a:latin typeface="Times New Roman"/>
                          <a:ea typeface="Times New Roman"/>
                          <a:cs typeface="Times New Roman"/>
                        </a:rPr>
                        <a:t>Japan</a:t>
                      </a:r>
                      <a:endParaRPr lang="en-US" sz="2000" b="1">
                        <a:latin typeface="Calibri"/>
                        <a:ea typeface="Calibri"/>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solidFill>
                            <a:srgbClr val="000000"/>
                          </a:solidFill>
                          <a:latin typeface="Times New Roman"/>
                          <a:ea typeface="Times New Roman"/>
                          <a:cs typeface="Times New Roman"/>
                        </a:rPr>
                        <a:t>924</a:t>
                      </a:r>
                      <a:endParaRPr lang="en-US" sz="2000" b="1">
                        <a:latin typeface="Calibri"/>
                        <a:ea typeface="Calibri"/>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solidFill>
                            <a:srgbClr val="000000"/>
                          </a:solidFill>
                          <a:latin typeface="Times New Roman"/>
                          <a:ea typeface="Times New Roman"/>
                          <a:cs typeface="Times New Roman"/>
                        </a:rPr>
                        <a:t>1,724</a:t>
                      </a:r>
                      <a:endParaRPr lang="en-US" sz="2000" b="1">
                        <a:latin typeface="Calibri"/>
                        <a:ea typeface="Calibri"/>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rgbClr val="000000"/>
                          </a:solidFill>
                          <a:latin typeface="Times New Roman"/>
                          <a:ea typeface="Times New Roman"/>
                          <a:cs typeface="Times New Roman"/>
                        </a:rPr>
                        <a:t>4,254</a:t>
                      </a:r>
                      <a:endParaRPr lang="en-US" sz="2000" b="1" dirty="0">
                        <a:latin typeface="Calibri"/>
                        <a:ea typeface="Calibri"/>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solidFill>
                            <a:srgbClr val="FF0000"/>
                          </a:solidFill>
                          <a:latin typeface="Times New Roman"/>
                          <a:ea typeface="Times New Roman"/>
                          <a:cs typeface="Times New Roman"/>
                        </a:rPr>
                        <a:t>-1.5%</a:t>
                      </a:r>
                      <a:endParaRPr lang="en-US" sz="2000" b="1">
                        <a:latin typeface="Calibri"/>
                        <a:ea typeface="Calibri"/>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143">
                <a:tc>
                  <a:txBody>
                    <a:bodyPr/>
                    <a:lstStyle/>
                    <a:p>
                      <a:pPr marL="0" marR="0" algn="ctr">
                        <a:lnSpc>
                          <a:spcPct val="115000"/>
                        </a:lnSpc>
                        <a:spcBef>
                          <a:spcPts val="0"/>
                        </a:spcBef>
                        <a:spcAft>
                          <a:spcPts val="0"/>
                        </a:spcAft>
                      </a:pPr>
                      <a:r>
                        <a:rPr lang="en-US" sz="2000" b="1">
                          <a:latin typeface="Times New Roman"/>
                          <a:ea typeface="Times New Roman"/>
                          <a:cs typeface="Times New Roman"/>
                        </a:rPr>
                        <a:t>MRI-CGCM3</a:t>
                      </a:r>
                      <a:endParaRPr lang="en-US" sz="2000" b="1">
                        <a:latin typeface="Calibri"/>
                        <a:ea typeface="Calibri"/>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solidFill>
                            <a:srgbClr val="000000"/>
                          </a:solidFill>
                          <a:latin typeface="Times New Roman"/>
                          <a:ea typeface="Times New Roman"/>
                          <a:cs typeface="Times New Roman"/>
                        </a:rPr>
                        <a:t>8.5</a:t>
                      </a:r>
                      <a:endParaRPr lang="en-US" sz="2000" b="1">
                        <a:latin typeface="Calibri"/>
                        <a:ea typeface="Calibri"/>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solidFill>
                            <a:srgbClr val="000000"/>
                          </a:solidFill>
                          <a:latin typeface="Times New Roman"/>
                          <a:ea typeface="Times New Roman"/>
                          <a:cs typeface="Times New Roman"/>
                        </a:rPr>
                        <a:t>2070</a:t>
                      </a:r>
                      <a:endParaRPr lang="en-US" sz="2000" b="1">
                        <a:latin typeface="Calibri"/>
                        <a:ea typeface="Calibri"/>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solidFill>
                            <a:srgbClr val="000000"/>
                          </a:solidFill>
                          <a:latin typeface="Times New Roman"/>
                          <a:ea typeface="Times New Roman"/>
                          <a:cs typeface="Times New Roman"/>
                        </a:rPr>
                        <a:t>Japan</a:t>
                      </a:r>
                      <a:endParaRPr lang="en-US" sz="2000" b="1">
                        <a:latin typeface="Calibri"/>
                        <a:ea typeface="Calibri"/>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solidFill>
                            <a:srgbClr val="000000"/>
                          </a:solidFill>
                          <a:latin typeface="Times New Roman"/>
                          <a:ea typeface="Times New Roman"/>
                          <a:cs typeface="Times New Roman"/>
                        </a:rPr>
                        <a:t>815</a:t>
                      </a:r>
                      <a:endParaRPr lang="en-US" sz="2000" b="1">
                        <a:latin typeface="Calibri"/>
                        <a:ea typeface="Calibri"/>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solidFill>
                            <a:srgbClr val="000000"/>
                          </a:solidFill>
                          <a:latin typeface="Times New Roman"/>
                          <a:ea typeface="Times New Roman"/>
                          <a:cs typeface="Times New Roman"/>
                        </a:rPr>
                        <a:t>1,508</a:t>
                      </a:r>
                      <a:endParaRPr lang="en-US" sz="2000" b="1">
                        <a:latin typeface="Calibri"/>
                        <a:ea typeface="Calibri"/>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solidFill>
                            <a:srgbClr val="000000"/>
                          </a:solidFill>
                          <a:latin typeface="Times New Roman"/>
                          <a:ea typeface="Times New Roman"/>
                          <a:cs typeface="Times New Roman"/>
                        </a:rPr>
                        <a:t>3,827</a:t>
                      </a:r>
                      <a:endParaRPr lang="en-US" sz="2000" b="1">
                        <a:latin typeface="Calibri"/>
                        <a:ea typeface="Calibri"/>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rgbClr val="FF0000"/>
                          </a:solidFill>
                          <a:latin typeface="Times New Roman"/>
                          <a:ea typeface="Times New Roman"/>
                          <a:cs typeface="Times New Roman"/>
                        </a:rPr>
                        <a:t>-13.8%</a:t>
                      </a:r>
                      <a:endParaRPr lang="en-US" sz="2000" b="1" dirty="0">
                        <a:latin typeface="Calibri"/>
                        <a:ea typeface="Calibri"/>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143">
                <a:tc>
                  <a:txBody>
                    <a:bodyPr/>
                    <a:lstStyle/>
                    <a:p>
                      <a:pPr marL="0" marR="0" algn="ctr">
                        <a:lnSpc>
                          <a:spcPct val="115000"/>
                        </a:lnSpc>
                        <a:spcBef>
                          <a:spcPts val="0"/>
                        </a:spcBef>
                        <a:spcAft>
                          <a:spcPts val="0"/>
                        </a:spcAft>
                      </a:pPr>
                      <a:r>
                        <a:rPr lang="en-US" sz="2000" b="1">
                          <a:solidFill>
                            <a:srgbClr val="0070C0"/>
                          </a:solidFill>
                          <a:latin typeface="Times New Roman"/>
                          <a:ea typeface="Times New Roman"/>
                          <a:cs typeface="Times New Roman"/>
                        </a:rPr>
                        <a:t>NorESM1-M</a:t>
                      </a:r>
                      <a:endParaRPr lang="en-US" sz="2000" b="1">
                        <a:latin typeface="Calibri"/>
                        <a:ea typeface="Calibri"/>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solidFill>
                            <a:srgbClr val="000000"/>
                          </a:solidFill>
                          <a:latin typeface="Times New Roman"/>
                          <a:ea typeface="Times New Roman"/>
                          <a:cs typeface="Times New Roman"/>
                        </a:rPr>
                        <a:t>2.6</a:t>
                      </a:r>
                      <a:endParaRPr lang="en-US" sz="2000" b="1">
                        <a:latin typeface="Calibri"/>
                        <a:ea typeface="Calibri"/>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solidFill>
                            <a:srgbClr val="000000"/>
                          </a:solidFill>
                          <a:latin typeface="Times New Roman"/>
                          <a:ea typeface="Times New Roman"/>
                          <a:cs typeface="Times New Roman"/>
                        </a:rPr>
                        <a:t>2070</a:t>
                      </a:r>
                      <a:endParaRPr lang="en-US" sz="2000" b="1">
                        <a:latin typeface="Calibri"/>
                        <a:ea typeface="Calibri"/>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solidFill>
                            <a:srgbClr val="000000"/>
                          </a:solidFill>
                          <a:latin typeface="Times New Roman"/>
                          <a:ea typeface="Times New Roman"/>
                          <a:cs typeface="Times New Roman"/>
                        </a:rPr>
                        <a:t>Norway</a:t>
                      </a:r>
                      <a:endParaRPr lang="en-US" sz="2000" b="1">
                        <a:latin typeface="Calibri"/>
                        <a:ea typeface="Calibri"/>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solidFill>
                            <a:srgbClr val="000000"/>
                          </a:solidFill>
                          <a:latin typeface="Times New Roman"/>
                          <a:ea typeface="Times New Roman"/>
                          <a:cs typeface="Times New Roman"/>
                        </a:rPr>
                        <a:t>1,076</a:t>
                      </a:r>
                      <a:endParaRPr lang="en-US" sz="2000" b="1">
                        <a:latin typeface="Calibri"/>
                        <a:ea typeface="Calibri"/>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solidFill>
                            <a:srgbClr val="000000"/>
                          </a:solidFill>
                          <a:latin typeface="Times New Roman"/>
                          <a:ea typeface="Times New Roman"/>
                          <a:cs typeface="Times New Roman"/>
                        </a:rPr>
                        <a:t>1,770</a:t>
                      </a:r>
                      <a:endParaRPr lang="en-US" sz="2000" b="1">
                        <a:latin typeface="Calibri"/>
                        <a:ea typeface="Calibri"/>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solidFill>
                            <a:srgbClr val="000000"/>
                          </a:solidFill>
                          <a:latin typeface="Times New Roman"/>
                          <a:ea typeface="Times New Roman"/>
                          <a:cs typeface="Times New Roman"/>
                        </a:rPr>
                        <a:t>4,037</a:t>
                      </a:r>
                      <a:endParaRPr lang="en-US" sz="2000" b="1">
                        <a:latin typeface="Calibri"/>
                        <a:ea typeface="Calibri"/>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rgbClr val="0070C0"/>
                          </a:solidFill>
                          <a:latin typeface="Times New Roman"/>
                          <a:ea typeface="Times New Roman"/>
                          <a:cs typeface="Times New Roman"/>
                        </a:rPr>
                        <a:t>1.1%</a:t>
                      </a:r>
                      <a:endParaRPr lang="en-US" sz="2000" b="1" dirty="0">
                        <a:latin typeface="Calibri"/>
                        <a:ea typeface="Calibri"/>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5919">
                <a:tc>
                  <a:txBody>
                    <a:bodyPr/>
                    <a:lstStyle/>
                    <a:p>
                      <a:pPr marL="0" marR="0" algn="ctr">
                        <a:lnSpc>
                          <a:spcPct val="115000"/>
                        </a:lnSpc>
                        <a:spcBef>
                          <a:spcPts val="0"/>
                        </a:spcBef>
                        <a:spcAft>
                          <a:spcPts val="0"/>
                        </a:spcAft>
                      </a:pPr>
                      <a:r>
                        <a:rPr lang="en-US" sz="2000" b="1">
                          <a:solidFill>
                            <a:srgbClr val="000000"/>
                          </a:solidFill>
                          <a:latin typeface="Times New Roman"/>
                          <a:ea typeface="Times New Roman"/>
                          <a:cs typeface="Times New Roman"/>
                        </a:rPr>
                        <a:t>NorESM1-M</a:t>
                      </a:r>
                      <a:endParaRPr lang="en-US" sz="2000" b="1">
                        <a:latin typeface="Calibri"/>
                        <a:ea typeface="Calibri"/>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solidFill>
                            <a:srgbClr val="000000"/>
                          </a:solidFill>
                          <a:latin typeface="Times New Roman"/>
                          <a:ea typeface="Times New Roman"/>
                          <a:cs typeface="Times New Roman"/>
                        </a:rPr>
                        <a:t>8.5</a:t>
                      </a:r>
                      <a:endParaRPr lang="en-US" sz="2000" b="1">
                        <a:latin typeface="Calibri"/>
                        <a:ea typeface="Calibri"/>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solidFill>
                            <a:srgbClr val="000000"/>
                          </a:solidFill>
                          <a:latin typeface="Times New Roman"/>
                          <a:ea typeface="Times New Roman"/>
                          <a:cs typeface="Times New Roman"/>
                        </a:rPr>
                        <a:t>2070</a:t>
                      </a:r>
                      <a:endParaRPr lang="en-US" sz="2000" b="1">
                        <a:latin typeface="Calibri"/>
                        <a:ea typeface="Calibri"/>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rgbClr val="000000"/>
                          </a:solidFill>
                          <a:latin typeface="Times New Roman"/>
                          <a:ea typeface="Times New Roman"/>
                          <a:cs typeface="Times New Roman"/>
                        </a:rPr>
                        <a:t>Norway</a:t>
                      </a:r>
                      <a:endParaRPr lang="en-US" sz="2000" b="1" dirty="0">
                        <a:latin typeface="Calibri"/>
                        <a:ea typeface="Calibri"/>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solidFill>
                            <a:srgbClr val="000000"/>
                          </a:solidFill>
                          <a:latin typeface="Times New Roman"/>
                          <a:ea typeface="Times New Roman"/>
                          <a:cs typeface="Times New Roman"/>
                        </a:rPr>
                        <a:t>851</a:t>
                      </a:r>
                      <a:endParaRPr lang="en-US" sz="2000" b="1">
                        <a:latin typeface="Calibri"/>
                        <a:ea typeface="Calibri"/>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solidFill>
                            <a:srgbClr val="000000"/>
                          </a:solidFill>
                          <a:latin typeface="Times New Roman"/>
                          <a:ea typeface="Times New Roman"/>
                          <a:cs typeface="Times New Roman"/>
                        </a:rPr>
                        <a:t>1,361</a:t>
                      </a:r>
                      <a:endParaRPr lang="en-US" sz="2000" b="1">
                        <a:latin typeface="Calibri"/>
                        <a:ea typeface="Calibri"/>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solidFill>
                            <a:srgbClr val="000000"/>
                          </a:solidFill>
                          <a:latin typeface="Times New Roman"/>
                          <a:ea typeface="Times New Roman"/>
                          <a:cs typeface="Times New Roman"/>
                        </a:rPr>
                        <a:t>3,031</a:t>
                      </a:r>
                      <a:endParaRPr lang="en-US" sz="2000" b="1">
                        <a:latin typeface="Calibri"/>
                        <a:ea typeface="Calibri"/>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rgbClr val="FF0000"/>
                          </a:solidFill>
                          <a:latin typeface="Times New Roman"/>
                          <a:ea typeface="Times New Roman"/>
                          <a:cs typeface="Times New Roman"/>
                        </a:rPr>
                        <a:t>-22.3%</a:t>
                      </a:r>
                      <a:endParaRPr lang="en-US" sz="2000" b="1" dirty="0">
                        <a:latin typeface="Calibri"/>
                        <a:ea typeface="Calibri"/>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bl>
          </a:graphicData>
        </a:graphic>
      </p:graphicFrame>
      <p:sp>
        <p:nvSpPr>
          <p:cNvPr id="3" name="Title 6"/>
          <p:cNvSpPr txBox="1">
            <a:spLocks/>
          </p:cNvSpPr>
          <p:nvPr/>
        </p:nvSpPr>
        <p:spPr bwMode="auto">
          <a:xfrm>
            <a:off x="0" y="0"/>
            <a:ext cx="91440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smtClean="0">
                <a:ln>
                  <a:noFill/>
                </a:ln>
                <a:solidFill>
                  <a:schemeClr val="tx2"/>
                </a:solidFill>
                <a:effectLst/>
                <a:uLnTx/>
                <a:uFillTx/>
                <a:latin typeface="+mj-lt"/>
                <a:ea typeface="+mj-ea"/>
                <a:cs typeface="+mj-cs"/>
              </a:rPr>
              <a:t>Results: Rainfall across all</a:t>
            </a:r>
            <a:r>
              <a:rPr kumimoji="0" lang="en-US" sz="3600" b="0" i="0" u="none" strike="noStrike" kern="1200" cap="none" spc="0" normalizeH="0" noProof="0" dirty="0" smtClean="0">
                <a:ln>
                  <a:noFill/>
                </a:ln>
                <a:solidFill>
                  <a:schemeClr val="tx2"/>
                </a:solidFill>
                <a:effectLst/>
                <a:uLnTx/>
                <a:uFillTx/>
                <a:latin typeface="+mj-lt"/>
                <a:ea typeface="+mj-ea"/>
                <a:cs typeface="+mj-cs"/>
              </a:rPr>
              <a:t> watersheds</a:t>
            </a:r>
            <a:endParaRPr kumimoji="0" lang="en-US" sz="36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6"/>
          <p:cNvSpPr txBox="1">
            <a:spLocks/>
          </p:cNvSpPr>
          <p:nvPr/>
        </p:nvSpPr>
        <p:spPr bwMode="auto">
          <a:xfrm>
            <a:off x="0" y="0"/>
            <a:ext cx="91440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smtClean="0">
                <a:ln>
                  <a:noFill/>
                </a:ln>
                <a:solidFill>
                  <a:schemeClr val="tx2"/>
                </a:solidFill>
                <a:effectLst/>
                <a:uLnTx/>
                <a:uFillTx/>
                <a:latin typeface="+mj-lt"/>
                <a:ea typeface="+mj-ea"/>
                <a:cs typeface="+mj-cs"/>
              </a:rPr>
              <a:t>Results: Rainfall in specific </a:t>
            </a:r>
            <a:r>
              <a:rPr kumimoji="0" lang="en-US" sz="3600" b="0" i="0" u="none" strike="noStrike" kern="1200" cap="none" spc="0" normalizeH="0" noProof="0" dirty="0" smtClean="0">
                <a:ln>
                  <a:noFill/>
                </a:ln>
                <a:solidFill>
                  <a:schemeClr val="tx2"/>
                </a:solidFill>
                <a:effectLst/>
                <a:uLnTx/>
                <a:uFillTx/>
                <a:latin typeface="+mj-lt"/>
                <a:ea typeface="+mj-ea"/>
                <a:cs typeface="+mj-cs"/>
              </a:rPr>
              <a:t>watersheds</a:t>
            </a:r>
            <a:endParaRPr kumimoji="0" lang="en-US" sz="3600" b="0" i="0" u="none" strike="noStrike" kern="1200" cap="none" spc="0" normalizeH="0" baseline="0" noProof="0" dirty="0">
              <a:ln>
                <a:noFill/>
              </a:ln>
              <a:solidFill>
                <a:schemeClr val="tx2"/>
              </a:solidFill>
              <a:effectLst/>
              <a:uLnTx/>
              <a:uFillTx/>
              <a:latin typeface="+mj-lt"/>
              <a:ea typeface="+mj-ea"/>
              <a:cs typeface="+mj-cs"/>
            </a:endParaRPr>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0" y="1000108"/>
            <a:ext cx="9144000" cy="585789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p:cNvSpPr>
            <a:spLocks noGrp="1"/>
          </p:cNvSpPr>
          <p:nvPr>
            <p:ph idx="1"/>
          </p:nvPr>
        </p:nvSpPr>
        <p:spPr>
          <a:xfrm>
            <a:off x="228600" y="1481138"/>
            <a:ext cx="8343928" cy="4525962"/>
          </a:xfrm>
          <a:solidFill>
            <a:schemeClr val="bg1">
              <a:alpha val="50000"/>
            </a:schemeClr>
          </a:solidFill>
        </p:spPr>
        <p:txBody>
          <a:bodyPr/>
          <a:lstStyle/>
          <a:p>
            <a:r>
              <a:rPr lang="en-US" dirty="0" smtClean="0"/>
              <a:t>Across 3 land use change scenarios, changes in runoff variable and dependent on the climate change scenarios</a:t>
            </a:r>
          </a:p>
          <a:p>
            <a:r>
              <a:rPr lang="en-US" dirty="0" smtClean="0"/>
              <a:t>HadGEM-2 ES, MRI-CGCM3, and NorESM1-M models show a reduction in runoff under RCP 8.5, and an increase in runoff under RCP 2.6</a:t>
            </a:r>
          </a:p>
          <a:p>
            <a:r>
              <a:rPr lang="en-US" dirty="0" smtClean="0"/>
              <a:t>The main exceptions to that trend are CNRM-CM5, which indicate an overall increase in runoff, and MIROC5, which indicates an overall decrease in runoff</a:t>
            </a:r>
          </a:p>
          <a:p>
            <a:endParaRPr lang="en-US" sz="2800" dirty="0" smtClean="0">
              <a:effectLst>
                <a:outerShdw blurRad="38100" dist="38100" dir="2700000" algn="tl">
                  <a:srgbClr val="000000">
                    <a:alpha val="43137"/>
                  </a:srgbClr>
                </a:outerShdw>
              </a:effectLst>
            </a:endParaRPr>
          </a:p>
        </p:txBody>
      </p:sp>
      <p:sp>
        <p:nvSpPr>
          <p:cNvPr id="3" name="Title 2"/>
          <p:cNvSpPr>
            <a:spLocks noGrp="1"/>
          </p:cNvSpPr>
          <p:nvPr>
            <p:ph type="title"/>
          </p:nvPr>
        </p:nvSpPr>
        <p:spPr>
          <a:xfrm>
            <a:off x="0" y="274638"/>
            <a:ext cx="9144000" cy="1143000"/>
          </a:xfrm>
        </p:spPr>
        <p:txBody>
          <a:bodyPr>
            <a:normAutofit fontScale="90000"/>
          </a:bodyPr>
          <a:lstStyle/>
          <a:p>
            <a:r>
              <a:rPr lang="en-US" dirty="0" smtClean="0"/>
              <a:t>Results: Cumulative Changes in Runoff</a:t>
            </a:r>
            <a:endParaRPr lang="en-US"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472884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p:cNvSpPr>
            <a:spLocks noGrp="1"/>
          </p:cNvSpPr>
          <p:nvPr>
            <p:ph idx="1"/>
          </p:nvPr>
        </p:nvSpPr>
        <p:spPr>
          <a:xfrm>
            <a:off x="228600" y="1481138"/>
            <a:ext cx="8343928" cy="4525962"/>
          </a:xfrm>
          <a:solidFill>
            <a:schemeClr val="bg1">
              <a:alpha val="50000"/>
            </a:schemeClr>
          </a:solidFill>
        </p:spPr>
        <p:txBody>
          <a:bodyPr/>
          <a:lstStyle/>
          <a:p>
            <a:r>
              <a:rPr lang="en-US" dirty="0" smtClean="0"/>
              <a:t>By individual watersheds</a:t>
            </a:r>
          </a:p>
          <a:p>
            <a:pPr lvl="1"/>
            <a:r>
              <a:rPr lang="en-US" dirty="0" smtClean="0"/>
              <a:t>Northern River watershed is estimated to experience the largest overall increase in runoff</a:t>
            </a:r>
          </a:p>
          <a:p>
            <a:pPr lvl="1">
              <a:buNone/>
            </a:pPr>
            <a:endParaRPr lang="en-US" dirty="0" smtClean="0"/>
          </a:p>
          <a:p>
            <a:pPr lvl="1"/>
            <a:r>
              <a:rPr lang="en-US" dirty="0" err="1" smtClean="0"/>
              <a:t>Sittee</a:t>
            </a:r>
            <a:r>
              <a:rPr lang="en-US" dirty="0" smtClean="0"/>
              <a:t> River watershed is estimated to experience the largest overall decrease in runoff</a:t>
            </a:r>
          </a:p>
          <a:p>
            <a:pPr lvl="1">
              <a:buNone/>
            </a:pPr>
            <a:endParaRPr lang="en-US" dirty="0" smtClean="0"/>
          </a:p>
          <a:p>
            <a:pPr lvl="1"/>
            <a:r>
              <a:rPr lang="en-US" dirty="0" smtClean="0"/>
              <a:t>Belize River watershed, largest watershed in Belize (not taking into account the </a:t>
            </a:r>
            <a:r>
              <a:rPr lang="en-US" dirty="0" err="1" smtClean="0"/>
              <a:t>transboundary</a:t>
            </a:r>
            <a:r>
              <a:rPr lang="en-US" dirty="0" smtClean="0"/>
              <a:t> sections) as well as the most populated watershed, is overall estimated to experience an increase in runoff.</a:t>
            </a:r>
          </a:p>
          <a:p>
            <a:endParaRPr lang="en-US" sz="2800" dirty="0" smtClean="0">
              <a:effectLst>
                <a:outerShdw blurRad="38100" dist="38100" dir="2700000" algn="tl">
                  <a:srgbClr val="000000">
                    <a:alpha val="43137"/>
                  </a:srgbClr>
                </a:outerShdw>
              </a:effectLst>
            </a:endParaRPr>
          </a:p>
        </p:txBody>
      </p:sp>
      <p:sp>
        <p:nvSpPr>
          <p:cNvPr id="6" name="Title 2"/>
          <p:cNvSpPr txBox="1">
            <a:spLocks/>
          </p:cNvSpPr>
          <p:nvPr/>
        </p:nvSpPr>
        <p:spPr>
          <a:xfrm>
            <a:off x="0" y="274638"/>
            <a:ext cx="9144000" cy="1143000"/>
          </a:xfrm>
          <a:prstGeom prst="rect">
            <a:avLst/>
          </a:prstGeom>
        </p:spPr>
        <p:txBody>
          <a:bodyPr vert="horz" rtlCol="0" anchor="ctr">
            <a:normAutofit fontScale="90000"/>
            <a:scene3d>
              <a:camera prst="orthographicFront"/>
              <a:lightRig rig="soft" dir="t"/>
            </a:scene3d>
            <a:sp3d prstMaterial="softEdge">
              <a:bevelT w="25400" h="25400"/>
            </a:sp3d>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100" b="1" i="0" u="none" strike="noStrike" kern="1200" cap="none" spc="0" normalizeH="0" baseline="0" noProof="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Results: Cumulative Changes in Runoff</a:t>
            </a:r>
            <a:endParaRPr kumimoji="0" lang="en-US" sz="41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mj-lt"/>
              <a:ea typeface="+mj-ea"/>
              <a:cs typeface="+mj-cs"/>
            </a:endParaRPr>
          </a:p>
        </p:txBody>
      </p:sp>
    </p:spTree>
    <p:extLst>
      <p:ext uri="{BB962C8B-B14F-4D97-AF65-F5344CB8AC3E}">
        <p14:creationId xmlns:p14="http://schemas.microsoft.com/office/powerpoint/2010/main" val="24472884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p:cNvSpPr>
            <a:spLocks noGrp="1"/>
          </p:cNvSpPr>
          <p:nvPr>
            <p:ph idx="1"/>
          </p:nvPr>
        </p:nvSpPr>
        <p:spPr>
          <a:xfrm>
            <a:off x="228600" y="1481138"/>
            <a:ext cx="8343928" cy="4525962"/>
          </a:xfrm>
          <a:solidFill>
            <a:schemeClr val="bg1">
              <a:alpha val="50000"/>
            </a:schemeClr>
          </a:solidFill>
        </p:spPr>
        <p:txBody>
          <a:bodyPr/>
          <a:lstStyle/>
          <a:p>
            <a:r>
              <a:rPr lang="en-US" dirty="0" smtClean="0"/>
              <a:t>In comparison with estimated changes in runoff, overall tendency is for increased erosion, with a few exceptions	</a:t>
            </a:r>
          </a:p>
          <a:p>
            <a:pPr lvl="1"/>
            <a:r>
              <a:rPr lang="en-US" dirty="0" smtClean="0"/>
              <a:t>Trend holds irrespective of GCM or RCP</a:t>
            </a:r>
          </a:p>
          <a:p>
            <a:pPr>
              <a:buNone/>
            </a:pPr>
            <a:endParaRPr lang="en-US" dirty="0" smtClean="0"/>
          </a:p>
          <a:p>
            <a:r>
              <a:rPr lang="en-US" dirty="0" smtClean="0"/>
              <a:t>Golden Stream watershed estimated to experience the greatest increase in erosion</a:t>
            </a:r>
          </a:p>
          <a:p>
            <a:pPr>
              <a:buNone/>
            </a:pPr>
            <a:endParaRPr lang="en-US" dirty="0" smtClean="0"/>
          </a:p>
          <a:p>
            <a:r>
              <a:rPr lang="en-US" dirty="0" smtClean="0"/>
              <a:t>Rio Grande watershed estimated to experience a small decrease in erosion</a:t>
            </a:r>
          </a:p>
          <a:p>
            <a:endParaRPr lang="en-US" sz="2800" dirty="0" smtClean="0">
              <a:effectLst>
                <a:outerShdw blurRad="38100" dist="38100" dir="2700000" algn="tl">
                  <a:srgbClr val="000000">
                    <a:alpha val="43137"/>
                  </a:srgbClr>
                </a:outerShdw>
              </a:effectLst>
            </a:endParaRPr>
          </a:p>
        </p:txBody>
      </p:sp>
      <p:sp>
        <p:nvSpPr>
          <p:cNvPr id="3" name="Title 2"/>
          <p:cNvSpPr>
            <a:spLocks noGrp="1"/>
          </p:cNvSpPr>
          <p:nvPr>
            <p:ph type="title"/>
          </p:nvPr>
        </p:nvSpPr>
        <p:spPr>
          <a:xfrm>
            <a:off x="0" y="274638"/>
            <a:ext cx="9144000" cy="1143000"/>
          </a:xfrm>
        </p:spPr>
        <p:txBody>
          <a:bodyPr>
            <a:normAutofit/>
          </a:bodyPr>
          <a:lstStyle/>
          <a:p>
            <a:r>
              <a:rPr lang="en-US" sz="3600" dirty="0" smtClean="0"/>
              <a:t>Results: Cumulative Changes in Erosion</a:t>
            </a:r>
            <a:endParaRPr lang="en-US" sz="36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472884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p:cNvSpPr>
            <a:spLocks noGrp="1"/>
          </p:cNvSpPr>
          <p:nvPr>
            <p:ph idx="1"/>
          </p:nvPr>
        </p:nvSpPr>
        <p:spPr>
          <a:xfrm>
            <a:off x="0" y="1481138"/>
            <a:ext cx="9144000" cy="4876820"/>
          </a:xfrm>
          <a:solidFill>
            <a:schemeClr val="bg1">
              <a:alpha val="50000"/>
            </a:schemeClr>
          </a:solidFill>
        </p:spPr>
        <p:txBody>
          <a:bodyPr/>
          <a:lstStyle/>
          <a:p>
            <a:r>
              <a:rPr lang="en-US" i="1" dirty="0" smtClean="0"/>
              <a:t>Runoff  and climate change only</a:t>
            </a:r>
          </a:p>
          <a:p>
            <a:pPr lvl="1"/>
            <a:r>
              <a:rPr lang="en-US" dirty="0" smtClean="0"/>
              <a:t>Overall tendency is a decrease in runoff but under RCP 2.6 for GCMs MRI-CGCM3 and NorESM1-M, there are instances of localized increases in runoff</a:t>
            </a:r>
          </a:p>
          <a:p>
            <a:pPr lvl="1"/>
            <a:r>
              <a:rPr lang="en-US" sz="2400" dirty="0" smtClean="0"/>
              <a:t>Few cases where the changes in runoff patterns do not differ much from the historical norm </a:t>
            </a:r>
          </a:p>
          <a:p>
            <a:pPr lvl="2"/>
            <a:r>
              <a:rPr lang="en-US" sz="2200" dirty="0" smtClean="0"/>
              <a:t>Golden Stream watershed under the RCP 2.6 of the HadGEM-2 ES model</a:t>
            </a:r>
          </a:p>
          <a:p>
            <a:pPr lvl="2"/>
            <a:r>
              <a:rPr lang="en-US" sz="2000" dirty="0" smtClean="0"/>
              <a:t>North </a:t>
            </a:r>
            <a:r>
              <a:rPr lang="en-US" sz="2000" dirty="0" err="1" smtClean="0"/>
              <a:t>Stann</a:t>
            </a:r>
            <a:r>
              <a:rPr lang="en-US" sz="2000" dirty="0" smtClean="0"/>
              <a:t> Creek watershed under RCP 8.5 of the CNRM-CM5 model)</a:t>
            </a:r>
          </a:p>
          <a:p>
            <a:pPr lvl="1"/>
            <a:r>
              <a:rPr lang="en-US" sz="2400" dirty="0" smtClean="0"/>
              <a:t> South </a:t>
            </a:r>
            <a:r>
              <a:rPr lang="en-US" sz="2400" dirty="0" err="1" smtClean="0"/>
              <a:t>Stann</a:t>
            </a:r>
            <a:r>
              <a:rPr lang="en-US" sz="2400" dirty="0" smtClean="0"/>
              <a:t> Creek watershed shows most pronounced decrease in runoff across GCMs and RCPs </a:t>
            </a:r>
          </a:p>
          <a:p>
            <a:pPr lvl="1"/>
            <a:endParaRPr lang="en-US" sz="2400" dirty="0" smtClean="0">
              <a:effectLst>
                <a:outerShdw blurRad="38100" dist="38100" dir="2700000" algn="tl">
                  <a:srgbClr val="000000">
                    <a:alpha val="43137"/>
                  </a:srgbClr>
                </a:outerShdw>
              </a:effectLst>
            </a:endParaRPr>
          </a:p>
        </p:txBody>
      </p:sp>
      <p:sp>
        <p:nvSpPr>
          <p:cNvPr id="3" name="Title 2"/>
          <p:cNvSpPr>
            <a:spLocks noGrp="1"/>
          </p:cNvSpPr>
          <p:nvPr>
            <p:ph type="title"/>
          </p:nvPr>
        </p:nvSpPr>
        <p:spPr>
          <a:xfrm>
            <a:off x="0" y="274638"/>
            <a:ext cx="9144000" cy="1143000"/>
          </a:xfrm>
        </p:spPr>
        <p:txBody>
          <a:bodyPr>
            <a:normAutofit fontScale="90000"/>
          </a:bodyPr>
          <a:lstStyle/>
          <a:p>
            <a:pPr algn="ctr"/>
            <a:r>
              <a:rPr lang="en-US" dirty="0" smtClean="0"/>
              <a:t>Results: Decoupling Climate Change and Land Use Change Impacts</a:t>
            </a:r>
            <a:endParaRPr lang="en-US"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472884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p:cNvSpPr>
            <a:spLocks noGrp="1"/>
          </p:cNvSpPr>
          <p:nvPr>
            <p:ph idx="1"/>
          </p:nvPr>
        </p:nvSpPr>
        <p:spPr>
          <a:xfrm>
            <a:off x="0" y="1481138"/>
            <a:ext cx="9144000" cy="4876820"/>
          </a:xfrm>
          <a:solidFill>
            <a:schemeClr val="bg1">
              <a:alpha val="50000"/>
            </a:schemeClr>
          </a:solidFill>
        </p:spPr>
        <p:txBody>
          <a:bodyPr/>
          <a:lstStyle/>
          <a:p>
            <a:r>
              <a:rPr lang="en-US" i="1" dirty="0" smtClean="0"/>
              <a:t>Erosion and climate change only</a:t>
            </a:r>
          </a:p>
          <a:p>
            <a:pPr lvl="1"/>
            <a:r>
              <a:rPr lang="en-US" sz="2400" dirty="0" smtClean="0"/>
              <a:t>Erosion </a:t>
            </a:r>
            <a:r>
              <a:rPr lang="en-US" sz="2000" dirty="0" smtClean="0"/>
              <a:t>also expected to decline across Belize’s major watersheds</a:t>
            </a:r>
          </a:p>
          <a:p>
            <a:pPr lvl="1"/>
            <a:r>
              <a:rPr lang="en-US" sz="2000" dirty="0" smtClean="0"/>
              <a:t>Main exception is under RCP 2.6 for MRI-CGCM3, which indicates an increase in erosion in half of Belize’s major watersheds</a:t>
            </a:r>
          </a:p>
          <a:p>
            <a:pPr lvl="1"/>
            <a:r>
              <a:rPr lang="en-US" sz="2000" dirty="0" smtClean="0"/>
              <a:t>In other cases, such as RCP 8.5 of the CNRM-CM5 model, RCP 2.6 of the HadGEM-2 ES model, and RCP 2.6 of the NorESM1-M model, the estimated changes in erosion do not differ significantly from the historical norm</a:t>
            </a:r>
          </a:p>
          <a:p>
            <a:pPr lvl="1"/>
            <a:r>
              <a:rPr lang="en-US" sz="2000" dirty="0" smtClean="0"/>
              <a:t>Rio Grande watershed would experience the most pronounced decline in erosion across GCMs and RCPs but this is not substantial</a:t>
            </a:r>
          </a:p>
          <a:p>
            <a:pPr lvl="1"/>
            <a:endParaRPr lang="en-US" sz="2400" dirty="0" smtClean="0">
              <a:effectLst>
                <a:outerShdw blurRad="38100" dist="38100" dir="2700000" algn="tl">
                  <a:srgbClr val="000000">
                    <a:alpha val="43137"/>
                  </a:srgbClr>
                </a:outerShdw>
              </a:effectLst>
            </a:endParaRPr>
          </a:p>
        </p:txBody>
      </p:sp>
      <p:sp>
        <p:nvSpPr>
          <p:cNvPr id="3" name="Title 2"/>
          <p:cNvSpPr>
            <a:spLocks noGrp="1"/>
          </p:cNvSpPr>
          <p:nvPr>
            <p:ph type="title"/>
          </p:nvPr>
        </p:nvSpPr>
        <p:spPr>
          <a:xfrm>
            <a:off x="0" y="274638"/>
            <a:ext cx="9144000" cy="1143000"/>
          </a:xfrm>
        </p:spPr>
        <p:txBody>
          <a:bodyPr>
            <a:normAutofit fontScale="90000"/>
          </a:bodyPr>
          <a:lstStyle/>
          <a:p>
            <a:pPr algn="ctr"/>
            <a:r>
              <a:rPr lang="en-US" dirty="0" smtClean="0"/>
              <a:t>Results: Decoupling Climate Change and Land Use Change Impacts</a:t>
            </a:r>
            <a:endParaRPr lang="en-US"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472884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p:cNvSpPr>
            <a:spLocks noGrp="1"/>
          </p:cNvSpPr>
          <p:nvPr>
            <p:ph idx="1"/>
          </p:nvPr>
        </p:nvSpPr>
        <p:spPr>
          <a:xfrm>
            <a:off x="0" y="1481138"/>
            <a:ext cx="4643438" cy="4876820"/>
          </a:xfrm>
          <a:solidFill>
            <a:schemeClr val="bg1">
              <a:alpha val="50000"/>
            </a:schemeClr>
          </a:solidFill>
        </p:spPr>
        <p:txBody>
          <a:bodyPr/>
          <a:lstStyle/>
          <a:p>
            <a:r>
              <a:rPr lang="en-US" i="1" dirty="0" smtClean="0"/>
              <a:t>Runoff  and land use change only</a:t>
            </a:r>
          </a:p>
          <a:p>
            <a:pPr lvl="1"/>
            <a:r>
              <a:rPr lang="en-US" sz="2400" dirty="0" smtClean="0"/>
              <a:t>Increase in runoff expected across all major watersheds</a:t>
            </a:r>
          </a:p>
          <a:p>
            <a:pPr lvl="1"/>
            <a:r>
              <a:rPr lang="en-US" sz="2400" dirty="0" smtClean="0"/>
              <a:t>Changes coincide with changes in deforestation rate</a:t>
            </a:r>
          </a:p>
          <a:p>
            <a:pPr lvl="1"/>
            <a:r>
              <a:rPr lang="en-US" sz="2400" dirty="0" smtClean="0"/>
              <a:t>Northern River watershed would experience the largest increase in runoff</a:t>
            </a:r>
            <a:endParaRPr lang="en-US" sz="2000" dirty="0" smtClean="0"/>
          </a:p>
          <a:p>
            <a:pPr lvl="2">
              <a:buNone/>
            </a:pPr>
            <a:endParaRPr lang="en-US" sz="2200" dirty="0" smtClean="0">
              <a:effectLst>
                <a:outerShdw blurRad="38100" dist="38100" dir="2700000" algn="tl">
                  <a:srgbClr val="000000">
                    <a:alpha val="43137"/>
                  </a:srgbClr>
                </a:outerShdw>
              </a:effectLst>
            </a:endParaRPr>
          </a:p>
        </p:txBody>
      </p:sp>
      <p:sp>
        <p:nvSpPr>
          <p:cNvPr id="3" name="Title 2"/>
          <p:cNvSpPr>
            <a:spLocks noGrp="1"/>
          </p:cNvSpPr>
          <p:nvPr>
            <p:ph type="title"/>
          </p:nvPr>
        </p:nvSpPr>
        <p:spPr>
          <a:xfrm>
            <a:off x="0" y="274638"/>
            <a:ext cx="9144000" cy="1143000"/>
          </a:xfrm>
        </p:spPr>
        <p:txBody>
          <a:bodyPr>
            <a:normAutofit fontScale="90000"/>
          </a:bodyPr>
          <a:lstStyle/>
          <a:p>
            <a:pPr algn="ctr"/>
            <a:r>
              <a:rPr lang="en-US" dirty="0" smtClean="0"/>
              <a:t>Results: Decoupling Climate Change and Land Use Change Impacts</a:t>
            </a:r>
            <a:endParaRPr lang="en-US" b="1" dirty="0">
              <a:solidFill>
                <a:srgbClr val="FFFF00"/>
              </a:solidFill>
              <a:effectLst>
                <a:outerShdw blurRad="38100" dist="38100" dir="2700000" algn="tl">
                  <a:srgbClr val="000000">
                    <a:alpha val="43137"/>
                  </a:srgbClr>
                </a:outerShdw>
              </a:effectLst>
            </a:endParaRP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4714876" y="1428736"/>
            <a:ext cx="4429124" cy="5429264"/>
          </a:xfrm>
          <a:prstGeom prst="rect">
            <a:avLst/>
          </a:prstGeom>
          <a:noFill/>
        </p:spPr>
      </p:pic>
    </p:spTree>
    <p:extLst>
      <p:ext uri="{BB962C8B-B14F-4D97-AF65-F5344CB8AC3E}">
        <p14:creationId xmlns:p14="http://schemas.microsoft.com/office/powerpoint/2010/main" val="24472884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Study Context</a:t>
            </a:r>
          </a:p>
          <a:p>
            <a:r>
              <a:rPr lang="en-US" dirty="0" smtClean="0"/>
              <a:t>Goal and Objectives</a:t>
            </a:r>
          </a:p>
          <a:p>
            <a:r>
              <a:rPr lang="en-US" dirty="0" smtClean="0"/>
              <a:t>Study Area</a:t>
            </a:r>
          </a:p>
          <a:p>
            <a:r>
              <a:rPr lang="en-US" dirty="0" smtClean="0"/>
              <a:t>Methodology</a:t>
            </a:r>
          </a:p>
          <a:p>
            <a:r>
              <a:rPr lang="en-US" dirty="0" smtClean="0"/>
              <a:t>Results</a:t>
            </a:r>
          </a:p>
          <a:p>
            <a:r>
              <a:rPr lang="en-US" dirty="0" smtClean="0"/>
              <a:t>Conclusions &amp; Recommendations</a:t>
            </a:r>
          </a:p>
          <a:p>
            <a:r>
              <a:rPr lang="en-US" dirty="0" smtClean="0"/>
              <a:t>Acknowledgements</a:t>
            </a:r>
          </a:p>
          <a:p>
            <a:endParaRPr lang="en-US" dirty="0" smtClean="0"/>
          </a:p>
          <a:p>
            <a:pPr>
              <a:buNone/>
            </a:pPr>
            <a:endParaRPr lang="en-US" dirty="0"/>
          </a:p>
        </p:txBody>
      </p:sp>
      <p:sp>
        <p:nvSpPr>
          <p:cNvPr id="3" name="Title 2"/>
          <p:cNvSpPr>
            <a:spLocks noGrp="1"/>
          </p:cNvSpPr>
          <p:nvPr>
            <p:ph type="title"/>
          </p:nvPr>
        </p:nvSpPr>
        <p:spPr/>
        <p:txBody>
          <a:bodyPr/>
          <a:lstStyle/>
          <a:p>
            <a:r>
              <a:rPr lang="en-US" dirty="0" smtClean="0"/>
              <a:t>Presentation Outline</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p:cNvSpPr>
            <a:spLocks noGrp="1"/>
          </p:cNvSpPr>
          <p:nvPr>
            <p:ph idx="1"/>
          </p:nvPr>
        </p:nvSpPr>
        <p:spPr>
          <a:xfrm>
            <a:off x="0" y="1481138"/>
            <a:ext cx="4643438" cy="4876820"/>
          </a:xfrm>
          <a:solidFill>
            <a:schemeClr val="bg1">
              <a:alpha val="50000"/>
            </a:schemeClr>
          </a:solidFill>
        </p:spPr>
        <p:txBody>
          <a:bodyPr/>
          <a:lstStyle/>
          <a:p>
            <a:r>
              <a:rPr lang="en-US" i="1" dirty="0" smtClean="0"/>
              <a:t>Erosion and land use change only</a:t>
            </a:r>
          </a:p>
          <a:p>
            <a:pPr lvl="1"/>
            <a:r>
              <a:rPr lang="en-US" sz="2200" dirty="0" smtClean="0"/>
              <a:t>Increase in erosion expected across all major watersheds</a:t>
            </a:r>
          </a:p>
          <a:p>
            <a:pPr lvl="1"/>
            <a:r>
              <a:rPr lang="en-US" sz="2200" dirty="0" smtClean="0"/>
              <a:t>Rio Grande watershed - no significant change in terms of erosion</a:t>
            </a:r>
          </a:p>
          <a:p>
            <a:pPr lvl="1"/>
            <a:r>
              <a:rPr lang="en-US" sz="2200" dirty="0" smtClean="0"/>
              <a:t>Golden Stream watershed – significant increase in erosion, across all land use change scenarios examined</a:t>
            </a:r>
          </a:p>
          <a:p>
            <a:pPr lvl="2">
              <a:buNone/>
            </a:pPr>
            <a:endParaRPr lang="en-US" sz="2200" dirty="0" smtClean="0">
              <a:effectLst>
                <a:outerShdw blurRad="38100" dist="38100" dir="2700000" algn="tl">
                  <a:srgbClr val="000000">
                    <a:alpha val="43137"/>
                  </a:srgbClr>
                </a:outerShdw>
              </a:effectLst>
            </a:endParaRPr>
          </a:p>
        </p:txBody>
      </p:sp>
      <p:sp>
        <p:nvSpPr>
          <p:cNvPr id="3" name="Title 2"/>
          <p:cNvSpPr>
            <a:spLocks noGrp="1"/>
          </p:cNvSpPr>
          <p:nvPr>
            <p:ph type="title"/>
          </p:nvPr>
        </p:nvSpPr>
        <p:spPr>
          <a:xfrm>
            <a:off x="0" y="274638"/>
            <a:ext cx="9144000" cy="1143000"/>
          </a:xfrm>
        </p:spPr>
        <p:txBody>
          <a:bodyPr>
            <a:normAutofit fontScale="90000"/>
          </a:bodyPr>
          <a:lstStyle/>
          <a:p>
            <a:pPr algn="ctr"/>
            <a:r>
              <a:rPr lang="en-US" dirty="0" smtClean="0"/>
              <a:t>Results: Decoupling Climate Change and Land Use Change Impacts</a:t>
            </a:r>
            <a:endParaRPr lang="en-US" b="1" dirty="0">
              <a:solidFill>
                <a:srgbClr val="FFFF00"/>
              </a:solidFill>
              <a:effectLst>
                <a:outerShdw blurRad="38100" dist="38100" dir="2700000" algn="tl">
                  <a:srgbClr val="000000">
                    <a:alpha val="43137"/>
                  </a:srgbClr>
                </a:outerShdw>
              </a:effectLst>
            </a:endParaRPr>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4929190" y="1428736"/>
            <a:ext cx="4214810" cy="5429264"/>
          </a:xfrm>
          <a:prstGeom prst="rect">
            <a:avLst/>
          </a:prstGeom>
          <a:noFill/>
        </p:spPr>
      </p:pic>
    </p:spTree>
    <p:extLst>
      <p:ext uri="{BB962C8B-B14F-4D97-AF65-F5344CB8AC3E}">
        <p14:creationId xmlns:p14="http://schemas.microsoft.com/office/powerpoint/2010/main" val="24472884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5720" y="1285860"/>
            <a:ext cx="8572560" cy="4721240"/>
          </a:xfrm>
        </p:spPr>
        <p:txBody>
          <a:bodyPr/>
          <a:lstStyle/>
          <a:p>
            <a:r>
              <a:rPr lang="en-US" dirty="0" smtClean="0">
                <a:effectLst>
                  <a:outerShdw blurRad="38100" dist="38100" dir="2700000" algn="tl">
                    <a:srgbClr val="000000">
                      <a:alpha val="43137"/>
                    </a:srgbClr>
                  </a:outerShdw>
                </a:effectLst>
              </a:rPr>
              <a:t>Estimates of changes in demand for human consumption</a:t>
            </a:r>
          </a:p>
          <a:p>
            <a:pPr lvl="1"/>
            <a:r>
              <a:rPr lang="en-US" dirty="0" smtClean="0"/>
              <a:t>629,225 people inhabited the project area of interest in 2010, with 48.2% (303,422 persons) inhabiting the mainland Belize segment of the area of interest</a:t>
            </a:r>
          </a:p>
          <a:p>
            <a:pPr lvl="1"/>
            <a:r>
              <a:rPr lang="en-US" dirty="0" smtClean="0"/>
              <a:t>For Belize 2010 population = 303,422 and 2050 = 1.017 million </a:t>
            </a:r>
            <a:endParaRPr lang="en-US" dirty="0" smtClean="0">
              <a:effectLst>
                <a:outerShdw blurRad="38100" dist="38100" dir="2700000" algn="tl">
                  <a:srgbClr val="000000">
                    <a:alpha val="43137"/>
                  </a:srgbClr>
                </a:outerShdw>
              </a:effectLst>
            </a:endParaRPr>
          </a:p>
          <a:p>
            <a:pPr lvl="1"/>
            <a:r>
              <a:rPr lang="en-US" dirty="0" smtClean="0"/>
              <a:t>For Belize 2010 demand against supply = 0.073% and 2050 = 0.581 %  based on worst case CC and land use change scenario (RCP 8.5 of NorESM1-M)</a:t>
            </a:r>
          </a:p>
          <a:p>
            <a:pPr lvl="1"/>
            <a:endParaRPr lang="en-US" dirty="0" smtClean="0">
              <a:effectLst>
                <a:outerShdw blurRad="38100" dist="38100" dir="2700000" algn="tl">
                  <a:srgbClr val="000000">
                    <a:alpha val="43137"/>
                  </a:srgbClr>
                </a:outerShdw>
              </a:effectLst>
            </a:endParaRPr>
          </a:p>
        </p:txBody>
      </p:sp>
      <p:sp>
        <p:nvSpPr>
          <p:cNvPr id="3" name="Title 2"/>
          <p:cNvSpPr>
            <a:spLocks noGrp="1"/>
          </p:cNvSpPr>
          <p:nvPr>
            <p:ph type="title"/>
          </p:nvPr>
        </p:nvSpPr>
        <p:spPr/>
        <p:txBody>
          <a:bodyPr/>
          <a:lstStyle/>
          <a:p>
            <a:r>
              <a:rPr lang="en-BZ" dirty="0" smtClean="0"/>
              <a:t>Results</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787900"/>
          </a:xfrm>
        </p:spPr>
        <p:txBody>
          <a:bodyPr/>
          <a:lstStyle/>
          <a:p>
            <a:r>
              <a:rPr lang="en-US" dirty="0" smtClean="0"/>
              <a:t>By 2050, less rainfall is expected across Belize’s 16 major watersheds but especially in Northern Belize</a:t>
            </a:r>
          </a:p>
          <a:p>
            <a:pPr lvl="1"/>
            <a:r>
              <a:rPr lang="en-US" dirty="0" smtClean="0"/>
              <a:t>Implications for sugar industry or potential displacement of agriculture to South</a:t>
            </a:r>
          </a:p>
          <a:p>
            <a:pPr>
              <a:buNone/>
            </a:pPr>
            <a:endParaRPr lang="en-US" dirty="0" smtClean="0"/>
          </a:p>
          <a:p>
            <a:r>
              <a:rPr lang="en-US" dirty="0" smtClean="0"/>
              <a:t>Estimated water demand for human consumption would be 2-8.3X current demand </a:t>
            </a:r>
          </a:p>
          <a:p>
            <a:pPr lvl="1"/>
            <a:r>
              <a:rPr lang="en-US" dirty="0" smtClean="0"/>
              <a:t>Estimated supply would be sufficient for human consumption needs but it is imperative we quantify current demand for agricultural and industrial use </a:t>
            </a:r>
          </a:p>
          <a:p>
            <a:pPr>
              <a:buNone/>
            </a:pPr>
            <a:endParaRPr lang="en-US" dirty="0" smtClean="0"/>
          </a:p>
          <a:p>
            <a:endParaRPr lang="en-US" dirty="0"/>
          </a:p>
        </p:txBody>
      </p:sp>
      <p:sp>
        <p:nvSpPr>
          <p:cNvPr id="3" name="Title 2"/>
          <p:cNvSpPr>
            <a:spLocks noGrp="1"/>
          </p:cNvSpPr>
          <p:nvPr>
            <p:ph type="title"/>
          </p:nvPr>
        </p:nvSpPr>
        <p:spPr/>
        <p:txBody>
          <a:bodyPr>
            <a:normAutofit/>
          </a:bodyPr>
          <a:lstStyle/>
          <a:p>
            <a:r>
              <a:rPr lang="en-US" dirty="0" smtClean="0"/>
              <a:t>Conclusions</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09600"/>
            <a:ext cx="8229600" cy="5397500"/>
          </a:xfrm>
        </p:spPr>
        <p:txBody>
          <a:bodyPr/>
          <a:lstStyle/>
          <a:p>
            <a:pPr>
              <a:buNone/>
            </a:pPr>
            <a:endParaRPr lang="en-US" dirty="0" smtClean="0"/>
          </a:p>
          <a:p>
            <a:r>
              <a:rPr lang="en-US" dirty="0" smtClean="0"/>
              <a:t>Declining rainfall and consequent declines in water yield may in turn increase concentrations of sediments in rivers </a:t>
            </a:r>
          </a:p>
          <a:p>
            <a:pPr lvl="1"/>
            <a:r>
              <a:rPr lang="en-US" dirty="0" smtClean="0"/>
              <a:t>Rainfall harvesting may be needed if drinking water quality is affected and since it has potential to reduce runoff from flooding</a:t>
            </a:r>
          </a:p>
          <a:p>
            <a:pPr lvl="1">
              <a:buNone/>
            </a:pPr>
            <a:endParaRPr lang="en-US" dirty="0" smtClean="0"/>
          </a:p>
          <a:p>
            <a:r>
              <a:rPr lang="en-US" dirty="0" smtClean="0"/>
              <a:t>Overall, increased deforestation will lead to more erosion, and cause declining water quality</a:t>
            </a:r>
          </a:p>
          <a:p>
            <a:pPr lvl="1"/>
            <a:r>
              <a:rPr lang="en-US" dirty="0" smtClean="0"/>
              <a:t>Need to decrease deforestation and increase reforestation in Belize, New River and Rio Hondo watersheds especially</a:t>
            </a:r>
          </a:p>
          <a:p>
            <a:endParaRPr lang="en-US" dirty="0"/>
          </a:p>
        </p:txBody>
      </p:sp>
      <p:sp>
        <p:nvSpPr>
          <p:cNvPr id="3" name="Title 2"/>
          <p:cNvSpPr>
            <a:spLocks noGrp="1"/>
          </p:cNvSpPr>
          <p:nvPr>
            <p:ph type="title"/>
          </p:nvPr>
        </p:nvSpPr>
        <p:spPr>
          <a:xfrm>
            <a:off x="457200" y="274638"/>
            <a:ext cx="8229600" cy="868362"/>
          </a:xfrm>
        </p:spPr>
        <p:txBody>
          <a:bodyPr>
            <a:normAutofit/>
          </a:bodyPr>
          <a:lstStyle/>
          <a:p>
            <a:r>
              <a:rPr lang="en-US" dirty="0" smtClean="0"/>
              <a:t>Conclusions</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71546"/>
            <a:ext cx="8229600" cy="4935554"/>
          </a:xfrm>
        </p:spPr>
        <p:txBody>
          <a:bodyPr/>
          <a:lstStyle/>
          <a:p>
            <a:r>
              <a:rPr lang="en-US" sz="2400" dirty="0" smtClean="0"/>
              <a:t>Simulating changes in the hydrological cycle based solely on climate change scenarios but in absence of land use change, it would appear that a drier climate under stable land use would actually decrease runoff and erosion</a:t>
            </a:r>
          </a:p>
          <a:p>
            <a:endParaRPr lang="en-US" sz="2400" dirty="0" smtClean="0"/>
          </a:p>
          <a:p>
            <a:r>
              <a:rPr lang="en-US" sz="2400" dirty="0" smtClean="0"/>
              <a:t>Parallel hydrological modeling simulations which take into account land use change but exclude changes in the rainfall regime indicate increases in runoff and erosion (similar to when climate change is also factored in) </a:t>
            </a:r>
          </a:p>
          <a:p>
            <a:pPr lvl="1"/>
            <a:r>
              <a:rPr lang="en-US" dirty="0" smtClean="0"/>
              <a:t>Both of the above highlight the importance of land management </a:t>
            </a:r>
          </a:p>
          <a:p>
            <a:endParaRPr lang="en-US" dirty="0"/>
          </a:p>
        </p:txBody>
      </p:sp>
      <p:sp>
        <p:nvSpPr>
          <p:cNvPr id="3" name="Title 2"/>
          <p:cNvSpPr>
            <a:spLocks noGrp="1"/>
          </p:cNvSpPr>
          <p:nvPr>
            <p:ph type="title"/>
          </p:nvPr>
        </p:nvSpPr>
        <p:spPr>
          <a:xfrm>
            <a:off x="457200" y="0"/>
            <a:ext cx="8229600" cy="1142984"/>
          </a:xfrm>
        </p:spPr>
        <p:txBody>
          <a:bodyPr/>
          <a:lstStyle/>
          <a:p>
            <a:r>
              <a:rPr lang="en-US" dirty="0" smtClean="0"/>
              <a:t>Conclusions</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71546"/>
            <a:ext cx="8229600" cy="4935554"/>
          </a:xfrm>
        </p:spPr>
        <p:txBody>
          <a:bodyPr/>
          <a:lstStyle/>
          <a:p>
            <a:r>
              <a:rPr lang="en-US" sz="2600" dirty="0" smtClean="0"/>
              <a:t>A</a:t>
            </a:r>
            <a:r>
              <a:rPr lang="en-US" sz="2400" dirty="0" smtClean="0"/>
              <a:t>pproximately 53.7% of the surface area of Belize’s watersheds lie outside of Belize’s national territory, in Mexico and Guatemala </a:t>
            </a:r>
          </a:p>
          <a:p>
            <a:pPr lvl="1"/>
            <a:r>
              <a:rPr lang="en-US" sz="2200" dirty="0" smtClean="0"/>
              <a:t>Transnational cooperation with national and municipal governments is needed to address high deforestation especially in Guatemala’s portion of Belize River watershed</a:t>
            </a:r>
          </a:p>
          <a:p>
            <a:endParaRPr lang="en-US" sz="2600" dirty="0" smtClean="0"/>
          </a:p>
          <a:p>
            <a:r>
              <a:rPr lang="en-US" sz="2400" dirty="0" smtClean="0"/>
              <a:t>Scope of the present study is limited</a:t>
            </a:r>
          </a:p>
          <a:p>
            <a:pPr lvl="1"/>
            <a:r>
              <a:rPr lang="en-US" sz="2200" dirty="0" smtClean="0"/>
              <a:t>Need to start looking at level of watersheds; quantifying impacts by sector e.g. agriculture, energy etc.; assessment of groundwater resources and </a:t>
            </a:r>
            <a:r>
              <a:rPr lang="en-US" sz="2200" dirty="0" err="1" smtClean="0"/>
              <a:t>cimate</a:t>
            </a:r>
            <a:r>
              <a:rPr lang="en-US" sz="2200" dirty="0" smtClean="0"/>
              <a:t> and land use impacts on these</a:t>
            </a:r>
          </a:p>
          <a:p>
            <a:endParaRPr lang="en-US" dirty="0" smtClean="0"/>
          </a:p>
          <a:p>
            <a:endParaRPr lang="en-US" dirty="0"/>
          </a:p>
        </p:txBody>
      </p:sp>
      <p:sp>
        <p:nvSpPr>
          <p:cNvPr id="3" name="Title 2"/>
          <p:cNvSpPr>
            <a:spLocks noGrp="1"/>
          </p:cNvSpPr>
          <p:nvPr>
            <p:ph type="title"/>
          </p:nvPr>
        </p:nvSpPr>
        <p:spPr>
          <a:xfrm>
            <a:off x="457200" y="0"/>
            <a:ext cx="8229600" cy="1142984"/>
          </a:xfrm>
        </p:spPr>
        <p:txBody>
          <a:bodyPr/>
          <a:lstStyle/>
          <a:p>
            <a:r>
              <a:rPr lang="en-US" dirty="0" smtClean="0"/>
              <a:t>Conclusions</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71546"/>
            <a:ext cx="8229600" cy="4935554"/>
          </a:xfrm>
        </p:spPr>
        <p:txBody>
          <a:bodyPr/>
          <a:lstStyle/>
          <a:p>
            <a:r>
              <a:rPr lang="en-US" sz="2600" dirty="0" smtClean="0"/>
              <a:t>CARIBSAVE and CDKN</a:t>
            </a:r>
          </a:p>
          <a:p>
            <a:r>
              <a:rPr lang="en-US" sz="2400" dirty="0" err="1" smtClean="0"/>
              <a:t>Betzy</a:t>
            </a:r>
            <a:r>
              <a:rPr lang="en-US" sz="2400" dirty="0" smtClean="0"/>
              <a:t> Hernandez supported the conceptualization of this work </a:t>
            </a:r>
          </a:p>
          <a:p>
            <a:r>
              <a:rPr lang="en-US" sz="2400" dirty="0" smtClean="0"/>
              <a:t>Dr. Freddy </a:t>
            </a:r>
            <a:r>
              <a:rPr lang="en-US" sz="2400" dirty="0" err="1" smtClean="0"/>
              <a:t>Picado</a:t>
            </a:r>
            <a:r>
              <a:rPr lang="en-US" sz="2400" dirty="0" smtClean="0"/>
              <a:t>, </a:t>
            </a:r>
            <a:r>
              <a:rPr lang="en-US" sz="2400" dirty="0" err="1" smtClean="0"/>
              <a:t>CATHALAC’s</a:t>
            </a:r>
            <a:r>
              <a:rPr lang="en-US" sz="2400" dirty="0" smtClean="0"/>
              <a:t> Director General, and Marcelo </a:t>
            </a:r>
            <a:r>
              <a:rPr lang="en-US" sz="2400" dirty="0" err="1" smtClean="0"/>
              <a:t>Oyuela</a:t>
            </a:r>
            <a:r>
              <a:rPr lang="en-US" sz="2400" dirty="0" smtClean="0"/>
              <a:t>, </a:t>
            </a:r>
            <a:r>
              <a:rPr lang="en-US" sz="2400" dirty="0" err="1" smtClean="0"/>
              <a:t>Miroslava</a:t>
            </a:r>
            <a:r>
              <a:rPr lang="en-US" sz="2400" dirty="0" smtClean="0"/>
              <a:t> Moran, and Alejandro del Castillo</a:t>
            </a:r>
          </a:p>
          <a:p>
            <a:r>
              <a:rPr lang="en-US" sz="2400" dirty="0" smtClean="0"/>
              <a:t>A debt of gratitude is owed to the </a:t>
            </a:r>
            <a:r>
              <a:rPr lang="en-US" sz="2400" dirty="0" err="1" smtClean="0"/>
              <a:t>WorldClim</a:t>
            </a:r>
            <a:r>
              <a:rPr lang="en-US" sz="2400" dirty="0" smtClean="0"/>
              <a:t> Consortium for making the downscaled climate scenario data free and openly available (</a:t>
            </a:r>
            <a:r>
              <a:rPr lang="en-US" sz="2400" u="sng" dirty="0" smtClean="0">
                <a:hlinkClick r:id="rId2"/>
              </a:rPr>
              <a:t>www.worldclim.org</a:t>
            </a:r>
            <a:r>
              <a:rPr lang="en-US" sz="2400" dirty="0" smtClean="0"/>
              <a:t>)</a:t>
            </a:r>
          </a:p>
        </p:txBody>
      </p:sp>
      <p:sp>
        <p:nvSpPr>
          <p:cNvPr id="3" name="Title 2"/>
          <p:cNvSpPr>
            <a:spLocks noGrp="1"/>
          </p:cNvSpPr>
          <p:nvPr>
            <p:ph type="title"/>
          </p:nvPr>
        </p:nvSpPr>
        <p:spPr>
          <a:xfrm>
            <a:off x="457200" y="0"/>
            <a:ext cx="8229600" cy="1142984"/>
          </a:xfrm>
        </p:spPr>
        <p:txBody>
          <a:bodyPr/>
          <a:lstStyle/>
          <a:p>
            <a:r>
              <a:rPr lang="en-US" dirty="0" smtClean="0"/>
              <a:t>Acknowledgements</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51" name="Picture 43" descr="Glover's Reef"/>
          <p:cNvPicPr>
            <a:picLocks noChangeAspect="1" noChangeArrowheads="1"/>
          </p:cNvPicPr>
          <p:nvPr/>
        </p:nvPicPr>
        <p:blipFill>
          <a:blip r:embed="rId2">
            <a:extLst>
              <a:ext uri="{28A0092B-C50C-407E-A947-70E740481C1C}">
                <a14:useLocalDpi xmlns:a14="http://schemas.microsoft.com/office/drawing/2010/main" val="0"/>
              </a:ext>
            </a:extLst>
          </a:blip>
          <a:srcRect r="26994"/>
          <a:stretch>
            <a:fillRect/>
          </a:stretch>
        </p:blipFill>
        <p:spPr bwMode="auto">
          <a:xfrm>
            <a:off x="0" y="-36513"/>
            <a:ext cx="9178925" cy="6894513"/>
          </a:xfrm>
          <a:prstGeom prst="rect">
            <a:avLst/>
          </a:prstGeom>
          <a:noFill/>
          <a:extLst>
            <a:ext uri="{909E8E84-426E-40DD-AFC4-6F175D3DCCD1}">
              <a14:hiddenFill xmlns:a14="http://schemas.microsoft.com/office/drawing/2010/main">
                <a:solidFill>
                  <a:srgbClr val="FFFFFF"/>
                </a:solidFill>
              </a14:hiddenFill>
            </a:ext>
          </a:extLst>
        </p:spPr>
      </p:pic>
      <p:sp>
        <p:nvSpPr>
          <p:cNvPr id="17411" name="Rectangle 3"/>
          <p:cNvSpPr>
            <a:spLocks noGrp="1" noChangeArrowheads="1"/>
          </p:cNvSpPr>
          <p:nvPr>
            <p:ph type="title"/>
          </p:nvPr>
        </p:nvSpPr>
        <p:spPr>
          <a:xfrm>
            <a:off x="533400" y="2286000"/>
            <a:ext cx="8229600" cy="1643074"/>
          </a:xfrm>
        </p:spPr>
        <p:txBody>
          <a:bodyPr/>
          <a:lstStyle/>
          <a:p>
            <a:r>
              <a:rPr lang="en-US" altLang="en-US" sz="5400" b="1" dirty="0" smtClean="0">
                <a:solidFill>
                  <a:srgbClr val="FFFF00"/>
                </a:solidFill>
                <a:effectLst>
                  <a:outerShdw blurRad="38100" dist="38100" dir="2700000" algn="tl">
                    <a:srgbClr val="C0C0C0"/>
                  </a:outerShdw>
                </a:effectLst>
                <a:latin typeface="Forte" panose="03060902040502070203" pitchFamily="66" charset="0"/>
              </a:rPr>
              <a:t>Thank You</a:t>
            </a:r>
            <a:br>
              <a:rPr lang="en-US" altLang="en-US" sz="5400" b="1" dirty="0" smtClean="0">
                <a:solidFill>
                  <a:srgbClr val="FFFF00"/>
                </a:solidFill>
                <a:effectLst>
                  <a:outerShdw blurRad="38100" dist="38100" dir="2700000" algn="tl">
                    <a:srgbClr val="C0C0C0"/>
                  </a:outerShdw>
                </a:effectLst>
                <a:latin typeface="Forte" panose="03060902040502070203" pitchFamily="66" charset="0"/>
              </a:rPr>
            </a:br>
            <a:r>
              <a:rPr lang="en-US" altLang="en-US" sz="5400" b="1" dirty="0" smtClean="0">
                <a:solidFill>
                  <a:srgbClr val="FFFF00"/>
                </a:solidFill>
                <a:effectLst>
                  <a:outerShdw blurRad="38100" dist="38100" dir="2700000" algn="tl">
                    <a:srgbClr val="C0C0C0"/>
                  </a:outerShdw>
                </a:effectLst>
                <a:latin typeface="Forte" panose="03060902040502070203" pitchFamily="66" charset="0"/>
              </a:rPr>
              <a:t>Questions?</a:t>
            </a:r>
            <a:endParaRPr lang="en-US" altLang="en-US" sz="5400" b="1" dirty="0">
              <a:solidFill>
                <a:srgbClr val="FFFF00"/>
              </a:solidFill>
              <a:effectLst>
                <a:outerShdw blurRad="38100" dist="38100" dir="2700000" algn="tl">
                  <a:srgbClr val="C0C0C0"/>
                </a:outerShdw>
              </a:effectLst>
              <a:latin typeface="Forte" panose="03060902040502070203" pitchFamily="66" charset="0"/>
            </a:endParaRPr>
          </a:p>
        </p:txBody>
      </p:sp>
    </p:spTree>
    <p:extLst>
      <p:ext uri="{BB962C8B-B14F-4D97-AF65-F5344CB8AC3E}">
        <p14:creationId xmlns:p14="http://schemas.microsoft.com/office/powerpoint/2010/main" val="2124101012"/>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Central America and Caribbean especially vulnerable to climate change (CC) impacts especially on water resources</a:t>
            </a:r>
          </a:p>
          <a:p>
            <a:pPr>
              <a:buNone/>
            </a:pPr>
            <a:endParaRPr lang="en-US" dirty="0" smtClean="0"/>
          </a:p>
          <a:p>
            <a:r>
              <a:rPr lang="en-US" dirty="0" smtClean="0"/>
              <a:t>Regional assessments at a broader scale exist</a:t>
            </a:r>
          </a:p>
          <a:p>
            <a:pPr>
              <a:buNone/>
            </a:pPr>
            <a:endParaRPr lang="en-US" dirty="0" smtClean="0"/>
          </a:p>
          <a:p>
            <a:r>
              <a:rPr lang="en-US" dirty="0" smtClean="0"/>
              <a:t>Need for national assessment identified as priority in 2010 National Environmental and Natural Resources Management (NRM) Research Agenda</a:t>
            </a:r>
          </a:p>
          <a:p>
            <a:endParaRPr lang="en-US" dirty="0" smtClean="0"/>
          </a:p>
          <a:p>
            <a:pPr>
              <a:buNone/>
            </a:pPr>
            <a:endParaRPr lang="en-US" dirty="0"/>
          </a:p>
        </p:txBody>
      </p:sp>
      <p:sp>
        <p:nvSpPr>
          <p:cNvPr id="3" name="Title 2"/>
          <p:cNvSpPr>
            <a:spLocks noGrp="1"/>
          </p:cNvSpPr>
          <p:nvPr>
            <p:ph type="title"/>
          </p:nvPr>
        </p:nvSpPr>
        <p:spPr/>
        <p:txBody>
          <a:bodyPr/>
          <a:lstStyle/>
          <a:p>
            <a:r>
              <a:rPr lang="en-US" dirty="0" smtClean="0"/>
              <a:t>Context</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bz_watersheds_graphic_caribsave_600dpi.jpg"/>
          <p:cNvPicPr>
            <a:picLocks noGrp="1" noChangeAspect="1"/>
          </p:cNvPicPr>
          <p:nvPr>
            <p:ph idx="1"/>
          </p:nvPr>
        </p:nvPicPr>
        <p:blipFill>
          <a:blip r:embed="rId2"/>
          <a:srcRect l="-509" r="754"/>
          <a:stretch>
            <a:fillRect/>
          </a:stretch>
        </p:blipFill>
        <p:spPr>
          <a:xfrm>
            <a:off x="-228600" y="0"/>
            <a:ext cx="9350150" cy="685800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1"/>
          <p:cNvSpPr>
            <a:spLocks noGrp="1"/>
          </p:cNvSpPr>
          <p:nvPr>
            <p:ph idx="1"/>
          </p:nvPr>
        </p:nvSpPr>
        <p:spPr>
          <a:xfrm>
            <a:off x="0" y="1196752"/>
            <a:ext cx="9144000" cy="5544616"/>
          </a:xfrm>
          <a:solidFill>
            <a:schemeClr val="bg1">
              <a:alpha val="70000"/>
            </a:schemeClr>
          </a:solidFill>
        </p:spPr>
        <p:txBody>
          <a:bodyPr/>
          <a:lstStyle/>
          <a:p>
            <a:r>
              <a:rPr lang="en-US" altLang="en-US" sz="2400" dirty="0" smtClean="0">
                <a:effectLst>
                  <a:outerShdw blurRad="38100" dist="38100" dir="2700000" algn="tl">
                    <a:srgbClr val="000000">
                      <a:alpha val="43137"/>
                    </a:srgbClr>
                  </a:outerShdw>
                </a:effectLst>
              </a:rPr>
              <a:t>Determine climate and land use change impact on the supply and demand for water in Belize</a:t>
            </a:r>
          </a:p>
          <a:p>
            <a:pPr lvl="1"/>
            <a:r>
              <a:rPr lang="en-US" altLang="en-US" sz="2400" dirty="0" smtClean="0"/>
              <a:t>Estimate </a:t>
            </a:r>
            <a:r>
              <a:rPr lang="en-US" sz="2400" dirty="0" smtClean="0"/>
              <a:t>the cumulative impacts of climate and land use change on the runoff and erosion components of the hydrological cycle in Belize’s major watersheds</a:t>
            </a:r>
          </a:p>
          <a:p>
            <a:pPr lvl="1"/>
            <a:r>
              <a:rPr lang="en-US" altLang="en-US" sz="2400" dirty="0" smtClean="0"/>
              <a:t>Estimate </a:t>
            </a:r>
            <a:r>
              <a:rPr lang="en-US" sz="2400" dirty="0" smtClean="0"/>
              <a:t>the impacts of climate change on runoff and erosion</a:t>
            </a:r>
          </a:p>
          <a:p>
            <a:pPr lvl="1"/>
            <a:r>
              <a:rPr lang="en-US" altLang="en-US" sz="2400" dirty="0" smtClean="0"/>
              <a:t>Estimate </a:t>
            </a:r>
            <a:r>
              <a:rPr lang="en-US" sz="2400" dirty="0" smtClean="0"/>
              <a:t>the impacts of land use change on runoff and erosion</a:t>
            </a:r>
          </a:p>
          <a:p>
            <a:pPr lvl="1"/>
            <a:r>
              <a:rPr lang="en-US" sz="2400" dirty="0" smtClean="0"/>
              <a:t>Estimate changes in demand for human consumption</a:t>
            </a:r>
          </a:p>
          <a:p>
            <a:pPr lvl="1">
              <a:buNone/>
            </a:pPr>
            <a:endParaRPr lang="en-US" altLang="en-US" sz="2400" dirty="0" smtClean="0">
              <a:effectLst>
                <a:outerShdw blurRad="38100" dist="38100" dir="2700000" algn="tl">
                  <a:srgbClr val="000000">
                    <a:alpha val="43137"/>
                  </a:srgbClr>
                </a:outerShdw>
              </a:effectLst>
            </a:endParaRPr>
          </a:p>
          <a:p>
            <a:pPr lvl="1">
              <a:buFont typeface="Arial" panose="020B0604020202020204" pitchFamily="34" charset="0"/>
              <a:buChar char="•"/>
            </a:pPr>
            <a:endParaRPr lang="en-US" altLang="en-US" sz="2400" dirty="0" smtClean="0">
              <a:effectLst>
                <a:outerShdw blurRad="38100" dist="38100" dir="2700000" algn="tl">
                  <a:srgbClr val="000000">
                    <a:alpha val="43137"/>
                  </a:srgbClr>
                </a:outerShdw>
              </a:effectLst>
            </a:endParaRPr>
          </a:p>
          <a:p>
            <a:pPr lvl="1"/>
            <a:endParaRPr lang="en-BZ" altLang="en-US" sz="2400" dirty="0" smtClean="0"/>
          </a:p>
          <a:p>
            <a:pPr lvl="1"/>
            <a:endParaRPr lang="en-BZ" altLang="en-US" sz="2400" dirty="0" smtClean="0"/>
          </a:p>
          <a:p>
            <a:pPr lvl="1"/>
            <a:endParaRPr lang="en-BZ" altLang="en-US" dirty="0" smtClean="0">
              <a:effectLst>
                <a:outerShdw blurRad="38100" dist="38100" dir="2700000" algn="tl">
                  <a:srgbClr val="000000">
                    <a:alpha val="43137"/>
                  </a:srgbClr>
                </a:outerShdw>
              </a:effectLst>
            </a:endParaRPr>
          </a:p>
        </p:txBody>
      </p:sp>
      <p:sp>
        <p:nvSpPr>
          <p:cNvPr id="3" name="Title 2"/>
          <p:cNvSpPr>
            <a:spLocks noGrp="1"/>
          </p:cNvSpPr>
          <p:nvPr>
            <p:ph type="title"/>
          </p:nvPr>
        </p:nvSpPr>
        <p:spPr>
          <a:xfrm>
            <a:off x="457200" y="274638"/>
            <a:ext cx="8229600" cy="922114"/>
          </a:xfrm>
        </p:spPr>
        <p:txBody>
          <a:bodyPr/>
          <a:lstStyle/>
          <a:p>
            <a:pPr algn="ctr">
              <a:defRPr/>
            </a:pPr>
            <a:r>
              <a:rPr lang="en-BZ" dirty="0" smtClean="0"/>
              <a:t>Goals &amp; Objectives</a:t>
            </a:r>
            <a:endParaRPr lang="en-BZ"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85860"/>
            <a:ext cx="8229600" cy="4721240"/>
          </a:xfrm>
        </p:spPr>
        <p:txBody>
          <a:bodyPr/>
          <a:lstStyle/>
          <a:p>
            <a:r>
              <a:rPr lang="en-US" dirty="0" smtClean="0">
                <a:effectLst>
                  <a:outerShdw blurRad="38100" dist="38100" dir="2700000" algn="tl">
                    <a:srgbClr val="000000">
                      <a:alpha val="43137"/>
                    </a:srgbClr>
                  </a:outerShdw>
                </a:effectLst>
              </a:rPr>
              <a:t>Hydrological modeling with Non-Point Source Pollution and Erosion Tool (N-SPECT)</a:t>
            </a:r>
          </a:p>
          <a:p>
            <a:pPr>
              <a:buNone/>
            </a:pPr>
            <a:endParaRPr lang="en-US" dirty="0"/>
          </a:p>
        </p:txBody>
      </p:sp>
      <p:sp>
        <p:nvSpPr>
          <p:cNvPr id="3" name="Title 2"/>
          <p:cNvSpPr>
            <a:spLocks noGrp="1"/>
          </p:cNvSpPr>
          <p:nvPr>
            <p:ph type="title"/>
          </p:nvPr>
        </p:nvSpPr>
        <p:spPr/>
        <p:txBody>
          <a:bodyPr/>
          <a:lstStyle/>
          <a:p>
            <a:r>
              <a:rPr lang="en-BZ" dirty="0" smtClean="0"/>
              <a:t>Methodology</a:t>
            </a:r>
            <a:endParaRPr lang="en-US" dirty="0"/>
          </a:p>
        </p:txBody>
      </p:sp>
      <p:graphicFrame>
        <p:nvGraphicFramePr>
          <p:cNvPr id="4" name="Table 3"/>
          <p:cNvGraphicFramePr>
            <a:graphicFrameLocks noGrp="1"/>
          </p:cNvGraphicFramePr>
          <p:nvPr/>
        </p:nvGraphicFramePr>
        <p:xfrm>
          <a:off x="0" y="2428866"/>
          <a:ext cx="9144000" cy="4356749"/>
        </p:xfrm>
        <a:graphic>
          <a:graphicData uri="http://schemas.openxmlformats.org/drawingml/2006/table">
            <a:tbl>
              <a:tblPr firstRow="1" bandRow="1">
                <a:tableStyleId>{5C22544A-7EE6-4342-B048-85BDC9FD1C3A}</a:tableStyleId>
              </a:tblPr>
              <a:tblGrid>
                <a:gridCol w="1643042"/>
                <a:gridCol w="5572164"/>
                <a:gridCol w="1928794"/>
              </a:tblGrid>
              <a:tr h="718242">
                <a:tc>
                  <a:txBody>
                    <a:bodyPr/>
                    <a:lstStyle/>
                    <a:p>
                      <a:r>
                        <a:rPr lang="en-US" dirty="0" smtClean="0"/>
                        <a:t>DATA</a:t>
                      </a:r>
                      <a:r>
                        <a:rPr lang="en-US" baseline="0" dirty="0" smtClean="0"/>
                        <a:t> TYPE</a:t>
                      </a:r>
                      <a:endParaRPr lang="en-US" dirty="0"/>
                    </a:p>
                  </a:txBody>
                  <a:tcPr/>
                </a:tc>
                <a:tc>
                  <a:txBody>
                    <a:bodyPr/>
                    <a:lstStyle/>
                    <a:p>
                      <a:r>
                        <a:rPr lang="en-US" dirty="0" smtClean="0"/>
                        <a:t>SOURCE</a:t>
                      </a:r>
                      <a:endParaRPr lang="en-US" dirty="0"/>
                    </a:p>
                  </a:txBody>
                  <a:tcPr/>
                </a:tc>
                <a:tc>
                  <a:txBody>
                    <a:bodyPr/>
                    <a:lstStyle/>
                    <a:p>
                      <a:r>
                        <a:rPr lang="en-US" dirty="0" smtClean="0"/>
                        <a:t>RESOLUTION</a:t>
                      </a:r>
                      <a:endParaRPr lang="en-US" dirty="0"/>
                    </a:p>
                  </a:txBody>
                  <a:tcPr/>
                </a:tc>
              </a:tr>
              <a:tr h="1353462">
                <a:tc>
                  <a:txBody>
                    <a:bodyPr/>
                    <a:lstStyle/>
                    <a:p>
                      <a:r>
                        <a:rPr lang="en-US" dirty="0" smtClean="0"/>
                        <a:t>Land Use</a:t>
                      </a:r>
                      <a:endParaRPr lang="en-US" dirty="0"/>
                    </a:p>
                  </a:txBody>
                  <a:tcPr/>
                </a:tc>
                <a:tc>
                  <a:txBody>
                    <a:bodyPr/>
                    <a:lstStyle/>
                    <a:p>
                      <a:r>
                        <a:rPr kumimoji="0" lang="en-US" sz="1800" kern="1200" dirty="0" smtClean="0">
                          <a:solidFill>
                            <a:schemeClr val="dk1"/>
                          </a:solidFill>
                          <a:latin typeface="+mn-lt"/>
                          <a:ea typeface="+mn-ea"/>
                          <a:cs typeface="+mn-cs"/>
                        </a:rPr>
                        <a:t>Belize: </a:t>
                      </a:r>
                      <a:r>
                        <a:rPr kumimoji="0" lang="en-US" sz="1800" kern="1200" dirty="0" err="1" smtClean="0">
                          <a:solidFill>
                            <a:schemeClr val="dk1"/>
                          </a:solidFill>
                          <a:latin typeface="+mn-lt"/>
                          <a:ea typeface="+mn-ea"/>
                          <a:cs typeface="+mn-cs"/>
                        </a:rPr>
                        <a:t>Cherrington</a:t>
                      </a:r>
                      <a:r>
                        <a:rPr kumimoji="0" lang="en-US" sz="1800" kern="1200" dirty="0" smtClean="0">
                          <a:solidFill>
                            <a:schemeClr val="dk1"/>
                          </a:solidFill>
                          <a:latin typeface="+mn-lt"/>
                          <a:ea typeface="+mn-ea"/>
                          <a:cs typeface="+mn-cs"/>
                        </a:rPr>
                        <a:t> et al. (2010)</a:t>
                      </a:r>
                    </a:p>
                    <a:p>
                      <a:r>
                        <a:rPr kumimoji="0" lang="en-US" sz="1800" kern="1200" dirty="0" smtClean="0">
                          <a:solidFill>
                            <a:schemeClr val="dk1"/>
                          </a:solidFill>
                          <a:latin typeface="+mn-lt"/>
                          <a:ea typeface="+mn-ea"/>
                          <a:cs typeface="+mn-cs"/>
                        </a:rPr>
                        <a:t>Mexico: </a:t>
                      </a:r>
                      <a:r>
                        <a:rPr kumimoji="0" lang="en-US" sz="1800" kern="1200" dirty="0" err="1" smtClean="0">
                          <a:solidFill>
                            <a:schemeClr val="dk1"/>
                          </a:solidFill>
                          <a:latin typeface="+mn-lt"/>
                          <a:ea typeface="+mn-ea"/>
                          <a:cs typeface="+mn-cs"/>
                        </a:rPr>
                        <a:t>GlobCover</a:t>
                      </a:r>
                      <a:r>
                        <a:rPr kumimoji="0" lang="en-US" sz="1800" kern="1200" dirty="0" smtClean="0">
                          <a:solidFill>
                            <a:schemeClr val="dk1"/>
                          </a:solidFill>
                          <a:latin typeface="+mn-lt"/>
                          <a:ea typeface="+mn-ea"/>
                          <a:cs typeface="+mn-cs"/>
                        </a:rPr>
                        <a:t>/European Space Agency (2009)</a:t>
                      </a:r>
                    </a:p>
                    <a:p>
                      <a:r>
                        <a:rPr kumimoji="0" lang="en-US" sz="1800" kern="1200" dirty="0" smtClean="0">
                          <a:solidFill>
                            <a:schemeClr val="dk1"/>
                          </a:solidFill>
                          <a:latin typeface="+mn-lt"/>
                          <a:ea typeface="+mn-ea"/>
                          <a:cs typeface="+mn-cs"/>
                        </a:rPr>
                        <a:t>Guatemala: INAB (2011)</a:t>
                      </a:r>
                      <a:endParaRPr lang="en-US" dirty="0"/>
                    </a:p>
                  </a:txBody>
                  <a:tcPr/>
                </a:tc>
                <a:tc>
                  <a:txBody>
                    <a:bodyPr/>
                    <a:lstStyle/>
                    <a:p>
                      <a:r>
                        <a:rPr lang="en-US" dirty="0" smtClean="0"/>
                        <a:t>30 m</a:t>
                      </a:r>
                    </a:p>
                    <a:p>
                      <a:r>
                        <a:rPr lang="en-US" dirty="0" smtClean="0"/>
                        <a:t>300 m</a:t>
                      </a:r>
                    </a:p>
                    <a:p>
                      <a:endParaRPr lang="en-US" dirty="0" smtClean="0"/>
                    </a:p>
                    <a:p>
                      <a:r>
                        <a:rPr lang="en-US" dirty="0" smtClean="0"/>
                        <a:t>30 m</a:t>
                      </a:r>
                      <a:endParaRPr lang="en-US" dirty="0"/>
                    </a:p>
                  </a:txBody>
                  <a:tcPr/>
                </a:tc>
              </a:tr>
              <a:tr h="571504">
                <a:tc>
                  <a:txBody>
                    <a:bodyPr/>
                    <a:lstStyle/>
                    <a:p>
                      <a:r>
                        <a:rPr lang="en-US" dirty="0" smtClean="0"/>
                        <a:t>Elevation</a:t>
                      </a:r>
                      <a:endParaRPr lang="en-US" dirty="0"/>
                    </a:p>
                  </a:txBody>
                  <a:tcPr/>
                </a:tc>
                <a:tc>
                  <a:txBody>
                    <a:bodyPr/>
                    <a:lstStyle/>
                    <a:p>
                      <a:r>
                        <a:rPr kumimoji="0" lang="en-US" sz="1800" kern="1200" dirty="0" smtClean="0">
                          <a:solidFill>
                            <a:schemeClr val="dk1"/>
                          </a:solidFill>
                          <a:latin typeface="+mn-lt"/>
                          <a:ea typeface="+mn-ea"/>
                          <a:cs typeface="+mn-cs"/>
                        </a:rPr>
                        <a:t>Shuttle Radar Topography Mission (SRTM)</a:t>
                      </a:r>
                      <a:endParaRPr lang="en-US" dirty="0"/>
                    </a:p>
                  </a:txBody>
                  <a:tcPr/>
                </a:tc>
                <a:tc>
                  <a:txBody>
                    <a:bodyPr/>
                    <a:lstStyle/>
                    <a:p>
                      <a:r>
                        <a:rPr lang="en-US" dirty="0" smtClean="0"/>
                        <a:t>90 m</a:t>
                      </a:r>
                      <a:endParaRPr lang="en-US" dirty="0"/>
                    </a:p>
                  </a:txBody>
                  <a:tcPr/>
                </a:tc>
              </a:tr>
              <a:tr h="785818">
                <a:tc>
                  <a:txBody>
                    <a:bodyPr/>
                    <a:lstStyle/>
                    <a:p>
                      <a:r>
                        <a:rPr lang="en-US" dirty="0" smtClean="0"/>
                        <a:t>Precipitation</a:t>
                      </a:r>
                      <a:endParaRPr lang="en-US" dirty="0"/>
                    </a:p>
                  </a:txBody>
                  <a:tcPr/>
                </a:tc>
                <a:tc>
                  <a:txBody>
                    <a:bodyPr/>
                    <a:lstStyle/>
                    <a:p>
                      <a:r>
                        <a:rPr kumimoji="0" lang="en-US" sz="1800" kern="1200" dirty="0" smtClean="0">
                          <a:solidFill>
                            <a:schemeClr val="dk1"/>
                          </a:solidFill>
                          <a:latin typeface="+mn-lt"/>
                          <a:ea typeface="+mn-ea"/>
                          <a:cs typeface="+mn-cs"/>
                        </a:rPr>
                        <a:t>Historical norm and IPCC AR-5 RCP scenarios / </a:t>
                      </a:r>
                      <a:r>
                        <a:rPr kumimoji="0" lang="en-US" sz="1800" kern="1200" dirty="0" err="1" smtClean="0">
                          <a:solidFill>
                            <a:schemeClr val="dk1"/>
                          </a:solidFill>
                          <a:latin typeface="+mn-lt"/>
                          <a:ea typeface="+mn-ea"/>
                          <a:cs typeface="+mn-cs"/>
                        </a:rPr>
                        <a:t>WorldClim</a:t>
                      </a:r>
                      <a:r>
                        <a:rPr kumimoji="0" lang="en-US" sz="1800" kern="1200" dirty="0" smtClean="0">
                          <a:solidFill>
                            <a:schemeClr val="dk1"/>
                          </a:solidFill>
                          <a:latin typeface="+mn-lt"/>
                          <a:ea typeface="+mn-ea"/>
                          <a:cs typeface="+mn-cs"/>
                        </a:rPr>
                        <a:t> consortium</a:t>
                      </a:r>
                      <a:endParaRPr lang="en-US" dirty="0"/>
                    </a:p>
                  </a:txBody>
                  <a:tcPr/>
                </a:tc>
                <a:tc>
                  <a:txBody>
                    <a:bodyPr/>
                    <a:lstStyle/>
                    <a:p>
                      <a:r>
                        <a:rPr lang="en-US" dirty="0" smtClean="0"/>
                        <a:t>1,000 m</a:t>
                      </a:r>
                      <a:endParaRPr lang="en-US" dirty="0"/>
                    </a:p>
                  </a:txBody>
                  <a:tcPr/>
                </a:tc>
              </a:tr>
              <a:tr h="927723">
                <a:tc>
                  <a:txBody>
                    <a:bodyPr/>
                    <a:lstStyle/>
                    <a:p>
                      <a:r>
                        <a:rPr lang="en-US" dirty="0" smtClean="0"/>
                        <a:t>Soil Type</a:t>
                      </a:r>
                      <a:endParaRPr lang="en-US" dirty="0"/>
                    </a:p>
                  </a:txBody>
                  <a:tcPr/>
                </a:tc>
                <a:tc>
                  <a:txBody>
                    <a:bodyPr/>
                    <a:lstStyle/>
                    <a:p>
                      <a:r>
                        <a:rPr kumimoji="0" lang="en-US" sz="1800" kern="1200" dirty="0" smtClean="0">
                          <a:solidFill>
                            <a:schemeClr val="dk1"/>
                          </a:solidFill>
                          <a:latin typeface="+mn-lt"/>
                          <a:ea typeface="+mn-ea"/>
                          <a:cs typeface="+mn-cs"/>
                        </a:rPr>
                        <a:t>FAO Soil &amp; Terrain database of Latin America &amp; the Caribbean (SOTERLAC)</a:t>
                      </a:r>
                      <a:endParaRPr lang="en-US" dirty="0"/>
                    </a:p>
                  </a:txBody>
                  <a:tcPr/>
                </a:tc>
                <a:tc>
                  <a:txBody>
                    <a:bodyPr/>
                    <a:lstStyle/>
                    <a:p>
                      <a:r>
                        <a:rPr lang="en-US" dirty="0" smtClean="0"/>
                        <a:t>1,000</a:t>
                      </a:r>
                      <a:r>
                        <a:rPr lang="en-US" baseline="0" dirty="0" smtClean="0"/>
                        <a:t> m</a:t>
                      </a:r>
                      <a:endParaRPr lang="en-US" dirty="0"/>
                    </a:p>
                  </a:txBody>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143000"/>
          </a:xfrm>
        </p:spPr>
        <p:txBody>
          <a:bodyPr>
            <a:normAutofit fontScale="90000"/>
          </a:bodyPr>
          <a:lstStyle/>
          <a:p>
            <a:r>
              <a:rPr lang="en-US" sz="4000" dirty="0" smtClean="0"/>
              <a:t>Methodology: Land-use Modeling</a:t>
            </a:r>
            <a:endParaRPr lang="en-US" sz="3200" b="1" dirty="0">
              <a:solidFill>
                <a:srgbClr val="FFFF00"/>
              </a:solidFill>
              <a:effectLst>
                <a:outerShdw blurRad="38100" dist="38100" dir="2700000" algn="tl">
                  <a:srgbClr val="000000">
                    <a:alpha val="43137"/>
                  </a:srgbClr>
                </a:outerShdw>
              </a:effectLst>
            </a:endParaRPr>
          </a:p>
        </p:txBody>
      </p:sp>
      <p:sp>
        <p:nvSpPr>
          <p:cNvPr id="4" name="Content Placeholder 3"/>
          <p:cNvSpPr>
            <a:spLocks noGrp="1"/>
          </p:cNvSpPr>
          <p:nvPr>
            <p:ph sz="half" idx="4294967295"/>
          </p:nvPr>
        </p:nvSpPr>
        <p:spPr>
          <a:xfrm>
            <a:off x="304800" y="1371600"/>
            <a:ext cx="4592638" cy="4997450"/>
          </a:xfrm>
          <a:solidFill>
            <a:schemeClr val="bg1">
              <a:alpha val="50000"/>
            </a:schemeClr>
          </a:solidFill>
        </p:spPr>
        <p:txBody>
          <a:bodyPr/>
          <a:lstStyle/>
          <a:p>
            <a:pPr marL="0" indent="0">
              <a:buNone/>
            </a:pPr>
            <a:r>
              <a:rPr lang="en-US" dirty="0" smtClean="0">
                <a:effectLst>
                  <a:outerShdw blurRad="38100" dist="38100" dir="2700000" algn="tl">
                    <a:srgbClr val="000000">
                      <a:alpha val="43137"/>
                    </a:srgbClr>
                  </a:outerShdw>
                </a:effectLst>
              </a:rPr>
              <a:t>Spatial regression modeling (IDRISI </a:t>
            </a:r>
            <a:r>
              <a:rPr lang="en-US" dirty="0" err="1" smtClean="0">
                <a:effectLst>
                  <a:outerShdw blurRad="38100" dist="38100" dir="2700000" algn="tl">
                    <a:srgbClr val="000000">
                      <a:alpha val="43137"/>
                    </a:srgbClr>
                  </a:outerShdw>
                </a:effectLst>
              </a:rPr>
              <a:t>Selva</a:t>
            </a:r>
            <a:r>
              <a:rPr lang="en-US" dirty="0" smtClean="0">
                <a:effectLst>
                  <a:outerShdw blurRad="38100" dist="38100" dir="2700000" algn="tl">
                    <a:srgbClr val="000000">
                      <a:alpha val="43137"/>
                    </a:srgbClr>
                  </a:outerShdw>
                </a:effectLst>
              </a:rPr>
              <a:t>) to assess 3 future land use scenarios based on 2010 land use maps:</a:t>
            </a:r>
          </a:p>
          <a:p>
            <a:pPr marL="0" indent="0">
              <a:buNone/>
            </a:pPr>
            <a:endParaRPr lang="en-US" dirty="0" smtClean="0">
              <a:effectLst>
                <a:outerShdw blurRad="38100" dist="38100" dir="2700000" algn="tl">
                  <a:srgbClr val="000000">
                    <a:alpha val="43137"/>
                  </a:srgbClr>
                </a:outerShdw>
              </a:effectLst>
            </a:endParaRPr>
          </a:p>
          <a:p>
            <a:pPr marL="0" indent="0"/>
            <a:r>
              <a:rPr lang="en-US" sz="2400" dirty="0" smtClean="0">
                <a:effectLst>
                  <a:outerShdw blurRad="38100" dist="38100" dir="2700000" algn="tl">
                    <a:srgbClr val="000000">
                      <a:alpha val="43137"/>
                    </a:srgbClr>
                  </a:outerShdw>
                </a:effectLst>
              </a:rPr>
              <a:t>‘Business as usual’ scenario (i.e. maintaining 2000-2010 deforestation rate)</a:t>
            </a:r>
          </a:p>
          <a:p>
            <a:pPr marL="0" indent="0"/>
            <a:r>
              <a:rPr lang="en-US" sz="2400" dirty="0" smtClean="0">
                <a:effectLst>
                  <a:outerShdw blurRad="38100" dist="38100" dir="2700000" algn="tl">
                    <a:srgbClr val="000000">
                      <a:alpha val="43137"/>
                    </a:srgbClr>
                  </a:outerShdw>
                </a:effectLst>
              </a:rPr>
              <a:t>Deforestation rate halved</a:t>
            </a:r>
          </a:p>
          <a:p>
            <a:pPr marL="0" indent="0"/>
            <a:r>
              <a:rPr lang="en-US" sz="2400" dirty="0" smtClean="0">
                <a:effectLst>
                  <a:outerShdw blurRad="38100" dist="38100" dir="2700000" algn="tl">
                    <a:srgbClr val="000000">
                      <a:alpha val="43137"/>
                    </a:srgbClr>
                  </a:outerShdw>
                </a:effectLst>
              </a:rPr>
              <a:t>Deforestation rate doubled</a:t>
            </a:r>
            <a:endParaRPr lang="en-US" dirty="0" smtClean="0">
              <a:effectLst>
                <a:outerShdw blurRad="38100" dist="38100" dir="2700000" algn="tl">
                  <a:srgbClr val="000000">
                    <a:alpha val="43137"/>
                  </a:srgbClr>
                </a:outerShdw>
              </a:effectLst>
            </a:endParaRPr>
          </a:p>
          <a:p>
            <a:pPr>
              <a:buNone/>
            </a:pPr>
            <a:endParaRPr lang="en-US" dirty="0" smtClean="0">
              <a:effectLst>
                <a:outerShdw blurRad="38100" dist="38100" dir="2700000" algn="tl">
                  <a:srgbClr val="000000">
                    <a:alpha val="43137"/>
                  </a:srgbClr>
                </a:outerShdw>
              </a:effectLst>
            </a:endParaRP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0694" y="1357298"/>
            <a:ext cx="3167844" cy="2111896"/>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86446" y="3643314"/>
            <a:ext cx="3167844" cy="2111896"/>
          </a:xfrm>
          <a:prstGeom prst="rect">
            <a:avLst/>
          </a:prstGeom>
        </p:spPr>
      </p:pic>
      <p:sp>
        <p:nvSpPr>
          <p:cNvPr id="21" name="TextBox 20"/>
          <p:cNvSpPr txBox="1"/>
          <p:nvPr/>
        </p:nvSpPr>
        <p:spPr>
          <a:xfrm>
            <a:off x="5857884" y="5786454"/>
            <a:ext cx="3286116" cy="1107996"/>
          </a:xfrm>
          <a:prstGeom prst="rect">
            <a:avLst/>
          </a:prstGeom>
          <a:noFill/>
        </p:spPr>
        <p:txBody>
          <a:bodyPr wrap="square" rtlCol="0">
            <a:spAutoFit/>
          </a:bodyPr>
          <a:lstStyle/>
          <a:p>
            <a:r>
              <a:rPr lang="en-US" sz="2200" dirty="0" smtClean="0">
                <a:solidFill>
                  <a:srgbClr val="000000"/>
                </a:solidFill>
                <a:effectLst>
                  <a:outerShdw blurRad="38100" dist="38100" dir="2700000" algn="tl">
                    <a:srgbClr val="000000">
                      <a:alpha val="43137"/>
                    </a:srgbClr>
                  </a:outerShdw>
                </a:effectLst>
              </a:rPr>
              <a:t>2010 – 2100 </a:t>
            </a:r>
          </a:p>
          <a:p>
            <a:r>
              <a:rPr lang="en-US" sz="2200" dirty="0" smtClean="0">
                <a:solidFill>
                  <a:srgbClr val="000000"/>
                </a:solidFill>
                <a:effectLst>
                  <a:outerShdw blurRad="38100" dist="38100" dir="2700000" algn="tl">
                    <a:srgbClr val="000000">
                      <a:alpha val="43137"/>
                    </a:srgbClr>
                  </a:outerShdw>
                </a:effectLst>
              </a:rPr>
              <a:t>but only 2050 used for hydrological modeling</a:t>
            </a:r>
            <a:endParaRPr lang="en-US" sz="2200" dirty="0">
              <a:solidFill>
                <a:srgbClr val="000000"/>
              </a:solidFill>
              <a:effectLst>
                <a:outerShdw blurRad="38100" dist="38100" dir="2700000" algn="tl">
                  <a:srgbClr val="000000">
                    <a:alpha val="43137"/>
                  </a:srgbClr>
                </a:outerShdw>
              </a:effectLst>
            </a:endParaRPr>
          </a:p>
        </p:txBody>
      </p:sp>
      <p:sp>
        <p:nvSpPr>
          <p:cNvPr id="22" name="Right Arrow 21"/>
          <p:cNvSpPr/>
          <p:nvPr/>
        </p:nvSpPr>
        <p:spPr>
          <a:xfrm>
            <a:off x="5000628" y="6143644"/>
            <a:ext cx="785818" cy="432048"/>
          </a:xfrm>
          <a:prstGeom prst="rightArrow">
            <a:avLst>
              <a:gd name="adj1" fmla="val 50000"/>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78086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4282" y="273050"/>
            <a:ext cx="8929718" cy="1143000"/>
          </a:xfrm>
        </p:spPr>
        <p:txBody>
          <a:bodyPr>
            <a:normAutofit fontScale="90000"/>
          </a:bodyPr>
          <a:lstStyle/>
          <a:p>
            <a:r>
              <a:rPr lang="en-US" dirty="0" smtClean="0"/>
              <a:t>Methodology: Climate Change Models</a:t>
            </a:r>
            <a:endParaRPr lang="en-US" dirty="0"/>
          </a:p>
        </p:txBody>
      </p:sp>
      <p:sp>
        <p:nvSpPr>
          <p:cNvPr id="7" name="Text Placeholder 6"/>
          <p:cNvSpPr>
            <a:spLocks noGrp="1"/>
          </p:cNvSpPr>
          <p:nvPr>
            <p:ph type="body" sz="half" idx="3"/>
          </p:nvPr>
        </p:nvSpPr>
        <p:spPr>
          <a:xfrm>
            <a:off x="500034" y="4714884"/>
            <a:ext cx="8001056" cy="1785950"/>
          </a:xfrm>
        </p:spPr>
        <p:txBody>
          <a:bodyPr/>
          <a:lstStyle/>
          <a:p>
            <a:r>
              <a:rPr lang="en-US" dirty="0" smtClean="0"/>
              <a:t>Used downscaled outputs of these; of all 4 available representative concentration pathways (RCP’s) for these models, only best and worst case scenarios were used (RCP 2.6 and RCP 8.5)</a:t>
            </a:r>
            <a:endParaRPr lang="en-US" dirty="0"/>
          </a:p>
        </p:txBody>
      </p:sp>
      <p:sp>
        <p:nvSpPr>
          <p:cNvPr id="8" name="Content Placeholder 7"/>
          <p:cNvSpPr>
            <a:spLocks noGrp="1"/>
          </p:cNvSpPr>
          <p:nvPr>
            <p:ph sz="quarter" idx="4"/>
          </p:nvPr>
        </p:nvSpPr>
        <p:spPr>
          <a:xfrm>
            <a:off x="714349" y="1444294"/>
            <a:ext cx="8429652" cy="3941763"/>
          </a:xfrm>
        </p:spPr>
        <p:txBody>
          <a:bodyPr/>
          <a:lstStyle/>
          <a:p>
            <a:pPr marL="0" indent="0">
              <a:buNone/>
            </a:pPr>
            <a:r>
              <a:rPr lang="en-US" sz="3200" dirty="0" smtClean="0">
                <a:solidFill>
                  <a:srgbClr val="000000"/>
                </a:solidFill>
                <a:effectLst>
                  <a:outerShdw blurRad="38100" dist="38100" dir="2700000" algn="tl">
                    <a:srgbClr val="000000">
                      <a:alpha val="43137"/>
                    </a:srgbClr>
                  </a:outerShdw>
                </a:effectLst>
              </a:rPr>
              <a:t>IPCC AR5 global climate change models:</a:t>
            </a:r>
          </a:p>
          <a:p>
            <a:r>
              <a:rPr lang="en-US" sz="3000" dirty="0" smtClean="0">
                <a:effectLst>
                  <a:outerShdw blurRad="38100" dist="38100" dir="2700000" algn="tl">
                    <a:srgbClr val="000000">
                      <a:alpha val="43137"/>
                    </a:srgbClr>
                  </a:outerShdw>
                </a:effectLst>
              </a:rPr>
              <a:t>CNRM-CM5 </a:t>
            </a:r>
          </a:p>
          <a:p>
            <a:r>
              <a:rPr lang="en-US" sz="3000" dirty="0" smtClean="0">
                <a:effectLst>
                  <a:outerShdw blurRad="38100" dist="38100" dir="2700000" algn="tl">
                    <a:srgbClr val="000000">
                      <a:alpha val="43137"/>
                    </a:srgbClr>
                  </a:outerShdw>
                </a:effectLst>
              </a:rPr>
              <a:t>HadGEM-2 ES</a:t>
            </a:r>
          </a:p>
          <a:p>
            <a:r>
              <a:rPr lang="en-US" sz="3000" dirty="0" smtClean="0">
                <a:effectLst>
                  <a:outerShdw blurRad="38100" dist="38100" dir="2700000" algn="tl">
                    <a:srgbClr val="000000">
                      <a:alpha val="43137"/>
                    </a:srgbClr>
                  </a:outerShdw>
                </a:effectLst>
              </a:rPr>
              <a:t>MIROC5</a:t>
            </a:r>
          </a:p>
          <a:p>
            <a:r>
              <a:rPr lang="en-US" sz="3000" dirty="0" smtClean="0">
                <a:effectLst>
                  <a:outerShdw blurRad="38100" dist="38100" dir="2700000" algn="tl">
                    <a:srgbClr val="000000">
                      <a:alpha val="43137"/>
                    </a:srgbClr>
                  </a:outerShdw>
                </a:effectLst>
              </a:rPr>
              <a:t>MRI-CGCM3</a:t>
            </a:r>
          </a:p>
          <a:p>
            <a:r>
              <a:rPr lang="en-US" sz="3000" dirty="0" smtClean="0">
                <a:effectLst>
                  <a:outerShdw blurRad="38100" dist="38100" dir="2700000" algn="tl">
                    <a:srgbClr val="000000">
                      <a:alpha val="43137"/>
                    </a:srgbClr>
                  </a:outerShdw>
                </a:effectLst>
              </a:rPr>
              <a:t>NorESM1-M</a:t>
            </a:r>
            <a:endParaRPr lang="en-US" sz="3000" dirty="0"/>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4942" y="1928802"/>
            <a:ext cx="753098" cy="457200"/>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14942" y="2500306"/>
            <a:ext cx="762000" cy="418200"/>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14942" y="3000372"/>
            <a:ext cx="806624" cy="548091"/>
          </a:xfrm>
          <a:prstGeom prst="rect">
            <a:avLst/>
          </a:prstGeom>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14942" y="3714752"/>
            <a:ext cx="762000" cy="462013"/>
          </a:xfrm>
          <a:prstGeom prst="rect">
            <a:avLst/>
          </a:prstGeom>
        </p:spPr>
      </p:pic>
      <p:sp>
        <p:nvSpPr>
          <p:cNvPr id="20" name="Right Brace 19"/>
          <p:cNvSpPr/>
          <p:nvPr/>
        </p:nvSpPr>
        <p:spPr>
          <a:xfrm>
            <a:off x="3643306" y="3000372"/>
            <a:ext cx="360040" cy="660190"/>
          </a:xfrm>
          <a:prstGeom prst="righ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5720" y="1285860"/>
            <a:ext cx="8572560" cy="4721240"/>
          </a:xfrm>
        </p:spPr>
        <p:txBody>
          <a:bodyPr/>
          <a:lstStyle/>
          <a:p>
            <a:r>
              <a:rPr lang="en-US" dirty="0" smtClean="0">
                <a:effectLst>
                  <a:outerShdw blurRad="38100" dist="38100" dir="2700000" algn="tl">
                    <a:srgbClr val="000000">
                      <a:alpha val="43137"/>
                    </a:srgbClr>
                  </a:outerShdw>
                </a:effectLst>
              </a:rPr>
              <a:t>Runoff and erosion calculations were run under 4 sets of conditions (44 total runs):</a:t>
            </a:r>
          </a:p>
          <a:p>
            <a:pPr lvl="0"/>
            <a:r>
              <a:rPr lang="en-US" sz="2400" dirty="0" smtClean="0"/>
              <a:t>Baseline (historical norm): using 2010 land use data and 1950-2000 rainfall average</a:t>
            </a:r>
          </a:p>
          <a:p>
            <a:pPr lvl="0"/>
            <a:r>
              <a:rPr lang="en-US" sz="2400" dirty="0" smtClean="0"/>
              <a:t>CC and land use change scenarios: using 2050 land use change scenarios and RCP CC scenarios for 2050s</a:t>
            </a:r>
          </a:p>
          <a:p>
            <a:pPr lvl="0"/>
            <a:r>
              <a:rPr lang="en-US" sz="2400" dirty="0" smtClean="0"/>
              <a:t>CC only scenario: using 2010 land use data in combination with RCP climate change scenarios for 2050s</a:t>
            </a:r>
          </a:p>
          <a:p>
            <a:pPr lvl="0"/>
            <a:r>
              <a:rPr lang="en-US" sz="2400" dirty="0" smtClean="0"/>
              <a:t>Land use change only scenario: using 2050 land use change scenarios and 1950-2000 rainfall average</a:t>
            </a:r>
            <a:endParaRPr lang="en-US" dirty="0" smtClean="0">
              <a:effectLst>
                <a:outerShdw blurRad="38100" dist="38100" dir="2700000" algn="tl">
                  <a:srgbClr val="000000">
                    <a:alpha val="43137"/>
                  </a:srgbClr>
                </a:outerShdw>
              </a:effectLst>
            </a:endParaRPr>
          </a:p>
        </p:txBody>
      </p:sp>
      <p:sp>
        <p:nvSpPr>
          <p:cNvPr id="3" name="Title 2"/>
          <p:cNvSpPr>
            <a:spLocks noGrp="1"/>
          </p:cNvSpPr>
          <p:nvPr>
            <p:ph type="title"/>
          </p:nvPr>
        </p:nvSpPr>
        <p:spPr/>
        <p:txBody>
          <a:bodyPr/>
          <a:lstStyle/>
          <a:p>
            <a:r>
              <a:rPr lang="en-BZ" dirty="0" smtClean="0"/>
              <a:t>Methodology</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1"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1"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Angles</Template>
  <TotalTime>2948</TotalTime>
  <Words>3436</Words>
  <Application>Microsoft Office PowerPoint</Application>
  <PresentationFormat>On-screen Show (4:3)</PresentationFormat>
  <Paragraphs>334</Paragraphs>
  <Slides>27</Slides>
  <Notes>13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27</vt:i4>
      </vt:variant>
    </vt:vector>
  </HeadingPairs>
  <TitlesOfParts>
    <vt:vector size="37" baseType="lpstr">
      <vt:lpstr>Arial</vt:lpstr>
      <vt:lpstr>Calibri</vt:lpstr>
      <vt:lpstr>Forte</vt:lpstr>
      <vt:lpstr>Lucida Sans Unicode</vt:lpstr>
      <vt:lpstr>Times New Roman</vt:lpstr>
      <vt:lpstr>Verdana</vt:lpstr>
      <vt:lpstr>Wingdings 2</vt:lpstr>
      <vt:lpstr>Wingdings 3</vt:lpstr>
      <vt:lpstr>Concourse</vt:lpstr>
      <vt:lpstr>Default Design</vt:lpstr>
      <vt:lpstr>Impacts of Climate and Land Use Change on Belize’s Water Resources</vt:lpstr>
      <vt:lpstr>Presentation Outline</vt:lpstr>
      <vt:lpstr>Context</vt:lpstr>
      <vt:lpstr>PowerPoint Presentation</vt:lpstr>
      <vt:lpstr>Goals &amp; Objectives</vt:lpstr>
      <vt:lpstr>Methodology</vt:lpstr>
      <vt:lpstr>Methodology: Land-use Modeling</vt:lpstr>
      <vt:lpstr>Methodology: Climate Change Models</vt:lpstr>
      <vt:lpstr>Methodology</vt:lpstr>
      <vt:lpstr>Methodology</vt:lpstr>
      <vt:lpstr>PowerPoint Presentation</vt:lpstr>
      <vt:lpstr>PowerPoint Presentation</vt:lpstr>
      <vt:lpstr>PowerPoint Presentation</vt:lpstr>
      <vt:lpstr>Results: Cumulative Changes in Runoff</vt:lpstr>
      <vt:lpstr>PowerPoint Presentation</vt:lpstr>
      <vt:lpstr>Results: Cumulative Changes in Erosion</vt:lpstr>
      <vt:lpstr>Results: Decoupling Climate Change and Land Use Change Impacts</vt:lpstr>
      <vt:lpstr>Results: Decoupling Climate Change and Land Use Change Impacts</vt:lpstr>
      <vt:lpstr>Results: Decoupling Climate Change and Land Use Change Impacts</vt:lpstr>
      <vt:lpstr>Results: Decoupling Climate Change and Land Use Change Impacts</vt:lpstr>
      <vt:lpstr>Results</vt:lpstr>
      <vt:lpstr>Conclusions</vt:lpstr>
      <vt:lpstr>Conclusions</vt:lpstr>
      <vt:lpstr>Conclusions</vt:lpstr>
      <vt:lpstr>Conclusions</vt:lpstr>
      <vt:lpstr>Acknowledgements</vt:lpstr>
      <vt:lpstr>Thank You Questions?</vt:lpstr>
    </vt:vector>
  </TitlesOfParts>
  <Company>University of Belize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Assessing Climate Change Impacts on Belize's Water Resources</dc:title>
  <dc:creator>Elma Kay;Emil A. Cherrington;Ivanna Waight</dc:creator>
  <cp:lastModifiedBy>Machilu Zimba</cp:lastModifiedBy>
  <cp:revision>280</cp:revision>
  <dcterms:created xsi:type="dcterms:W3CDTF">2015-03-25T11:02:03Z</dcterms:created>
  <dcterms:modified xsi:type="dcterms:W3CDTF">2015-04-10T11:57:53Z</dcterms:modified>
</cp:coreProperties>
</file>