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76" r:id="rId16"/>
    <p:sldId id="277" r:id="rId17"/>
    <p:sldId id="278" r:id="rId18"/>
    <p:sldId id="279" r:id="rId19"/>
    <p:sldId id="280" r:id="rId20"/>
    <p:sldId id="281" r:id="rId21"/>
    <p:sldId id="282" r:id="rId22"/>
    <p:sldId id="283" r:id="rId23"/>
    <p:sldId id="284" r:id="rId24"/>
    <p:sldId id="285" r:id="rId25"/>
    <p:sldId id="314" r:id="rId26"/>
    <p:sldId id="287" r:id="rId27"/>
    <p:sldId id="288" r:id="rId28"/>
    <p:sldId id="289" r:id="rId29"/>
    <p:sldId id="290" r:id="rId30"/>
    <p:sldId id="291" r:id="rId31"/>
    <p:sldId id="292" r:id="rId32"/>
    <p:sldId id="298" r:id="rId33"/>
    <p:sldId id="299" r:id="rId34"/>
    <p:sldId id="300" r:id="rId35"/>
    <p:sldId id="301" r:id="rId36"/>
    <p:sldId id="302" r:id="rId37"/>
    <p:sldId id="303" r:id="rId38"/>
    <p:sldId id="304" r:id="rId39"/>
    <p:sldId id="305" r:id="rId40"/>
    <p:sldId id="306" r:id="rId41"/>
    <p:sldId id="311" r:id="rId42"/>
  </p:sldIdLst>
  <p:sldSz cx="9144000" cy="6858000" type="screen4x3"/>
  <p:notesSz cx="9944100" cy="6805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E07617-3E63-414E-B912-ED7ED294B77D}">
  <a:tblStyle styleId="{6EE07617-3E63-414E-B912-ED7ED294B77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D77B3825-96CE-450E-9218-B2864753A0C3}"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EE8"/>
          </a:solidFill>
        </a:fill>
      </a:tcStyle>
    </a:wholeTbl>
    <a:band1H>
      <a:tcTxStyle b="off" i="off"/>
      <a:tcStyle>
        <a:tcBdr/>
        <a:fill>
          <a:solidFill>
            <a:srgbClr val="FCDCCE"/>
          </a:solidFill>
        </a:fill>
      </a:tcStyle>
    </a:band1H>
    <a:band2H>
      <a:tcTxStyle b="off" i="off"/>
      <a:tcStyle>
        <a:tcBdr/>
      </a:tcStyle>
    </a:band2H>
    <a:band1V>
      <a:tcTxStyle b="off" i="off"/>
      <a:tcStyle>
        <a:tcBdr/>
        <a:fill>
          <a:solidFill>
            <a:srgbClr val="FCDCCE"/>
          </a:solidFill>
        </a:fill>
      </a:tcStyle>
    </a:band1V>
    <a:band2V>
      <a:tcTxStyle b="off" i="off"/>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5"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ndrr.org/news/world-conference-adopts-new-international-framework-disaster-risk-reduction-after-marathon" TargetMode="External"/><Relationship Id="rId7" Type="http://schemas.openxmlformats.org/officeDocument/2006/relationships/hyperlink" Target="https://www.preventionweb.net/publications/view/61119"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unisdr.org/files/68235_undrrworkprogramme20202021.pdf" TargetMode="External"/><Relationship Id="rId5" Type="http://schemas.openxmlformats.org/officeDocument/2006/relationships/hyperlink" Target="https://www.unisdr.org/campaign/resilientcities/toolkit/article/the-ten-essentials-for-making-cities-resilient" TargetMode="External"/><Relationship Id="rId4" Type="http://schemas.openxmlformats.org/officeDocument/2006/relationships/hyperlink" Target="https://www.preventionweb.net/files/43291_sendaiframeworkfordrren.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docs.org/en/A/HLPF/2019/l.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unfccc.int/documents/204536"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unfccc.int/documents/204536"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 name="Google Shape;27;p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0: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10: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a:t>Source: United Nations (2019), SDG Report 2019. https://unstats.un.org/sdgs/report/2019/The-Sustainable-Development-Goals-Report-2019.pdf</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1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Facilitator: Choose to show the regional data that is most appropriate for your training group. Note that the UNDP did not include Latin American data because it was incomplete</a:t>
            </a:r>
            <a:endParaRPr/>
          </a:p>
          <a:p>
            <a:pPr marL="457200" lvl="0" indent="-298450" algn="l" rtl="0">
              <a:lnSpc>
                <a:spcPct val="100000"/>
              </a:lnSpc>
              <a:spcBef>
                <a:spcPts val="0"/>
              </a:spcBef>
              <a:spcAft>
                <a:spcPts val="0"/>
              </a:spcAft>
              <a:buSzPts val="1100"/>
              <a:buChar char="●"/>
            </a:pPr>
            <a:r>
              <a:rPr lang="en-GB"/>
              <a:t>Data source: UNDP Statistical Update 2018</a:t>
            </a:r>
            <a:endParaRPr/>
          </a:p>
          <a:p>
            <a:pPr marL="457200" lvl="0" indent="-298450" algn="l" rtl="0">
              <a:lnSpc>
                <a:spcPct val="100000"/>
              </a:lnSpc>
              <a:spcBef>
                <a:spcPts val="0"/>
              </a:spcBef>
              <a:spcAft>
                <a:spcPts val="0"/>
              </a:spcAft>
              <a:buSzPts val="1100"/>
              <a:buChar char="●"/>
            </a:pPr>
            <a:r>
              <a:rPr lang="en-GB"/>
              <a:t>Artwork: © CDKN 2020. Creative Commons Licence Attribution Non-Commercial 4.0.</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From the UN Office for Disaster Risk Reduction (UNDRR), 2020: ‘Words into Action: Engaging children and youth in disaster risk reduction and resilience building’ </a:t>
            </a:r>
            <a:endParaRPr/>
          </a:p>
          <a:p>
            <a:pPr marL="158750" lvl="0" indent="0" algn="l" rtl="0">
              <a:lnSpc>
                <a:spcPct val="100000"/>
              </a:lnSpc>
              <a:spcBef>
                <a:spcPts val="0"/>
              </a:spcBef>
              <a:spcAft>
                <a:spcPts val="0"/>
              </a:spcAft>
              <a:buSzPts val="1100"/>
              <a:buNone/>
            </a:pPr>
            <a:r>
              <a:rPr lang="en-GB"/>
              <a:t>https://www.preventionweb.net/files/67704_wiachildyouthdrr202067704undrr.pdf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A companion for implementing the Sendai Framework for Disaster Risk Reduction 2015-2030</a:t>
            </a:r>
            <a:endParaRPr/>
          </a:p>
          <a:p>
            <a:pPr marL="158750" marR="0" lvl="0" indent="0" algn="l" rtl="0">
              <a:lnSpc>
                <a:spcPct val="100000"/>
              </a:lnSpc>
              <a:spcBef>
                <a:spcPts val="0"/>
              </a:spcBef>
              <a:spcAft>
                <a:spcPts val="0"/>
              </a:spcAft>
              <a:buClr>
                <a:srgbClr val="000000"/>
              </a:buClr>
              <a:buSzPts val="1100"/>
              <a:buFont typeface="Arial"/>
              <a:buNone/>
            </a:pPr>
            <a:r>
              <a:rPr lang="en-GB" sz="1100"/>
              <a:t>Sexual and gender-based violence includes sexual violence, forced marriage, sexual exploitation and sex trafficking. SGBV is rooted in gender inequality, and violence against women and girls is one of the most prevalent human rights violations in the world. It knows no social, economic or national boundaries. Worldwide, an estimated one in three women will experience physical or sexual abuse in her lifetime and violence against LGBTQI2S and trans youth is on the rise in many countries. Sexual and gender-based violence  undermines the health, dignity, security and autonomy of its survivors, yet it remains shrouded in a culture of silence. Survivors of sexual and gender-based violence  can suffer severe sexual and reproductive health and psychological consequences, including forced and unwanted pregnancies, unsafe abortions, traumatic fistula, sexually transmitted infections, including HIV, violent reprisals, stigmatisation and even death. </a:t>
            </a:r>
            <a:endParaRPr sz="110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2: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2: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a:t>Facilitator: Choose to show the regional data that is most appropriate for your training group. Note that the UNDP did not include Latin American data because it was incomplete</a:t>
            </a:r>
            <a:endParaRPr/>
          </a:p>
          <a:p>
            <a:pPr marL="457200" lvl="0" indent="-298450" algn="l" rtl="0">
              <a:lnSpc>
                <a:spcPct val="100000"/>
              </a:lnSpc>
              <a:spcBef>
                <a:spcPts val="0"/>
              </a:spcBef>
              <a:spcAft>
                <a:spcPts val="0"/>
              </a:spcAft>
              <a:buSzPts val="1100"/>
              <a:buChar char="●"/>
            </a:pPr>
            <a:r>
              <a:rPr lang="en-GB"/>
              <a:t>Data source: UNDP Statistical Update 2018</a:t>
            </a:r>
            <a:endParaRPr/>
          </a:p>
          <a:p>
            <a:pPr marL="457200" lvl="0" indent="-298450" algn="l" rtl="0">
              <a:lnSpc>
                <a:spcPct val="100000"/>
              </a:lnSpc>
              <a:spcBef>
                <a:spcPts val="0"/>
              </a:spcBef>
              <a:spcAft>
                <a:spcPts val="0"/>
              </a:spcAft>
              <a:buSzPts val="1100"/>
              <a:buChar char="●"/>
            </a:pPr>
            <a:r>
              <a:rPr lang="en-GB"/>
              <a:t>Artwork: © CDKN 2020. Creative Commons Licence Attribution Non-Commercial 4.0.</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a:p>
          <a:p>
            <a:pPr marL="158750" lvl="0" indent="0" algn="l" rtl="0">
              <a:lnSpc>
                <a:spcPct val="100000"/>
              </a:lnSpc>
              <a:spcBef>
                <a:spcPts val="0"/>
              </a:spcBef>
              <a:spcAft>
                <a:spcPts val="0"/>
              </a:spcAft>
              <a:buSzPts val="1100"/>
              <a:buNone/>
            </a:pPr>
            <a:r>
              <a:rPr lang="en-GB"/>
              <a:t>From the UN Office for Disaster Risk Reduction (UNDRR), 2020: ‘Words into Action: Engaging children and youth in disaster risk reduction and resilience building’ </a:t>
            </a:r>
            <a:endParaRPr/>
          </a:p>
          <a:p>
            <a:pPr marL="158750" lvl="0" indent="0" algn="l" rtl="0">
              <a:lnSpc>
                <a:spcPct val="100000"/>
              </a:lnSpc>
              <a:spcBef>
                <a:spcPts val="0"/>
              </a:spcBef>
              <a:spcAft>
                <a:spcPts val="0"/>
              </a:spcAft>
              <a:buSzPts val="1100"/>
              <a:buNone/>
            </a:pPr>
            <a:r>
              <a:rPr lang="en-GB"/>
              <a:t>https://www.preventionweb.net/files/67704_wiachildyouthdrr202067704undrr.pdf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A companion for implementing the Sendai Framework for Disaster Risk Reduction 2015-2030</a:t>
            </a:r>
            <a:endParaRPr/>
          </a:p>
          <a:p>
            <a:pPr marL="158750" marR="0" lvl="0" indent="0" algn="l" rtl="0">
              <a:lnSpc>
                <a:spcPct val="100000"/>
              </a:lnSpc>
              <a:spcBef>
                <a:spcPts val="0"/>
              </a:spcBef>
              <a:spcAft>
                <a:spcPts val="0"/>
              </a:spcAft>
              <a:buClr>
                <a:srgbClr val="000000"/>
              </a:buClr>
              <a:buSzPts val="1100"/>
              <a:buFont typeface="Arial"/>
              <a:buNone/>
            </a:pPr>
            <a:r>
              <a:rPr lang="en-GB" sz="1100"/>
              <a:t>Sexual and gender-based violence includes sexual violence, forced marriage, sexual exploitation and sex trafficking. SGBV is rooted in gender inequality, and violence against women and girls is one of the most prevalent human rights violations in the world. It knows no social, economic or national boundaries. Worldwide, an estimated one in three women will experience physical or sexual abuse in her lifetime and violence against LGBTQI2S and trans youth is on the rise in many countries. Sexual and gender-based violence  undermines the health, dignity, security and autonomy of its survivors, yet it remains shrouded in a culture of silence. Survivors of sexual and gender-based violence  can suffer severe sexual and reproductive health and psychological consequences, including forced and unwanted pregnancies, unsafe abortions, traumatic fistula, sexually transmitted infections, including HIV, violent reprisals, stigmatisation and even death. </a:t>
            </a:r>
            <a:endParaRPr sz="1100"/>
          </a:p>
          <a:p>
            <a:pPr marL="457200" marR="0" lvl="0" indent="-228600" algn="l" rtl="0">
              <a:lnSpc>
                <a:spcPct val="100000"/>
              </a:lnSpc>
              <a:spcBef>
                <a:spcPts val="0"/>
              </a:spcBef>
              <a:spcAft>
                <a:spcPts val="0"/>
              </a:spcAft>
              <a:buClr>
                <a:srgbClr val="000000"/>
              </a:buClr>
              <a:buSzPts val="1100"/>
              <a:buFont typeface="Arial"/>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a:t>Facilitator: Choose to show the regional data that is most appropriate for your training group. Note that the UNDP did not include Latin American data because it was incomplete</a:t>
            </a:r>
            <a:endParaRPr/>
          </a:p>
          <a:p>
            <a:pPr marL="457200" lvl="0" indent="-298450" algn="l" rtl="0">
              <a:lnSpc>
                <a:spcPct val="100000"/>
              </a:lnSpc>
              <a:spcBef>
                <a:spcPts val="0"/>
              </a:spcBef>
              <a:spcAft>
                <a:spcPts val="0"/>
              </a:spcAft>
              <a:buSzPts val="1100"/>
              <a:buChar char="●"/>
            </a:pPr>
            <a:r>
              <a:rPr lang="en-GB"/>
              <a:t>Data source: UNDP Statistical Update 2018</a:t>
            </a:r>
            <a:endParaRPr/>
          </a:p>
          <a:p>
            <a:pPr marL="457200" lvl="0" indent="-298450" algn="l" rtl="0">
              <a:lnSpc>
                <a:spcPct val="100000"/>
              </a:lnSpc>
              <a:spcBef>
                <a:spcPts val="0"/>
              </a:spcBef>
              <a:spcAft>
                <a:spcPts val="0"/>
              </a:spcAft>
              <a:buSzPts val="1100"/>
              <a:buChar char="●"/>
            </a:pPr>
            <a:r>
              <a:rPr lang="en-GB"/>
              <a:t>Artwork: © CDKN 2020. Creative Commons Licence Attribution Non-Commercial 4.0.</a:t>
            </a:r>
            <a:endParaRPr/>
          </a:p>
          <a:p>
            <a:pPr marL="457200" marR="0" lvl="0" indent="-228600" algn="l" rtl="0">
              <a:lnSpc>
                <a:spcPct val="100000"/>
              </a:lnSpc>
              <a:spcBef>
                <a:spcPts val="0"/>
              </a:spcBef>
              <a:spcAft>
                <a:spcPts val="0"/>
              </a:spcAft>
              <a:buClr>
                <a:srgbClr val="000000"/>
              </a:buClr>
              <a:buSzPts val="1100"/>
              <a:buFont typeface="Arial"/>
              <a:buNone/>
            </a:pPr>
            <a:endParaRPr/>
          </a:p>
          <a:p>
            <a:pPr marL="158750" lvl="0" indent="0" algn="l" rtl="0">
              <a:lnSpc>
                <a:spcPct val="100000"/>
              </a:lnSpc>
              <a:spcBef>
                <a:spcPts val="0"/>
              </a:spcBef>
              <a:spcAft>
                <a:spcPts val="0"/>
              </a:spcAft>
              <a:buSzPts val="1100"/>
              <a:buNone/>
            </a:pPr>
            <a:r>
              <a:rPr lang="en-GB"/>
              <a:t>From the UN Office for Disaster Risk Reduction (UNDRR), 2020: ‘Words into Action: Engaging children and youth in disaster risk reduction and resilience building’ </a:t>
            </a:r>
            <a:endParaRPr/>
          </a:p>
          <a:p>
            <a:pPr marL="158750" lvl="0" indent="0" algn="l" rtl="0">
              <a:lnSpc>
                <a:spcPct val="100000"/>
              </a:lnSpc>
              <a:spcBef>
                <a:spcPts val="0"/>
              </a:spcBef>
              <a:spcAft>
                <a:spcPts val="0"/>
              </a:spcAft>
              <a:buSzPts val="1100"/>
              <a:buNone/>
            </a:pPr>
            <a:r>
              <a:rPr lang="en-GB"/>
              <a:t>https://www.preventionweb.net/files/67704_wiachildyouthdrr202067704undrr.pdf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A companion for implementing the Sendai Framework for Disaster Risk Reduction 2015-2030</a:t>
            </a:r>
            <a:endParaRPr/>
          </a:p>
          <a:p>
            <a:pPr marL="158750" marR="0" lvl="0" indent="0" algn="l" rtl="0">
              <a:lnSpc>
                <a:spcPct val="100000"/>
              </a:lnSpc>
              <a:spcBef>
                <a:spcPts val="0"/>
              </a:spcBef>
              <a:spcAft>
                <a:spcPts val="0"/>
              </a:spcAft>
              <a:buClr>
                <a:srgbClr val="000000"/>
              </a:buClr>
              <a:buSzPts val="1100"/>
              <a:buFont typeface="Arial"/>
              <a:buNone/>
            </a:pPr>
            <a:r>
              <a:rPr lang="en-GB" sz="1100"/>
              <a:t>Sexual and gender-based violence includes sexual violence, forced marriage, sexual exploitation and sex trafficking. SGBV is rooted in gender inequality, and violence against women and girls is one of the most prevalent human rights violations in the world. It knows no social, economic or national boundaries. Worldwide, an estimated one in three women will experience physical or sexual abuse in her lifetime and violence against LGBTQI2S and trans youth is on the rise in many countries. Sexual and gender-based violence  undermines the health, dignity, security and autonomy of its survivors, yet it remains shrouded in a culture of silence. Survivors of sexual and gender-based violence  can suffer severe sexual and reproductive health and psychological consequences, including forced and unwanted pregnancies, unsafe abortions, traumatic fistula, sexually transmitted infections, including HIV, violent reprisals, stigmatisation and even death. </a:t>
            </a:r>
            <a:endParaRPr sz="110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0: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0: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Facilitator: </a:t>
            </a:r>
            <a:endParaRPr/>
          </a:p>
          <a:p>
            <a:pPr marL="457200" lvl="0" indent="-298450" algn="l" rtl="0">
              <a:lnSpc>
                <a:spcPct val="100000"/>
              </a:lnSpc>
              <a:spcBef>
                <a:spcPts val="0"/>
              </a:spcBef>
              <a:spcAft>
                <a:spcPts val="0"/>
              </a:spcAft>
              <a:buSzPts val="1100"/>
              <a:buChar char="●"/>
            </a:pPr>
            <a:r>
              <a:rPr lang="en-GB"/>
              <a:t>Break the trainees into smaller discussion groups to consider how gendered roles (the different social and cultural expectations of women and girls, men and boys, could affect their relationship to water management. </a:t>
            </a:r>
            <a:endParaRPr/>
          </a:p>
          <a:p>
            <a:pPr marL="457200" lvl="0" indent="-298450" algn="l" rtl="0">
              <a:lnSpc>
                <a:spcPct val="100000"/>
              </a:lnSpc>
              <a:spcBef>
                <a:spcPts val="0"/>
              </a:spcBef>
              <a:spcAft>
                <a:spcPts val="0"/>
              </a:spcAft>
              <a:buSzPts val="1100"/>
              <a:buChar char="●"/>
            </a:pPr>
            <a:r>
              <a:rPr lang="en-GB" b="1"/>
              <a:t>Each small group takes this one sector only, to discuss, not all of them.</a:t>
            </a:r>
            <a:endParaRPr/>
          </a:p>
          <a:p>
            <a:pPr marL="457200" lvl="0" indent="-298450" algn="l" rtl="0">
              <a:lnSpc>
                <a:spcPct val="100000"/>
              </a:lnSpc>
              <a:spcBef>
                <a:spcPts val="0"/>
              </a:spcBef>
              <a:spcAft>
                <a:spcPts val="0"/>
              </a:spcAft>
              <a:buSzPts val="1100"/>
              <a:buChar char="●"/>
            </a:pPr>
            <a:r>
              <a:rPr lang="en-GB"/>
              <a:t>Instruct groups to look first through a gender lens.</a:t>
            </a:r>
            <a:endParaRPr/>
          </a:p>
          <a:p>
            <a:pPr marL="457200" lvl="0" indent="-298450" algn="l" rtl="0">
              <a:lnSpc>
                <a:spcPct val="100000"/>
              </a:lnSpc>
              <a:spcBef>
                <a:spcPts val="0"/>
              </a:spcBef>
              <a:spcAft>
                <a:spcPts val="0"/>
              </a:spcAft>
              <a:buSzPts val="1100"/>
              <a:buChar char="●"/>
            </a:pPr>
            <a:r>
              <a:rPr lang="en-GB"/>
              <a:t>Once they have done this, take a few minutes to drill deeper into sub-groups of females and of males who experience particular opportunities for leadership, access and control in this sector already, and who experience particular development gaps (lack of decision-making, access and control) in this sector (especially at individual, household and community level).</a:t>
            </a:r>
            <a:endParaRPr/>
          </a:p>
          <a:p>
            <a:pPr marL="457200" lvl="0" indent="-298450" algn="l" rtl="0">
              <a:lnSpc>
                <a:spcPct val="100000"/>
              </a:lnSpc>
              <a:spcBef>
                <a:spcPts val="0"/>
              </a:spcBef>
              <a:spcAft>
                <a:spcPts val="0"/>
              </a:spcAft>
              <a:buSzPts val="1100"/>
              <a:buChar char="●"/>
            </a:pPr>
            <a:r>
              <a:rPr lang="en-GB"/>
              <a:t>At the end of small group discussion, invite each small group to report their key points back to the larger group.</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2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Facilitator: </a:t>
            </a:r>
            <a:endParaRPr/>
          </a:p>
          <a:p>
            <a:pPr marL="457200" lvl="0" indent="-298450" algn="l" rtl="0">
              <a:lnSpc>
                <a:spcPct val="100000"/>
              </a:lnSpc>
              <a:spcBef>
                <a:spcPts val="0"/>
              </a:spcBef>
              <a:spcAft>
                <a:spcPts val="0"/>
              </a:spcAft>
              <a:buSzPts val="1100"/>
              <a:buChar char="●"/>
            </a:pPr>
            <a:r>
              <a:rPr lang="en-GB"/>
              <a:t>Break the trainees into smaller discussion groups to consider how gendered roles (the different social and cultural expectations of women and girls, men and boys, could affect their relationship to energy. </a:t>
            </a:r>
            <a:endParaRPr/>
          </a:p>
          <a:p>
            <a:pPr marL="457200" lvl="0" indent="-298450" algn="l" rtl="0">
              <a:lnSpc>
                <a:spcPct val="100000"/>
              </a:lnSpc>
              <a:spcBef>
                <a:spcPts val="0"/>
              </a:spcBef>
              <a:spcAft>
                <a:spcPts val="0"/>
              </a:spcAft>
              <a:buSzPts val="1100"/>
              <a:buChar char="●"/>
            </a:pPr>
            <a:r>
              <a:rPr lang="en-GB" b="1"/>
              <a:t>Each small group takes this one sector only, to discuss, not all of them.</a:t>
            </a:r>
            <a:endParaRPr/>
          </a:p>
          <a:p>
            <a:pPr marL="457200" lvl="0" indent="-298450" algn="l" rtl="0">
              <a:lnSpc>
                <a:spcPct val="100000"/>
              </a:lnSpc>
              <a:spcBef>
                <a:spcPts val="0"/>
              </a:spcBef>
              <a:spcAft>
                <a:spcPts val="0"/>
              </a:spcAft>
              <a:buSzPts val="1100"/>
              <a:buChar char="●"/>
            </a:pPr>
            <a:r>
              <a:rPr lang="en-GB"/>
              <a:t>Instruct groups to look first through a gender lens.</a:t>
            </a:r>
            <a:endParaRPr/>
          </a:p>
          <a:p>
            <a:pPr marL="457200" lvl="0" indent="-298450" algn="l" rtl="0">
              <a:lnSpc>
                <a:spcPct val="100000"/>
              </a:lnSpc>
              <a:spcBef>
                <a:spcPts val="0"/>
              </a:spcBef>
              <a:spcAft>
                <a:spcPts val="0"/>
              </a:spcAft>
              <a:buSzPts val="1100"/>
              <a:buChar char="●"/>
            </a:pPr>
            <a:r>
              <a:rPr lang="en-GB"/>
              <a:t>Once they have done this, take a few minutes to drill deeper into sub-groups of females and of males who experience particular opportunities for leadership, access and control in the energy sector already, and who experience particular development gaps (lack of decision-making, access and control) in this sector (especially at individual, household and community level).</a:t>
            </a:r>
            <a:endParaRPr/>
          </a:p>
          <a:p>
            <a:pPr marL="457200" marR="0" lvl="0" indent="-298450" algn="l" rtl="0">
              <a:lnSpc>
                <a:spcPct val="100000"/>
              </a:lnSpc>
              <a:spcBef>
                <a:spcPts val="0"/>
              </a:spcBef>
              <a:spcAft>
                <a:spcPts val="0"/>
              </a:spcAft>
              <a:buClr>
                <a:srgbClr val="000000"/>
              </a:buClr>
              <a:buSzPts val="1100"/>
              <a:buFont typeface="Arial"/>
              <a:buChar char="●"/>
            </a:pPr>
            <a:r>
              <a:rPr lang="en-GB"/>
              <a:t>At the end of small group discussion, invite each small group to report their key points back to the larger group.</a:t>
            </a:r>
            <a:endParaRPr/>
          </a:p>
          <a:p>
            <a:pPr marL="15875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Below are further data from the United Nations 2019 SDG update on populations’ electricity access by region, for information, if desired.</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Proportion of population with access to electricity, 2017:</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Sub-Saharan Africa: 44%</a:t>
            </a:r>
            <a:endParaRPr/>
          </a:p>
          <a:p>
            <a:pPr marL="457200" lvl="0" indent="-298450" algn="l" rtl="0">
              <a:lnSpc>
                <a:spcPct val="100000"/>
              </a:lnSpc>
              <a:spcBef>
                <a:spcPts val="0"/>
              </a:spcBef>
              <a:spcAft>
                <a:spcPts val="0"/>
              </a:spcAft>
              <a:buSzPts val="1100"/>
              <a:buChar char="●"/>
            </a:pPr>
            <a:r>
              <a:rPr lang="en-GB"/>
              <a:t>Oceania except Australia and New Zealand: 63%</a:t>
            </a:r>
            <a:endParaRPr/>
          </a:p>
          <a:p>
            <a:pPr marL="457200" lvl="0" indent="-298450" algn="l" rtl="0">
              <a:lnSpc>
                <a:spcPct val="100000"/>
              </a:lnSpc>
              <a:spcBef>
                <a:spcPts val="0"/>
              </a:spcBef>
              <a:spcAft>
                <a:spcPts val="0"/>
              </a:spcAft>
              <a:buSzPts val="1100"/>
              <a:buChar char="●"/>
            </a:pPr>
            <a:r>
              <a:rPr lang="en-GB"/>
              <a:t>Central and Southern Asia: 91%</a:t>
            </a:r>
            <a:endParaRPr/>
          </a:p>
          <a:p>
            <a:pPr marL="457200" lvl="0" indent="-298450" algn="l" rtl="0">
              <a:lnSpc>
                <a:spcPct val="100000"/>
              </a:lnSpc>
              <a:spcBef>
                <a:spcPts val="0"/>
              </a:spcBef>
              <a:spcAft>
                <a:spcPts val="0"/>
              </a:spcAft>
              <a:buSzPts val="1100"/>
              <a:buChar char="●"/>
            </a:pPr>
            <a:r>
              <a:rPr lang="en-GB"/>
              <a:t>North Africa and West Asia: 95%</a:t>
            </a:r>
            <a:endParaRPr/>
          </a:p>
          <a:p>
            <a:pPr marL="457200" lvl="0" indent="-298450" algn="l" rtl="0">
              <a:lnSpc>
                <a:spcPct val="100000"/>
              </a:lnSpc>
              <a:spcBef>
                <a:spcPts val="0"/>
              </a:spcBef>
              <a:spcAft>
                <a:spcPts val="0"/>
              </a:spcAft>
              <a:buSzPts val="1100"/>
              <a:buChar char="●"/>
            </a:pPr>
            <a:r>
              <a:rPr lang="en-GB"/>
              <a:t>East and Southeast Asia: 98%</a:t>
            </a:r>
            <a:endParaRPr/>
          </a:p>
          <a:p>
            <a:pPr marL="457200" lvl="0" indent="-298450" algn="l" rtl="0">
              <a:lnSpc>
                <a:spcPct val="100000"/>
              </a:lnSpc>
              <a:spcBef>
                <a:spcPts val="0"/>
              </a:spcBef>
              <a:spcAft>
                <a:spcPts val="0"/>
              </a:spcAft>
              <a:buSzPts val="1100"/>
              <a:buChar char="●"/>
            </a:pPr>
            <a:r>
              <a:rPr lang="en-GB"/>
              <a:t>Latin America and Caribbean: 98%</a:t>
            </a:r>
            <a:endParaRPr/>
          </a:p>
          <a:p>
            <a:pPr marL="457200" lvl="0" indent="-298450" algn="l" rtl="0">
              <a:lnSpc>
                <a:spcPct val="100000"/>
              </a:lnSpc>
              <a:spcBef>
                <a:spcPts val="0"/>
              </a:spcBef>
              <a:spcAft>
                <a:spcPts val="0"/>
              </a:spcAft>
              <a:buSzPts val="1100"/>
              <a:buChar char="●"/>
            </a:pPr>
            <a:r>
              <a:rPr lang="en-GB"/>
              <a:t>Europe and North America: 100%</a:t>
            </a:r>
            <a:endParaRPr/>
          </a:p>
          <a:p>
            <a:pPr marL="457200" lvl="0" indent="-298450" algn="l" rtl="0">
              <a:lnSpc>
                <a:spcPct val="100000"/>
              </a:lnSpc>
              <a:spcBef>
                <a:spcPts val="0"/>
              </a:spcBef>
              <a:spcAft>
                <a:spcPts val="0"/>
              </a:spcAft>
              <a:buSzPts val="1100"/>
              <a:buChar char="●"/>
            </a:pPr>
            <a:r>
              <a:rPr lang="en-GB"/>
              <a:t>Australia and New Zealand: 100%</a:t>
            </a:r>
            <a:endParaRPr/>
          </a:p>
          <a:p>
            <a:pPr marL="457200" lvl="0" indent="-298450" algn="l" rtl="0">
              <a:lnSpc>
                <a:spcPct val="100000"/>
              </a:lnSpc>
              <a:spcBef>
                <a:spcPts val="0"/>
              </a:spcBef>
              <a:spcAft>
                <a:spcPts val="0"/>
              </a:spcAft>
              <a:buSzPts val="1100"/>
              <a:buChar char="●"/>
            </a:pPr>
            <a:r>
              <a:rPr lang="en-GB"/>
              <a:t>World: 89%</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2: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22: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Facilitator: </a:t>
            </a:r>
            <a:endParaRPr/>
          </a:p>
          <a:p>
            <a:pPr marL="457200" lvl="0" indent="-298450" algn="l" rtl="0">
              <a:lnSpc>
                <a:spcPct val="100000"/>
              </a:lnSpc>
              <a:spcBef>
                <a:spcPts val="0"/>
              </a:spcBef>
              <a:spcAft>
                <a:spcPts val="0"/>
              </a:spcAft>
              <a:buSzPts val="1100"/>
              <a:buChar char="●"/>
            </a:pPr>
            <a:r>
              <a:rPr lang="en-GB"/>
              <a:t>Break the trainees into smaller discussion groups to consider how gendered roles (the different social and cultural expectations of women and girls, men and boys, could affect their experience of living and working in cities.</a:t>
            </a:r>
            <a:endParaRPr/>
          </a:p>
          <a:p>
            <a:pPr marL="457200" marR="0" lvl="0" indent="-298450" algn="l" rtl="0">
              <a:lnSpc>
                <a:spcPct val="100000"/>
              </a:lnSpc>
              <a:spcBef>
                <a:spcPts val="0"/>
              </a:spcBef>
              <a:spcAft>
                <a:spcPts val="0"/>
              </a:spcAft>
              <a:buClr>
                <a:srgbClr val="000000"/>
              </a:buClr>
              <a:buSzPts val="1100"/>
              <a:buFont typeface="Arial"/>
              <a:buChar char="●"/>
            </a:pPr>
            <a:r>
              <a:rPr lang="en-GB" b="1"/>
              <a:t>Each small group takes this one sector only, to discuss, not all of them.</a:t>
            </a:r>
            <a:endParaRPr/>
          </a:p>
          <a:p>
            <a:pPr marL="457200" lvl="0" indent="-298450" algn="l" rtl="0">
              <a:lnSpc>
                <a:spcPct val="100000"/>
              </a:lnSpc>
              <a:spcBef>
                <a:spcPts val="0"/>
              </a:spcBef>
              <a:spcAft>
                <a:spcPts val="0"/>
              </a:spcAft>
              <a:buSzPts val="1100"/>
              <a:buChar char="●"/>
            </a:pPr>
            <a:r>
              <a:rPr lang="en-GB"/>
              <a:t>Instruct groups to look first through a gender lens.</a:t>
            </a:r>
            <a:endParaRPr/>
          </a:p>
          <a:p>
            <a:pPr marL="457200" lvl="0" indent="-298450" algn="l" rtl="0">
              <a:lnSpc>
                <a:spcPct val="100000"/>
              </a:lnSpc>
              <a:spcBef>
                <a:spcPts val="0"/>
              </a:spcBef>
              <a:spcAft>
                <a:spcPts val="0"/>
              </a:spcAft>
              <a:buSzPts val="1100"/>
              <a:buChar char="●"/>
            </a:pPr>
            <a:r>
              <a:rPr lang="en-GB"/>
              <a:t>Once they have done this, take a few minutes to drill deeper into sub-groups of females and of males who experience particular opportunities for leadership and access to municipal services and free and safe use of city spaces, and those who experience particular development gaps (lack of decision-making, access and use of municipal services, city spaces).</a:t>
            </a:r>
            <a:endParaRPr/>
          </a:p>
          <a:p>
            <a:pPr marL="457200" marR="0" lvl="0" indent="-298450" algn="l" rtl="0">
              <a:lnSpc>
                <a:spcPct val="100000"/>
              </a:lnSpc>
              <a:spcBef>
                <a:spcPts val="0"/>
              </a:spcBef>
              <a:spcAft>
                <a:spcPts val="0"/>
              </a:spcAft>
              <a:buClr>
                <a:srgbClr val="000000"/>
              </a:buClr>
              <a:buSzPts val="1100"/>
              <a:buFont typeface="Arial"/>
              <a:buChar char="●"/>
            </a:pPr>
            <a:r>
              <a:rPr lang="en-GB"/>
              <a:t>At the end of small group discussion, invite each small group to report their key points back to the larger group.</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Facilitator: </a:t>
            </a:r>
            <a:endParaRPr/>
          </a:p>
          <a:p>
            <a:pPr marL="457200" lvl="0" indent="-298450" algn="l" rtl="0">
              <a:lnSpc>
                <a:spcPct val="100000"/>
              </a:lnSpc>
              <a:spcBef>
                <a:spcPts val="0"/>
              </a:spcBef>
              <a:spcAft>
                <a:spcPts val="0"/>
              </a:spcAft>
              <a:buSzPts val="1100"/>
              <a:buChar char="●"/>
            </a:pPr>
            <a:r>
              <a:rPr lang="en-GB"/>
              <a:t>Break the trainees into smaller discussion groups to consider how gendered roles (the different social and cultural expectations of women and girls, men and boys, could affect their experience of sustainable use of material resources, production and consumption.</a:t>
            </a:r>
            <a:endParaRPr/>
          </a:p>
          <a:p>
            <a:pPr marL="457200" marR="0" lvl="0" indent="-298450" algn="l" rtl="0">
              <a:lnSpc>
                <a:spcPct val="100000"/>
              </a:lnSpc>
              <a:spcBef>
                <a:spcPts val="0"/>
              </a:spcBef>
              <a:spcAft>
                <a:spcPts val="0"/>
              </a:spcAft>
              <a:buClr>
                <a:srgbClr val="000000"/>
              </a:buClr>
              <a:buSzPts val="1100"/>
              <a:buFont typeface="Arial"/>
              <a:buChar char="●"/>
            </a:pPr>
            <a:r>
              <a:rPr lang="en-GB" b="1"/>
              <a:t>Each small group takes this one sector only, to discuss, not all of them.</a:t>
            </a:r>
            <a:endParaRPr/>
          </a:p>
          <a:p>
            <a:pPr marL="457200" lvl="0" indent="-298450" algn="l" rtl="0">
              <a:lnSpc>
                <a:spcPct val="100000"/>
              </a:lnSpc>
              <a:spcBef>
                <a:spcPts val="0"/>
              </a:spcBef>
              <a:spcAft>
                <a:spcPts val="0"/>
              </a:spcAft>
              <a:buSzPts val="1100"/>
              <a:buChar char="●"/>
            </a:pPr>
            <a:r>
              <a:rPr lang="en-GB"/>
              <a:t>Instruct groups to look first through a gender lens.</a:t>
            </a:r>
            <a:endParaRPr/>
          </a:p>
          <a:p>
            <a:pPr marL="457200" lvl="0" indent="-298450" algn="l" rtl="0">
              <a:lnSpc>
                <a:spcPct val="100000"/>
              </a:lnSpc>
              <a:spcBef>
                <a:spcPts val="0"/>
              </a:spcBef>
              <a:spcAft>
                <a:spcPts val="0"/>
              </a:spcAft>
              <a:buSzPts val="1100"/>
              <a:buChar char="●"/>
            </a:pPr>
            <a:r>
              <a:rPr lang="en-GB"/>
              <a:t>Once they have done this, take a few minutes to drill deeper into sub-groups of females and of males who experience particular opportunities for leadership, access and control of the use of material resources in the economy, and those who are at the forefront of sustainable production and consumption. Do the spheres of control differ for different groups of women and girls, men and boys? What opportunities for individual choice and for broader leadership are there, among these different groups of people?</a:t>
            </a:r>
            <a:endParaRPr/>
          </a:p>
          <a:p>
            <a:pPr marL="457200" marR="0" lvl="0" indent="-298450" algn="l" rtl="0">
              <a:lnSpc>
                <a:spcPct val="100000"/>
              </a:lnSpc>
              <a:spcBef>
                <a:spcPts val="0"/>
              </a:spcBef>
              <a:spcAft>
                <a:spcPts val="0"/>
              </a:spcAft>
              <a:buClr>
                <a:srgbClr val="000000"/>
              </a:buClr>
              <a:buSzPts val="1100"/>
              <a:buFont typeface="Arial"/>
              <a:buChar char="●"/>
            </a:pPr>
            <a:r>
              <a:rPr lang="en-GB"/>
              <a:t>At the end of small group discussion, invite each small group to report their key points back to the larger group.</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i="1"/>
              <a:t>NOTE: for countries where this exercise will take place and there are coastal environments/marine resources, then a further slide and related breakout group could be formed around </a:t>
            </a:r>
            <a:r>
              <a:rPr lang="en-GB" b="0" i="1"/>
              <a:t>SDG14: Life Below Water: Conserve and sustainably use the oceans, sea and marine resources for sustainable development – I will add this to the pack later. It is not relevant for Ethiopia and Nepal, where this pack will first be trialled.</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4: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4: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Facilitator: </a:t>
            </a:r>
            <a:endParaRPr/>
          </a:p>
          <a:p>
            <a:pPr marL="457200" lvl="0" indent="-298450" algn="l" rtl="0">
              <a:lnSpc>
                <a:spcPct val="100000"/>
              </a:lnSpc>
              <a:spcBef>
                <a:spcPts val="0"/>
              </a:spcBef>
              <a:spcAft>
                <a:spcPts val="0"/>
              </a:spcAft>
              <a:buSzPts val="1100"/>
              <a:buChar char="●"/>
            </a:pPr>
            <a:r>
              <a:rPr lang="en-GB"/>
              <a:t>Break the trainees into smaller discussion groups to consider how gendered roles (the different social and cultural expectations of women and girls, men and boys, could affect their relationship to land management, land- and freshwater-based biodiversity and terrestrial ecosystems </a:t>
            </a:r>
            <a:endParaRPr/>
          </a:p>
          <a:p>
            <a:pPr marL="457200" marR="0" lvl="0" indent="-298450" algn="l" rtl="0">
              <a:lnSpc>
                <a:spcPct val="100000"/>
              </a:lnSpc>
              <a:spcBef>
                <a:spcPts val="0"/>
              </a:spcBef>
              <a:spcAft>
                <a:spcPts val="0"/>
              </a:spcAft>
              <a:buClr>
                <a:srgbClr val="000000"/>
              </a:buClr>
              <a:buSzPts val="1100"/>
              <a:buFont typeface="Arial"/>
              <a:buChar char="●"/>
            </a:pPr>
            <a:r>
              <a:rPr lang="en-GB" b="1"/>
              <a:t>Each small group takes this one sector only, to discuss, not all of them.</a:t>
            </a:r>
            <a:endParaRPr/>
          </a:p>
          <a:p>
            <a:pPr marL="457200" lvl="0" indent="-298450" algn="l" rtl="0">
              <a:lnSpc>
                <a:spcPct val="100000"/>
              </a:lnSpc>
              <a:spcBef>
                <a:spcPts val="0"/>
              </a:spcBef>
              <a:spcAft>
                <a:spcPts val="0"/>
              </a:spcAft>
              <a:buSzPts val="1100"/>
              <a:buChar char="●"/>
            </a:pPr>
            <a:r>
              <a:rPr lang="en-GB"/>
              <a:t>Instruct groups to look first through a gender lens.</a:t>
            </a:r>
            <a:endParaRPr/>
          </a:p>
          <a:p>
            <a:pPr marL="457200" lvl="0" indent="-298450" algn="l" rtl="0">
              <a:lnSpc>
                <a:spcPct val="100000"/>
              </a:lnSpc>
              <a:spcBef>
                <a:spcPts val="0"/>
              </a:spcBef>
              <a:spcAft>
                <a:spcPts val="0"/>
              </a:spcAft>
              <a:buSzPts val="1100"/>
              <a:buChar char="●"/>
            </a:pPr>
            <a:r>
              <a:rPr lang="en-GB"/>
              <a:t>Once they have done this, take a few minutes to drill deeper into sub-groups of females and of males who experience particular opportunities for leadership, access and control in the land sector already, and who experience particular development gaps (lack of decision-making, access and control) in this sector (especially at individual, household and community level).</a:t>
            </a:r>
            <a:endParaRPr/>
          </a:p>
          <a:p>
            <a:pPr marL="457200" marR="0" lvl="0" indent="-298450" algn="l" rtl="0">
              <a:lnSpc>
                <a:spcPct val="100000"/>
              </a:lnSpc>
              <a:spcBef>
                <a:spcPts val="0"/>
              </a:spcBef>
              <a:spcAft>
                <a:spcPts val="0"/>
              </a:spcAft>
              <a:buClr>
                <a:srgbClr val="000000"/>
              </a:buClr>
              <a:buSzPts val="1100"/>
              <a:buFont typeface="Arial"/>
              <a:buChar char="●"/>
            </a:pPr>
            <a:r>
              <a:rPr lang="en-GB"/>
              <a:t>At the end of small group discussion, invite each small group to report their key points back to the larger group.</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Climate change also has its own dedicated Sustainable Development Goal: Goal 13</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Like gender (the need for gender responsive approaches), climate change will affect the attainment of many of the SDGs.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Climate change cuts across many forms of development.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 name="Google Shape;33;p2: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b="1"/>
              <a:t>Facilitator: this placeholder slide marks where you should use the appropriate presentational slides and group exercise slides for your region: </a:t>
            </a:r>
            <a:endParaRPr/>
          </a:p>
          <a:p>
            <a:pPr marL="457200" lvl="0" indent="-228600" algn="l" rtl="0">
              <a:lnSpc>
                <a:spcPct val="100000"/>
              </a:lnSpc>
              <a:spcBef>
                <a:spcPts val="0"/>
              </a:spcBef>
              <a:spcAft>
                <a:spcPts val="0"/>
              </a:spcAft>
              <a:buSzPts val="1100"/>
              <a:buNone/>
            </a:pPr>
            <a:r>
              <a:rPr lang="en-GB" b="1"/>
              <a:t>In this case for Ethiopia – see Africa exercise pack (separate slide pack) and use it to guide the group exercise if you have time. </a:t>
            </a:r>
            <a:r>
              <a:rPr lang="en-GB"/>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7: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8: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8: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9: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9: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Disasters are commonly defined as ‘a serious disruption of the functioning of a community or a society at any scale due to hazardous events (such as a drought or earthquake) interacting with the underlying vulnerability, exposure and capacity contexts of various groups, and the infrastructure, services and ecosystems they rely on, leading to one or more of the following: human, material, economic and environmental losses and impacts’ (adapted from UNDRR, 2017). It is the intersection of multiple factors that turns a climate-related or other natural hazard into a disaster.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0: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30: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94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2: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32: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3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(Note that in this version of the infographic there is a small typo in the bottom right that we will get fixed: it should read</a:t>
            </a:r>
            <a:endParaRPr/>
          </a:p>
          <a:p>
            <a:pPr marL="457200" lvl="0" indent="-298450" algn="l" rtl="0">
              <a:lnSpc>
                <a:spcPct val="100000"/>
              </a:lnSpc>
              <a:spcBef>
                <a:spcPts val="0"/>
              </a:spcBef>
              <a:spcAft>
                <a:spcPts val="0"/>
              </a:spcAft>
              <a:buSzPts val="1100"/>
              <a:buChar char="●"/>
            </a:pPr>
            <a:r>
              <a:rPr lang="en-GB"/>
              <a:t>F. International cooperation…</a:t>
            </a:r>
            <a:endParaRPr/>
          </a:p>
          <a:p>
            <a:pPr marL="457200" lvl="0" indent="-298450" algn="l" rtl="0">
              <a:lnSpc>
                <a:spcPct val="100000"/>
              </a:lnSpc>
              <a:spcBef>
                <a:spcPts val="0"/>
              </a:spcBef>
              <a:spcAft>
                <a:spcPts val="0"/>
              </a:spcAft>
              <a:buSzPts val="1100"/>
              <a:buChar char="●"/>
            </a:pPr>
            <a:r>
              <a:rPr lang="en-GB"/>
              <a:t>G Availability and access…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4: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34: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Sendai DRR Framework speaking points to accompany the timeline infographic:</a:t>
            </a:r>
            <a:br>
              <a:rPr lang="en-GB" sz="1100" b="1"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What is the United Nations disaster risk agency called?  </a:t>
            </a:r>
            <a:r>
              <a:rPr lang="en-GB" sz="1100" b="0" i="0" u="none" strike="noStrike" cap="none">
                <a:solidFill>
                  <a:srgbClr val="000000"/>
                </a:solidFill>
                <a:latin typeface="Arial"/>
                <a:ea typeface="Arial"/>
                <a:cs typeface="Arial"/>
                <a:sym typeface="Arial"/>
              </a:rPr>
              <a:t>It has always been called the United Nations Office for Disaster Risk Reduction, but before May 2019 the acronym used was UNISDR (the ‘IS’ stood for a previous reference to the ‘international strategy’; and after May 2019, the more straightforward acronym UNDRR began to be officially used. See www.undrr.org </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What is a disaster? The UNISDR definition of a disaster is: “</a:t>
            </a:r>
            <a:r>
              <a:rPr lang="en-GB" sz="1100" b="0" i="0" u="none" strike="noStrike" cap="none">
                <a:solidFill>
                  <a:srgbClr val="000000"/>
                </a:solidFill>
                <a:latin typeface="Arial"/>
                <a:ea typeface="Arial"/>
                <a:cs typeface="Arial"/>
                <a:sym typeface="Arial"/>
              </a:rPr>
              <a:t>A serious disruption of the functioning of a community or a society involving widespread human, material, economic or environmental losses and impacts, which exceeds the ability of the affected community or society to cope using its own resources.”</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From 2012: </a:t>
            </a:r>
            <a:r>
              <a:rPr lang="en-GB" sz="1100" b="0" i="0" u="none" strike="noStrike" cap="none">
                <a:solidFill>
                  <a:srgbClr val="000000"/>
                </a:solidFill>
                <a:latin typeface="Arial"/>
                <a:ea typeface="Arial"/>
                <a:cs typeface="Arial"/>
                <a:sym typeface="Arial"/>
              </a:rPr>
              <a:t>Three years of talks to create global framework for disaster risk reduction that is stronger, more comprehensive than Hyogo Framework (2005-2015). It was thought that the Hyogo Framework had too many shortcomings, by focusing too much on managing disasters, that is, the negative impacts (losses etc) suffered by societies, whereas the new focus should be more on avoiding disasters by reducing risks in the first place.</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March 2015: </a:t>
            </a:r>
            <a:r>
              <a:rPr lang="en-GB" sz="1100" b="0" i="0" u="none" strike="noStrike" cap="none">
                <a:solidFill>
                  <a:srgbClr val="000000"/>
                </a:solidFill>
                <a:latin typeface="Arial"/>
                <a:ea typeface="Arial"/>
                <a:cs typeface="Arial"/>
                <a:sym typeface="Arial"/>
              </a:rPr>
              <a:t>187 countries adopt</a:t>
            </a:r>
            <a:r>
              <a:rPr lang="en-GB" sz="1100" b="1" i="0" u="none" strike="noStrike" cap="none">
                <a:solidFill>
                  <a:srgbClr val="000000"/>
                </a:solidFill>
                <a:latin typeface="Arial"/>
                <a:ea typeface="Arial"/>
                <a:cs typeface="Arial"/>
                <a:sym typeface="Arial"/>
              </a:rPr>
              <a:t> </a:t>
            </a:r>
            <a:r>
              <a:rPr lang="en-GB" sz="1100" b="0" i="0" u="none" strike="noStrike" cap="none">
                <a:solidFill>
                  <a:srgbClr val="000000"/>
                </a:solidFill>
                <a:latin typeface="Arial"/>
                <a:ea typeface="Arial"/>
                <a:cs typeface="Arial"/>
                <a:sym typeface="Arial"/>
              </a:rPr>
              <a:t>Sendai Framework for Disaster Risk Reduction (DRR) in Sendai, Japan.   – at the World Conference on DRR (</a:t>
            </a:r>
            <a:r>
              <a:rPr lang="en-GB" sz="1100" b="0" i="0" u="sng" strike="noStrike" cap="none">
                <a:solidFill>
                  <a:schemeClr val="hlink"/>
                </a:solidFill>
                <a:latin typeface="Arial"/>
                <a:ea typeface="Arial"/>
                <a:cs typeface="Arial"/>
                <a:sym typeface="Arial"/>
                <a:hlinkClick r:id="rId3"/>
              </a:rPr>
              <a:t>https://www.undrr.org/news/world-conference-adopts-new-international-framework-disaster-risk-reduction-after-marathon</a:t>
            </a:r>
            <a:r>
              <a:rPr lang="en-GB" sz="1100" b="0" i="0" u="none" strike="noStrike" cap="none">
                <a:solidFill>
                  <a:srgbClr val="000000"/>
                </a:solidFill>
                <a:latin typeface="Arial"/>
                <a:ea typeface="Arial"/>
                <a:cs typeface="Arial"/>
                <a:sym typeface="Arial"/>
              </a:rPr>
              <a:t>) </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Sendai Framework addresses many different types of hazards that may cause disasters. It includes climate/extreme weather events as one of the hazards with the potential to cause disaster, as follows:</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“Addressing climate change as one of the drivers of disaster risk, while respecting the mandate of the United Nations Framework Convention on Climate Change, represents an opportunity to reduce disaster risk in a meaningful and coherent manner throughout the interrelated intergovernmental processes.” – Sendai Framework, point 13, available online at:  </a:t>
            </a:r>
            <a:r>
              <a:rPr lang="en-GB" sz="1100" b="0" i="0" u="sng" strike="noStrike" cap="none">
                <a:solidFill>
                  <a:schemeClr val="hlink"/>
                </a:solidFill>
                <a:latin typeface="Arial"/>
                <a:ea typeface="Arial"/>
                <a:cs typeface="Arial"/>
                <a:sym typeface="Arial"/>
                <a:hlinkClick r:id="rId4"/>
              </a:rPr>
              <a:t>https://www.preventionweb.net/files/43291_sendaiframeworkfordrren.pdf</a:t>
            </a:r>
            <a:r>
              <a:rPr lang="en-GB" sz="1100" b="0" i="0" u="none" strike="noStrike" cap="none">
                <a:solidFill>
                  <a:srgbClr val="000000"/>
                </a:solidFill>
                <a:latin typeface="Arial"/>
                <a:ea typeface="Arial"/>
                <a:cs typeface="Arial"/>
                <a:sym typeface="Arial"/>
              </a:rPr>
              <a:t>  (Other ‘natural hazards’ are, for instance, earthquakes, volcanic eruptions, tsunamis.)</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Framework is not legally binding and does not require countries to ratify it. As such, it’s a ‘soft law’ instrument.</a:t>
            </a:r>
            <a:r>
              <a:rPr lang="en-GB" sz="1100" b="1" i="0" u="none" strike="noStrike" cap="none">
                <a:solidFill>
                  <a:srgbClr val="000000"/>
                </a:solidFill>
                <a:latin typeface="Arial"/>
                <a:ea typeface="Arial"/>
                <a:cs typeface="Arial"/>
                <a:sym typeface="Arial"/>
              </a:rPr>
              <a:t> </a:t>
            </a:r>
            <a:r>
              <a:rPr lang="en-GB" sz="1100" b="0" i="0" u="none" strike="noStrike" cap="none">
                <a:solidFill>
                  <a:srgbClr val="000000"/>
                </a:solidFill>
                <a:latin typeface="Arial"/>
                <a:ea typeface="Arial"/>
                <a:cs typeface="Arial"/>
                <a:sym typeface="Arial"/>
              </a:rPr>
              <a:t>(This is different from the UNFCCC’s Paris Agreement, the core text of which is a legally binding agreement and was submitted for ratification of the Parties.)</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2015: </a:t>
            </a:r>
            <a:r>
              <a:rPr lang="en-GB" sz="1100" b="0" i="0" u="none" strike="noStrike" cap="none">
                <a:solidFill>
                  <a:srgbClr val="000000"/>
                </a:solidFill>
                <a:latin typeface="Arial"/>
                <a:ea typeface="Arial"/>
                <a:cs typeface="Arial"/>
                <a:sym typeface="Arial"/>
              </a:rPr>
              <a:t>UNISDR publishes </a:t>
            </a:r>
            <a:r>
              <a:rPr lang="en-GB" sz="1100" b="0" i="1" u="none" strike="noStrike" cap="none">
                <a:solidFill>
                  <a:srgbClr val="000000"/>
                </a:solidFill>
                <a:latin typeface="Arial"/>
                <a:ea typeface="Arial"/>
                <a:cs typeface="Arial"/>
                <a:sym typeface="Arial"/>
              </a:rPr>
              <a:t>Global Assessment Report </a:t>
            </a:r>
            <a:r>
              <a:rPr lang="en-GB" sz="1100" b="0" i="0" u="none" strike="noStrike" cap="none">
                <a:solidFill>
                  <a:srgbClr val="000000"/>
                </a:solidFill>
                <a:latin typeface="Arial"/>
                <a:ea typeface="Arial"/>
                <a:cs typeface="Arial"/>
                <a:sym typeface="Arial"/>
              </a:rPr>
              <a:t>arguing that focus of DRR should move from “managing disasters to managing risks”. The full title of the report is </a:t>
            </a:r>
            <a:r>
              <a:rPr lang="en-GB" sz="1100" b="0" i="1" u="none" strike="noStrike" cap="none">
                <a:solidFill>
                  <a:srgbClr val="000000"/>
                </a:solidFill>
                <a:latin typeface="Arial"/>
                <a:ea typeface="Arial"/>
                <a:cs typeface="Arial"/>
                <a:sym typeface="Arial"/>
              </a:rPr>
              <a:t>Global Assessment Report: The Future of Disaster Risk Management</a:t>
            </a:r>
            <a:r>
              <a:rPr lang="en-GB" sz="1100" b="0" i="0" u="none" strike="noStrike" cap="none">
                <a:solidFill>
                  <a:srgbClr val="000000"/>
                </a:solidFill>
                <a:latin typeface="Arial"/>
                <a:ea typeface="Arial"/>
                <a:cs typeface="Arial"/>
                <a:sym typeface="Arial"/>
              </a:rPr>
              <a:t>. The </a:t>
            </a:r>
            <a:r>
              <a:rPr lang="en-GB" sz="1100" b="0" i="1" u="none" strike="noStrike" cap="none">
                <a:solidFill>
                  <a:srgbClr val="000000"/>
                </a:solidFill>
                <a:latin typeface="Arial"/>
                <a:ea typeface="Arial"/>
                <a:cs typeface="Arial"/>
                <a:sym typeface="Arial"/>
              </a:rPr>
              <a:t>Global Assessment Reports</a:t>
            </a:r>
            <a:r>
              <a:rPr lang="en-GB" sz="1100" b="0" i="0" u="none" strike="noStrike" cap="none">
                <a:solidFill>
                  <a:srgbClr val="000000"/>
                </a:solidFill>
                <a:latin typeface="Arial"/>
                <a:ea typeface="Arial"/>
                <a:cs typeface="Arial"/>
                <a:sym typeface="Arial"/>
              </a:rPr>
              <a:t> are publications that are issued every two years by the UNISDR/UNDRR.</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2017: </a:t>
            </a:r>
            <a:r>
              <a:rPr lang="en-GB" sz="1100" b="0" i="0" u="none" strike="noStrike" cap="none">
                <a:solidFill>
                  <a:srgbClr val="000000"/>
                </a:solidFill>
                <a:latin typeface="Arial"/>
                <a:ea typeface="Arial"/>
                <a:cs typeface="Arial"/>
                <a:sym typeface="Arial"/>
              </a:rPr>
              <a:t>UNSIDR publishes </a:t>
            </a:r>
            <a:r>
              <a:rPr lang="en-GB" sz="1100" b="0" i="1" u="none" strike="noStrike" cap="none">
                <a:solidFill>
                  <a:srgbClr val="000000"/>
                </a:solidFill>
                <a:latin typeface="Arial"/>
                <a:ea typeface="Arial"/>
                <a:cs typeface="Arial"/>
                <a:sym typeface="Arial"/>
              </a:rPr>
              <a:t>Atlas: Unveiling Global Disaster Risk</a:t>
            </a:r>
            <a:r>
              <a:rPr lang="en-GB" sz="1100" b="0" i="0" u="none" strike="noStrike" cap="none">
                <a:solidFill>
                  <a:srgbClr val="000000"/>
                </a:solidFill>
                <a:latin typeface="Arial"/>
                <a:ea typeface="Arial"/>
                <a:cs typeface="Arial"/>
                <a:sym typeface="Arial"/>
              </a:rPr>
              <a:t>, showing the probability of future disaster losses for earthquakes, tsunamis, riverine floods, winds, storm surge. These show data at global level and the user can drill down to national level resolution data. The Atlas is published online in an interactive format that makes it easy to select or extract and view the data.  (This was the </a:t>
            </a:r>
            <a:r>
              <a:rPr lang="en-GB" sz="1100" b="0" i="1" u="none" strike="noStrike" cap="none">
                <a:solidFill>
                  <a:srgbClr val="000000"/>
                </a:solidFill>
                <a:latin typeface="Arial"/>
                <a:ea typeface="Arial"/>
                <a:cs typeface="Arial"/>
                <a:sym typeface="Arial"/>
              </a:rPr>
              <a:t>Global Assessment Report 2017.)</a:t>
            </a:r>
            <a:br>
              <a:rPr lang="en-GB" sz="1100" b="0" i="1"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2017</a:t>
            </a:r>
            <a:r>
              <a:rPr lang="en-GB" sz="1100" b="0" i="0" u="none" strike="noStrike" cap="none">
                <a:solidFill>
                  <a:srgbClr val="000000"/>
                </a:solidFill>
                <a:latin typeface="Arial"/>
                <a:ea typeface="Arial"/>
                <a:cs typeface="Arial"/>
                <a:sym typeface="Arial"/>
              </a:rPr>
              <a:t>: UNISDR publishes ‘Essentials’, pointers for cities to implement Sendai Framework locally. For more information about the Resilient Cities ‘Essentials’ guidance, visit </a:t>
            </a:r>
            <a:r>
              <a:rPr lang="en-GB" sz="1100" b="0" i="0" u="sng" strike="noStrike" cap="none">
                <a:solidFill>
                  <a:schemeClr val="hlink"/>
                </a:solidFill>
                <a:latin typeface="Arial"/>
                <a:ea typeface="Arial"/>
                <a:cs typeface="Arial"/>
                <a:sym typeface="Arial"/>
                <a:hlinkClick r:id="rId5"/>
              </a:rPr>
              <a:t>https://www.unisdr.org/campaign/resilientcities/toolkit/article/the-ten-essentials-for-making-cities-resilient</a:t>
            </a:r>
            <a:r>
              <a:rPr lang="en-GB" sz="1100" b="0" i="0" u="sng" strike="noStrike" cap="none">
                <a:solidFill>
                  <a:srgbClr val="000000"/>
                </a:solidFill>
                <a:latin typeface="Arial"/>
                <a:ea typeface="Arial"/>
                <a:cs typeface="Arial"/>
                <a:sym typeface="Arial"/>
              </a:rPr>
              <a:t> </a:t>
            </a:r>
            <a:br>
              <a:rPr lang="en-GB" sz="1100" b="0" i="0" u="sng"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2017 </a:t>
            </a:r>
            <a:r>
              <a:rPr lang="en-GB" sz="1100" b="0" i="0" u="none" strike="noStrike" cap="none">
                <a:solidFill>
                  <a:srgbClr val="000000"/>
                </a:solidFill>
                <a:latin typeface="Arial"/>
                <a:ea typeface="Arial"/>
                <a:cs typeface="Arial"/>
                <a:sym typeface="Arial"/>
              </a:rPr>
              <a:t>UNISDR launches Sendai Framework Monitor, with 38 global indicators to track implementation. Process will also help measure progress on SDG 1(extreme poverty), SDG 11 (sustainable cities) and SDG 13 (climate action).</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Sendai Framework Monitor was developed in three phases, following recommendations of the Open Ended Intergovernmental Working Group (OEIWG): starting with the ‘Global Targets and Indicators’ launch and the reporting process. The ’Custom Targets and Indicators’ were then rolled out, providing countries a fully adaptable monitoring mechanism to support their respective national disaster risk reduction strategy implementation. Progress is demonstrated by targets and indicators customized for their national and local context. The ‘Analytics’ module was developed in the third phase and enables better data analysis to comprehend how countries are achieving the Sendai Framework targets and indicators.</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All 38 indicators track population and country-level data. However, the indicators are </a:t>
            </a:r>
            <a:r>
              <a:rPr lang="en-GB" sz="1100" b="1" i="0" u="sng" strike="noStrike" cap="none">
                <a:solidFill>
                  <a:srgbClr val="000000"/>
                </a:solidFill>
                <a:latin typeface="Arial"/>
                <a:ea typeface="Arial"/>
                <a:cs typeface="Arial"/>
                <a:sym typeface="Arial"/>
              </a:rPr>
              <a:t>not</a:t>
            </a:r>
            <a:r>
              <a:rPr lang="en-GB" sz="1100" b="1" i="0" u="none" strike="noStrike" cap="none">
                <a:solidFill>
                  <a:srgbClr val="000000"/>
                </a:solidFill>
                <a:latin typeface="Arial"/>
                <a:ea typeface="Arial"/>
                <a:cs typeface="Arial"/>
                <a:sym typeface="Arial"/>
              </a:rPr>
              <a:t> gender-disaggregated which means that it falls upon country governments and agencies to themselves commit and follow through on analysing gender-disaggregated data. This is an important point, because – as we will see later in our slides and training module, women tend to suffer greater losses and greater secondary impacts (e.g. gender based violence) from disasters than men and boys do.</a:t>
            </a:r>
            <a:br>
              <a:rPr lang="en-GB" sz="1100" b="1"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(Information above derived from: 2020-21 Work Programme of UNDRR  </a:t>
            </a:r>
            <a:r>
              <a:rPr lang="en-GB" sz="1100" b="0" i="0" u="sng" strike="noStrike" cap="none">
                <a:solidFill>
                  <a:schemeClr val="hlink"/>
                </a:solidFill>
                <a:latin typeface="Arial"/>
                <a:ea typeface="Arial"/>
                <a:cs typeface="Arial"/>
                <a:sym typeface="Arial"/>
                <a:hlinkClick r:id="rId6"/>
              </a:rPr>
              <a:t>https://www.unisdr.org/files/68235_undrrworkprogramme20202021.pdf</a:t>
            </a:r>
            <a:r>
              <a:rPr lang="en-GB" sz="1100" b="0" i="0" u="sng" strike="noStrike" cap="none">
                <a:solidFill>
                  <a:srgbClr val="000000"/>
                </a:solidFill>
                <a:latin typeface="Arial"/>
                <a:ea typeface="Arial"/>
                <a:cs typeface="Arial"/>
                <a:sym typeface="Arial"/>
              </a:rPr>
              <a:t>)</a:t>
            </a:r>
            <a:br>
              <a:rPr lang="en-GB" sz="1100" b="0" i="0" u="sng"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A further milestone is the UNISDR 2018 economic study (not shown on the infographic timeline but included in the notes for the sake of completeness) October 2018: UNISDR publishes data showing dramatic rise of 151% in direct economic losses from climate-related disasters over 20 years (compared to previous 20 year period) </a:t>
            </a:r>
            <a:r>
              <a:rPr lang="en-GB" sz="1100" b="0" i="0" u="sng" strike="noStrike" cap="none">
                <a:solidFill>
                  <a:schemeClr val="hlink"/>
                </a:solidFill>
                <a:latin typeface="Arial"/>
                <a:ea typeface="Arial"/>
                <a:cs typeface="Arial"/>
                <a:sym typeface="Arial"/>
                <a:hlinkClick r:id="rId7"/>
              </a:rPr>
              <a:t>https://www.preventionweb.net/publications/view/61119</a:t>
            </a:r>
            <a:br>
              <a:rPr lang="en-GB" sz="1100" b="0" i="0" u="sng"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2019</a:t>
            </a:r>
            <a:r>
              <a:rPr lang="en-GB" sz="1100" b="0" i="0" u="none" strike="noStrike" cap="none">
                <a:solidFill>
                  <a:srgbClr val="000000"/>
                </a:solidFill>
                <a:latin typeface="Arial"/>
                <a:ea typeface="Arial"/>
                <a:cs typeface="Arial"/>
                <a:sym typeface="Arial"/>
              </a:rPr>
              <a:t>: </a:t>
            </a:r>
            <a:r>
              <a:rPr lang="en-GB" sz="1100" b="0" i="1" u="none" strike="noStrike" cap="none">
                <a:solidFill>
                  <a:srgbClr val="000000"/>
                </a:solidFill>
                <a:latin typeface="Arial"/>
                <a:ea typeface="Arial"/>
                <a:cs typeface="Arial"/>
                <a:sym typeface="Arial"/>
              </a:rPr>
              <a:t>Global Assessment Report</a:t>
            </a:r>
            <a:r>
              <a:rPr lang="en-GB" sz="1100" b="0" i="0" u="none" strike="noStrike" cap="none">
                <a:solidFill>
                  <a:srgbClr val="000000"/>
                </a:solidFill>
                <a:latin typeface="Arial"/>
                <a:ea typeface="Arial"/>
                <a:cs typeface="Arial"/>
                <a:sym typeface="Arial"/>
              </a:rPr>
              <a:t> </a:t>
            </a:r>
            <a:r>
              <a:rPr lang="en-GB" sz="1100" b="0" i="1" u="none" strike="noStrike" cap="none">
                <a:solidFill>
                  <a:srgbClr val="000000"/>
                </a:solidFill>
                <a:latin typeface="Arial"/>
                <a:ea typeface="Arial"/>
                <a:cs typeface="Arial"/>
                <a:sym typeface="Arial"/>
              </a:rPr>
              <a:t>2019 </a:t>
            </a:r>
            <a:r>
              <a:rPr lang="en-GB" sz="1100" b="0" i="0" u="none" strike="noStrike" cap="none">
                <a:solidFill>
                  <a:srgbClr val="000000"/>
                </a:solidFill>
                <a:latin typeface="Arial"/>
                <a:ea typeface="Arial"/>
                <a:cs typeface="Arial"/>
                <a:sym typeface="Arial"/>
              </a:rPr>
              <a:t>reports on Sendai Framework implementation and advises on how to recognise, measure and monitor risk, and move towards systemic risk governance. It includes case studies of how countries integrate DRR with climate change adaptation and development planning.</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2020</a:t>
            </a:r>
            <a:r>
              <a:rPr lang="en-GB" sz="1100" b="0" i="0" u="none" strike="noStrike" cap="none">
                <a:solidFill>
                  <a:srgbClr val="000000"/>
                </a:solidFill>
                <a:latin typeface="Arial"/>
                <a:ea typeface="Arial"/>
                <a:cs typeface="Arial"/>
                <a:sym typeface="Arial"/>
              </a:rPr>
              <a:t> </a:t>
            </a:r>
            <a:r>
              <a:rPr lang="en-GB" sz="1100" b="0" i="1" u="none" strike="noStrike" cap="none">
                <a:solidFill>
                  <a:srgbClr val="000000"/>
                </a:solidFill>
                <a:latin typeface="Arial"/>
                <a:ea typeface="Arial"/>
                <a:cs typeface="Arial"/>
                <a:sym typeface="Arial"/>
              </a:rPr>
              <a:t>Sendai Framework Monitor</a:t>
            </a:r>
            <a:r>
              <a:rPr lang="en-GB" sz="1100" b="0" i="0" u="none" strike="noStrike" cap="none">
                <a:solidFill>
                  <a:srgbClr val="000000"/>
                </a:solidFill>
                <a:latin typeface="Arial"/>
                <a:ea typeface="Arial"/>
                <a:cs typeface="Arial"/>
                <a:sym typeface="Arial"/>
              </a:rPr>
              <a:t> is published: the first full insight into how countries are applying the monitoring framework.  As we have noted above, though, the monitoring framework fails to require disaggregation of data by gender.</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2020-2021</a:t>
            </a:r>
            <a:r>
              <a:rPr lang="en-GB" sz="1100" b="0" i="0" u="none" strike="noStrike" cap="none">
                <a:solidFill>
                  <a:srgbClr val="000000"/>
                </a:solidFill>
                <a:latin typeface="Arial"/>
                <a:ea typeface="Arial"/>
                <a:cs typeface="Arial"/>
                <a:sym typeface="Arial"/>
              </a:rPr>
              <a:t>: UNDRR supports countries to provide quality monitoring data against the 38 global indicators and to develop and monitor their own custom targets.</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2030:</a:t>
            </a:r>
            <a:r>
              <a:rPr lang="en-GB" sz="1100" b="0" i="0" u="none" strike="noStrike" cap="none">
                <a:solidFill>
                  <a:srgbClr val="000000"/>
                </a:solidFill>
                <a:latin typeface="Arial"/>
                <a:ea typeface="Arial"/>
                <a:cs typeface="Arial"/>
                <a:sym typeface="Arial"/>
              </a:rPr>
              <a:t> Sendai Framework period ends</a:t>
            </a:r>
            <a:endParaRPr/>
          </a:p>
          <a:p>
            <a:pPr marL="158750" lvl="0" indent="0" algn="l" rtl="0">
              <a:lnSpc>
                <a:spcPct val="100000"/>
              </a:lnSpc>
              <a:spcBef>
                <a:spcPts val="0"/>
              </a:spcBef>
              <a:spcAft>
                <a:spcPts val="0"/>
              </a:spcAft>
              <a:buSzPts val="1100"/>
              <a:buNone/>
            </a:pPr>
            <a:r>
              <a:rPr lang="en-GB" sz="1100" b="0" i="0" u="none" strike="noStrike" cap="none">
                <a:solidFill>
                  <a:srgbClr val="000000"/>
                </a:solidFill>
                <a:latin typeface="Arial"/>
                <a:ea typeface="Arial"/>
                <a:cs typeface="Arial"/>
                <a:sym typeface="Arial"/>
              </a:rPr>
              <a:t>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3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Source of this data:</a:t>
            </a:r>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Cecilia Aipira</a:t>
            </a:r>
            <a:r>
              <a:rPr lang="en-GB" sz="1100" b="0" i="0" u="none" strike="noStrike" cap="none">
                <a:solidFill>
                  <a:srgbClr val="000000"/>
                </a:solidFill>
                <a:latin typeface="Arial"/>
                <a:ea typeface="Arial"/>
                <a:cs typeface="Arial"/>
                <a:sym typeface="Arial"/>
              </a:rPr>
              <a:t> - Disaster Risk Reduction Regional Advisor for Africa – UNDP @ BRACED Winter School, July 2019, Cape Town.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How is the Agenda 2030 was agreed in New York by world leaders in 2015. It is expected to be implemented over 15 years, to 2030.</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It comprises the 17 Goals shown here. These were adopted by all UN Member States.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Implementation is envisioned to be a ‘whole of society’ affair as shown by the quote here on the slide.</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A stocktake in late 2019 found that there is insufficient progress against the global goals.</a:t>
            </a:r>
            <a:endParaRPr/>
          </a:p>
          <a:p>
            <a:pPr marL="158750" lvl="0" indent="0" algn="l" rtl="0">
              <a:lnSpc>
                <a:spcPct val="100000"/>
              </a:lnSpc>
              <a:spcBef>
                <a:spcPts val="0"/>
              </a:spcBef>
              <a:spcAft>
                <a:spcPts val="0"/>
              </a:spcAft>
              <a:buSzPts val="1100"/>
              <a:buNone/>
            </a:pPr>
            <a:endParaRPr/>
          </a:p>
          <a:p>
            <a:pPr marL="158750" marR="0" lvl="0" indent="0" algn="l" rtl="0">
              <a:lnSpc>
                <a:spcPct val="100000"/>
              </a:lnSpc>
              <a:spcBef>
                <a:spcPts val="0"/>
              </a:spcBef>
              <a:spcAft>
                <a:spcPts val="0"/>
              </a:spcAft>
              <a:buClr>
                <a:srgbClr val="000000"/>
              </a:buClr>
              <a:buSzPts val="1100"/>
              <a:buFont typeface="Arial"/>
              <a:buNone/>
            </a:pPr>
            <a:r>
              <a:rPr lang="en-GB" sz="1100" b="0" i="0" u="sng" strike="noStrike" cap="none">
                <a:solidFill>
                  <a:schemeClr val="hlink"/>
                </a:solidFill>
                <a:latin typeface="Arial"/>
                <a:ea typeface="Arial"/>
                <a:cs typeface="Arial"/>
                <a:sym typeface="Arial"/>
                <a:hlinkClick r:id="rId3"/>
              </a:rPr>
              <a:t>World leaders</a:t>
            </a:r>
            <a:r>
              <a:rPr lang="en-GB" sz="1100" b="0" i="0" u="none" strike="noStrike" cap="none">
                <a:solidFill>
                  <a:srgbClr val="000000"/>
                </a:solidFill>
                <a:latin typeface="Arial"/>
                <a:ea typeface="Arial"/>
                <a:cs typeface="Arial"/>
                <a:sym typeface="Arial"/>
              </a:rPr>
              <a:t> at the SDG Summit in September 2019 called for a decade of action and delivery for sustainable development, and pledged to mobilise financing, enhance national implementation and strengthen institutions to achieve the Goals by the target date of 2030, leaving no one behind. For more details and links, follow: </a:t>
            </a:r>
            <a:r>
              <a:rPr lang="en-GB"/>
              <a:t>https://www.un.org/sustainabledevelopment/development-agenda/</a:t>
            </a:r>
            <a:endParaRPr/>
          </a:p>
          <a:p>
            <a:pPr marL="158750" lvl="0" indent="0" algn="l" rtl="0">
              <a:lnSpc>
                <a:spcPct val="100000"/>
              </a:lnSpc>
              <a:spcBef>
                <a:spcPts val="0"/>
              </a:spcBef>
              <a:spcAft>
                <a:spcPts val="0"/>
              </a:spcAft>
              <a:buSzPts val="1100"/>
              <a:buNone/>
            </a:pPr>
            <a:r>
              <a:rPr lang="en-GB"/>
              <a:t> </a:t>
            </a:r>
            <a:endParaRPr/>
          </a:p>
          <a:p>
            <a:pPr marL="158750" lvl="0" indent="0" algn="l" rtl="0">
              <a:lnSpc>
                <a:spcPct val="100000"/>
              </a:lnSpc>
              <a:spcBef>
                <a:spcPts val="0"/>
              </a:spcBef>
              <a:spcAft>
                <a:spcPts val="0"/>
              </a:spcAft>
              <a:buSzPts val="1100"/>
              <a:buNone/>
            </a:pPr>
            <a:r>
              <a:rPr lang="en-GB"/>
              <a:t>Gender is a standalone goal, SDG5 for Gender Equality. It is also expected to be integrated across all of the SDGs (see next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3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7: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3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sz="1100"/>
              <a:t> </a:t>
            </a:r>
            <a:endParaRPr/>
          </a:p>
          <a:p>
            <a:pPr marL="158750" lvl="0" indent="0" algn="l" rtl="0">
              <a:lnSpc>
                <a:spcPct val="100000"/>
              </a:lnSpc>
              <a:spcBef>
                <a:spcPts val="0"/>
              </a:spcBef>
              <a:spcAft>
                <a:spcPts val="0"/>
              </a:spcAft>
              <a:buSzPts val="1100"/>
              <a:buNone/>
            </a:pPr>
            <a:r>
              <a:rPr lang="en-GB"/>
              <a:t>Sendai Framework, p19</a:t>
            </a:r>
            <a:endParaRPr/>
          </a:p>
          <a:p>
            <a:pPr marL="158750" lvl="0" indent="0" algn="l" rtl="0">
              <a:lnSpc>
                <a:spcPct val="100000"/>
              </a:lnSpc>
              <a:spcBef>
                <a:spcPts val="0"/>
              </a:spcBef>
              <a:spcAft>
                <a:spcPts val="0"/>
              </a:spcAft>
              <a:buSzPts val="1100"/>
              <a:buNone/>
            </a:pPr>
            <a:r>
              <a:rPr lang="en-GB" b="1"/>
              <a:t>https://www.unisdr.org/files/43291_sendaiframeworkfordrren.pdf </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en-GB" b="1"/>
              <a:t>There is also an item, following, under investment, that draws attention to those with chronic disease</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en-GB" b="1"/>
              <a:t> (k) People with life-threatening and chronic disease, due to their particular needs, should be included in the design of policies and plans to manage their risks before, during and after disasters, including having access to life-saving services;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4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4: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8" name="Google Shape;348;p44: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4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The Paris Agreement acknowledges that: Climate change is a common concern of humankind, Parties should, when taking action to address climate change, respect, promote and consider their respective obligations on human rights, the right to health, the rights of indigenous peoples, local communities, migrants, children, persons with disabilities and people in vulnerable situations and the right to development, as well as gender equality, empowerment of women and intergenerational equity (UNFCCC, 2015: 2). It also recognises the need to take into consideration: Vulnerable groups, communities and ecosystems, and should be based on and guided by the best available science and, as appropriate, traditional knowledge, knowledge of indigenous peoples and local knowledge systems, with a view to integrating adaptation into relevant socioeconomic and environmental policies and actions, where appropriate (UNFCCC, 2015: 9).</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4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p47: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8: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48: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GB"/>
              <a:t>So why gender equality in NDCs</a:t>
            </a:r>
            <a:endParaRPr/>
          </a:p>
          <a:p>
            <a:pPr marL="171450" marR="0" lvl="0" indent="-101600" algn="l" rtl="0">
              <a:lnSpc>
                <a:spcPct val="100000"/>
              </a:lnSpc>
              <a:spcBef>
                <a:spcPts val="0"/>
              </a:spcBef>
              <a:spcAft>
                <a:spcPts val="0"/>
              </a:spcAft>
              <a:buClr>
                <a:srgbClr val="000000"/>
              </a:buClr>
              <a:buSzPts val="1100"/>
              <a:buFont typeface="Arial"/>
              <a:buNone/>
            </a:pPr>
            <a:endParaRPr/>
          </a:p>
          <a:p>
            <a:pPr marL="214313" lvl="0" indent="-214313" algn="l" rtl="0">
              <a:lnSpc>
                <a:spcPct val="100000"/>
              </a:lnSpc>
              <a:spcBef>
                <a:spcPts val="0"/>
              </a:spcBef>
              <a:spcAft>
                <a:spcPts val="0"/>
              </a:spcAft>
              <a:buSzPts val="1100"/>
              <a:buFont typeface="Arial"/>
              <a:buChar char="•"/>
            </a:pPr>
            <a:r>
              <a:rPr lang="en-GB" sz="1100">
                <a:solidFill>
                  <a:schemeClr val="dk1"/>
                </a:solidFill>
              </a:rPr>
              <a:t>Out of 161 NDCs submitted, as of April 2016, 40% countries made at least one reference to gender equality or women.</a:t>
            </a:r>
            <a:endParaRPr/>
          </a:p>
          <a:p>
            <a:pPr marL="214313" lvl="0" indent="-214313" algn="l" rtl="0">
              <a:lnSpc>
                <a:spcPct val="100000"/>
              </a:lnSpc>
              <a:spcBef>
                <a:spcPts val="0"/>
              </a:spcBef>
              <a:spcAft>
                <a:spcPts val="0"/>
              </a:spcAft>
              <a:buSzPts val="1100"/>
              <a:buFont typeface="Arial"/>
              <a:buChar char="•"/>
            </a:pPr>
            <a:r>
              <a:rPr lang="en-GB" sz="1100">
                <a:solidFill>
                  <a:schemeClr val="dk1"/>
                </a:solidFill>
              </a:rPr>
              <a:t>A critical oversight in the INDC process becomes an opportunity for enhancing the NDC by 2020 </a:t>
            </a:r>
            <a:endParaRPr/>
          </a:p>
          <a:p>
            <a:pPr marL="171450" marR="0" lvl="0" indent="-101600" algn="l" rtl="0">
              <a:lnSpc>
                <a:spcPct val="100000"/>
              </a:lnSpc>
              <a:spcBef>
                <a:spcPts val="0"/>
              </a:spcBef>
              <a:spcAft>
                <a:spcPts val="0"/>
              </a:spcAft>
              <a:buClr>
                <a:srgbClr val="000000"/>
              </a:buClr>
              <a:buSzPts val="1100"/>
              <a:buFont typeface="Arial"/>
              <a:buNone/>
            </a:pPr>
            <a:endParaRPr/>
          </a:p>
          <a:p>
            <a:pPr marL="171450" marR="0" lvl="0" indent="-95250" algn="l" rtl="0">
              <a:lnSpc>
                <a:spcPct val="100000"/>
              </a:lnSpc>
              <a:spcBef>
                <a:spcPts val="0"/>
              </a:spcBef>
              <a:spcAft>
                <a:spcPts val="0"/>
              </a:spcAft>
              <a:buClr>
                <a:srgbClr val="000000"/>
              </a:buClr>
              <a:buSzPts val="1200"/>
              <a:buFont typeface="Arial"/>
              <a:buNone/>
            </a:pPr>
            <a:endParaRPr sz="120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Integration of gender equality into climate change policies is critical to successful climate action. We cannot build sustainable and resilient societies without addressing structural constraints to women’s empowerment and gender equality. </a:t>
            </a:r>
            <a:endParaRPr/>
          </a:p>
          <a:p>
            <a:pPr marL="171450" marR="0" lvl="0" indent="-95250" algn="l" rtl="0">
              <a:lnSpc>
                <a:spcPct val="100000"/>
              </a:lnSpc>
              <a:spcBef>
                <a:spcPts val="0"/>
              </a:spcBef>
              <a:spcAft>
                <a:spcPts val="0"/>
              </a:spcAft>
              <a:buClr>
                <a:srgbClr val="000000"/>
              </a:buClr>
              <a:buSzPts val="1200"/>
              <a:buFont typeface="Arial"/>
              <a:buNone/>
            </a:pPr>
            <a:endParaRPr sz="120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And without taking into account that women play important roles in core sectors affected by climate change and yet are not always actively participating in decision making processes equally as men. For instance, in agriculture, women comprise an average of 43 percent of the agricultural work force in developing countries.</a:t>
            </a:r>
            <a:endParaRPr/>
          </a:p>
          <a:p>
            <a:pPr marL="171450" marR="0" lvl="0" indent="-95250" algn="l" rtl="0">
              <a:lnSpc>
                <a:spcPct val="100000"/>
              </a:lnSpc>
              <a:spcBef>
                <a:spcPts val="0"/>
              </a:spcBef>
              <a:spcAft>
                <a:spcPts val="0"/>
              </a:spcAft>
              <a:buClr>
                <a:srgbClr val="000000"/>
              </a:buClr>
              <a:buSzPts val="1200"/>
              <a:buFont typeface="Arial"/>
              <a:buNone/>
            </a:pPr>
            <a:endParaRPr sz="120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But g</a:t>
            </a:r>
            <a:r>
              <a:rPr lang="en-GB"/>
              <a:t>lobally, less than 15 percent of all landholders are women. The distribution of women landholders ranges from 5 percent in Middle East and North Africa to 18 percent in Latin America and the Caribbean. </a:t>
            </a:r>
            <a:endParaRPr sz="1200">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rgbClr val="000000"/>
              </a:buClr>
              <a:buSzPts val="1200"/>
              <a:buFont typeface="Arial"/>
              <a:buNone/>
            </a:pPr>
            <a:endParaRPr sz="120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In livestock management, they make up two thirds of the world’s 600 million small livestock managers. In energy, women in Africa are responsible for managing 90% of all household water and fuel-wood needs. </a:t>
            </a:r>
            <a:endParaRPr/>
          </a:p>
          <a:p>
            <a:pPr marL="171450" marR="0" lvl="0" indent="-101600" algn="l" rtl="0">
              <a:lnSpc>
                <a:spcPct val="100000"/>
              </a:lnSpc>
              <a:spcBef>
                <a:spcPts val="0"/>
              </a:spcBef>
              <a:spcAft>
                <a:spcPts val="0"/>
              </a:spcAft>
              <a:buClr>
                <a:srgbClr val="000000"/>
              </a:buClr>
              <a:buSzPts val="1100"/>
              <a:buFont typeface="Arial"/>
              <a:buNone/>
            </a:pPr>
            <a:endParaRPr/>
          </a:p>
          <a:p>
            <a:pPr marL="171450" lvl="0" indent="-171450" algn="l" rtl="0">
              <a:lnSpc>
                <a:spcPct val="100000"/>
              </a:lnSpc>
              <a:spcBef>
                <a:spcPts val="0"/>
              </a:spcBef>
              <a:spcAft>
                <a:spcPts val="0"/>
              </a:spcAft>
              <a:buSzPts val="1100"/>
              <a:buFont typeface="Arial"/>
              <a:buChar char="•"/>
            </a:pPr>
            <a:r>
              <a:rPr lang="en-GB"/>
              <a:t>In a study done in 2016, UNDP found that only 40% of countries made at least one reference to gender equality or women in their INDCs. </a:t>
            </a:r>
            <a:endParaRPr/>
          </a:p>
          <a:p>
            <a:pPr marL="171450" lvl="0" indent="-101600" algn="l" rtl="0">
              <a:lnSpc>
                <a:spcPct val="100000"/>
              </a:lnSpc>
              <a:spcBef>
                <a:spcPts val="0"/>
              </a:spcBef>
              <a:spcAft>
                <a:spcPts val="0"/>
              </a:spcAft>
              <a:buSzPts val="1100"/>
              <a:buFont typeface="Arial"/>
              <a:buNone/>
            </a:pPr>
            <a:endParaRPr/>
          </a:p>
          <a:p>
            <a:pPr marL="171450" marR="0" lvl="0" indent="-171450" algn="l" rtl="0">
              <a:lnSpc>
                <a:spcPct val="100000"/>
              </a:lnSpc>
              <a:spcBef>
                <a:spcPts val="0"/>
              </a:spcBef>
              <a:spcAft>
                <a:spcPts val="0"/>
              </a:spcAft>
              <a:buClr>
                <a:srgbClr val="000000"/>
              </a:buClr>
              <a:buSzPts val="1100"/>
              <a:buFont typeface="Arial"/>
              <a:buChar char="•"/>
            </a:pPr>
            <a:r>
              <a:rPr lang="en-GB"/>
              <a:t>35 countries referred to women’s role in adaptation </a:t>
            </a:r>
            <a:r>
              <a:rPr lang="en-GB" b="1"/>
              <a:t>but without specific mention of key sectors or women’s roles</a:t>
            </a:r>
            <a:r>
              <a:rPr lang="en-GB"/>
              <a:t>, only 18 countries recognized the role of women in mitigation </a:t>
            </a:r>
            <a:r>
              <a:rPr lang="en-GB" b="1"/>
              <a:t>primarily in relation to energy emissions, sustainable or biomass energy, and livestock</a:t>
            </a:r>
            <a:r>
              <a:rPr lang="en-GB"/>
              <a:t>. </a:t>
            </a:r>
            <a:endParaRPr/>
          </a:p>
          <a:p>
            <a:pPr marL="171450" marR="0" lvl="0" indent="-101600" algn="l" rtl="0">
              <a:lnSpc>
                <a:spcPct val="100000"/>
              </a:lnSpc>
              <a:spcBef>
                <a:spcPts val="0"/>
              </a:spcBef>
              <a:spcAft>
                <a:spcPts val="0"/>
              </a:spcAft>
              <a:buClr>
                <a:srgbClr val="000000"/>
              </a:buClr>
              <a:buSzPts val="1100"/>
              <a:buFont typeface="Arial"/>
              <a:buNone/>
            </a:pPr>
            <a:endParaRPr/>
          </a:p>
          <a:p>
            <a:pPr marL="171450" marR="0" lvl="0" indent="-171450" algn="l" rtl="0">
              <a:lnSpc>
                <a:spcPct val="100000"/>
              </a:lnSpc>
              <a:spcBef>
                <a:spcPts val="0"/>
              </a:spcBef>
              <a:spcAft>
                <a:spcPts val="0"/>
              </a:spcAft>
              <a:buClr>
                <a:srgbClr val="000000"/>
              </a:buClr>
              <a:buSzPts val="1100"/>
              <a:buFont typeface="Arial"/>
              <a:buChar char="•"/>
            </a:pPr>
            <a:r>
              <a:rPr lang="en-GB"/>
              <a:t>Countries indicated that some of the gaps to better integrate gender were:</a:t>
            </a:r>
            <a:endParaRPr/>
          </a:p>
          <a:p>
            <a:pPr marL="690143" lvl="1" indent="-232943" algn="l" rtl="0">
              <a:lnSpc>
                <a:spcPct val="100000"/>
              </a:lnSpc>
              <a:spcBef>
                <a:spcPts val="0"/>
              </a:spcBef>
              <a:spcAft>
                <a:spcPts val="0"/>
              </a:spcAft>
              <a:buSzPts val="1100"/>
              <a:buFont typeface="Arial"/>
              <a:buAutoNum type="arabicParenR"/>
            </a:pPr>
            <a:r>
              <a:rPr lang="en-GB"/>
              <a:t>the emerging coordination or lack of coordination between climate change units/ ministries of environment and gender institutions</a:t>
            </a:r>
            <a:endParaRPr/>
          </a:p>
          <a:p>
            <a:pPr marL="690143" lvl="1" indent="-232943" algn="l" rtl="0">
              <a:lnSpc>
                <a:spcPct val="100000"/>
              </a:lnSpc>
              <a:spcBef>
                <a:spcPts val="0"/>
              </a:spcBef>
              <a:spcAft>
                <a:spcPts val="0"/>
              </a:spcAft>
              <a:buSzPts val="1100"/>
              <a:buFont typeface="Arial"/>
              <a:buAutoNum type="arabicParenR"/>
            </a:pPr>
            <a:r>
              <a:rPr lang="en-GB"/>
              <a:t>The lack of not readily available gender information during the development of the INDCs </a:t>
            </a:r>
            <a:endParaRPr/>
          </a:p>
          <a:p>
            <a:pPr marL="690143" lvl="1" indent="-232943" algn="l" rtl="0">
              <a:lnSpc>
                <a:spcPct val="100000"/>
              </a:lnSpc>
              <a:spcBef>
                <a:spcPts val="0"/>
              </a:spcBef>
              <a:spcAft>
                <a:spcPts val="0"/>
              </a:spcAft>
              <a:buSzPts val="1100"/>
              <a:buFont typeface="Arial"/>
              <a:buAutoNum type="arabicParenR"/>
            </a:pPr>
            <a:r>
              <a:rPr lang="en-GB"/>
              <a:t>The limited participation of women’s organizations and gender machineries within the climate change process. </a:t>
            </a:r>
            <a:endParaRPr/>
          </a:p>
          <a:p>
            <a:pPr marL="171450" marR="0" lvl="0" indent="-101600" algn="l" rtl="0">
              <a:lnSpc>
                <a:spcPct val="100000"/>
              </a:lnSpc>
              <a:spcBef>
                <a:spcPts val="0"/>
              </a:spcBef>
              <a:spcAft>
                <a:spcPts val="0"/>
              </a:spcAft>
              <a:buClr>
                <a:srgbClr val="000000"/>
              </a:buClr>
              <a:buSzPts val="1100"/>
              <a:buFont typeface="Arial"/>
              <a:buNone/>
            </a:pPr>
            <a:endParaRPr b="0"/>
          </a:p>
          <a:p>
            <a:pPr marL="171450" marR="0" lvl="0" indent="-171450" algn="l" rtl="0">
              <a:lnSpc>
                <a:spcPct val="100000"/>
              </a:lnSpc>
              <a:spcBef>
                <a:spcPts val="0"/>
              </a:spcBef>
              <a:spcAft>
                <a:spcPts val="0"/>
              </a:spcAft>
              <a:buClr>
                <a:srgbClr val="000000"/>
              </a:buClr>
              <a:buSzPts val="1100"/>
              <a:buFont typeface="Arial"/>
              <a:buChar char="•"/>
            </a:pPr>
            <a:r>
              <a:rPr lang="en-GB" b="0"/>
              <a:t>As a result there was an insufficient, non-specific inclusion of gender equality. </a:t>
            </a:r>
            <a:endParaRPr/>
          </a:p>
          <a:p>
            <a:pPr marL="171450" marR="0" lvl="0" indent="-101600" algn="l" rtl="0">
              <a:lnSpc>
                <a:spcPct val="100000"/>
              </a:lnSpc>
              <a:spcBef>
                <a:spcPts val="0"/>
              </a:spcBef>
              <a:spcAft>
                <a:spcPts val="0"/>
              </a:spcAft>
              <a:buClr>
                <a:srgbClr val="000000"/>
              </a:buClr>
              <a:buSzPts val="1100"/>
              <a:buFont typeface="Arial"/>
              <a:buNone/>
            </a:pPr>
            <a:endParaRPr b="0"/>
          </a:p>
          <a:p>
            <a:pPr marL="0" marR="0" lvl="0" indent="0" algn="l" rtl="0">
              <a:lnSpc>
                <a:spcPct val="100000"/>
              </a:lnSpc>
              <a:spcBef>
                <a:spcPts val="0"/>
              </a:spcBef>
              <a:spcAft>
                <a:spcPts val="0"/>
              </a:spcAft>
              <a:buClr>
                <a:srgbClr val="000000"/>
              </a:buClr>
              <a:buSzPts val="1100"/>
              <a:buFont typeface="Arial"/>
              <a:buNone/>
            </a:pPr>
            <a:endParaRPr b="0"/>
          </a:p>
          <a:p>
            <a:pPr marL="171450" marR="0" lvl="0" indent="-171450" algn="l" rtl="0">
              <a:lnSpc>
                <a:spcPct val="100000"/>
              </a:lnSpc>
              <a:spcBef>
                <a:spcPts val="0"/>
              </a:spcBef>
              <a:spcAft>
                <a:spcPts val="0"/>
              </a:spcAft>
              <a:buClr>
                <a:srgbClr val="000000"/>
              </a:buClr>
              <a:buSzPts val="1100"/>
              <a:buFont typeface="Arial"/>
              <a:buChar char="•"/>
            </a:pPr>
            <a:r>
              <a:rPr lang="en-GB"/>
              <a:t>The NDC process, which requires an alignment of climate change efforts at the national level, can open the opportunity for countries to advance gender equality and women’s empowerment into climate action more comprehensively. </a:t>
            </a:r>
            <a:endParaRPr/>
          </a:p>
          <a:p>
            <a:pPr marL="171450" marR="0" lvl="0" indent="-101600" algn="l" rtl="0">
              <a:lnSpc>
                <a:spcPct val="100000"/>
              </a:lnSpc>
              <a:spcBef>
                <a:spcPts val="0"/>
              </a:spcBef>
              <a:spcAft>
                <a:spcPts val="0"/>
              </a:spcAft>
              <a:buClr>
                <a:srgbClr val="000000"/>
              </a:buClr>
              <a:buSzPts val="1100"/>
              <a:buFont typeface="Arial"/>
              <a:buNone/>
            </a:pPr>
            <a:endParaRPr b="0"/>
          </a:p>
          <a:p>
            <a:pPr marL="171450" marR="0" lvl="0" indent="-171450" algn="l" rtl="0">
              <a:lnSpc>
                <a:spcPct val="100000"/>
              </a:lnSpc>
              <a:spcBef>
                <a:spcPts val="0"/>
              </a:spcBef>
              <a:spcAft>
                <a:spcPts val="0"/>
              </a:spcAft>
              <a:buClr>
                <a:srgbClr val="000000"/>
              </a:buClr>
              <a:buSzPts val="1100"/>
              <a:buFont typeface="Arial"/>
              <a:buChar char="•"/>
            </a:pPr>
            <a:r>
              <a:rPr lang="en-GB" b="0"/>
              <a:t> and to </a:t>
            </a:r>
            <a:r>
              <a:rPr lang="en-GB"/>
              <a:t>improve, embed and start building the blocks to ensure gender integration is well addressed for future enhancement cycles of the NDCs. </a:t>
            </a:r>
            <a:endParaRPr/>
          </a:p>
        </p:txBody>
      </p:sp>
      <p:sp>
        <p:nvSpPr>
          <p:cNvPr id="374" name="Google Shape;374;p4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9: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49: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The Gender Action Plan under the Lima WP on Gender https://unfccc.int/resource/docs/2017/cop23/eng/11a01.pdf#page=13</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b="1">
                <a:highlight>
                  <a:srgbClr val="00FF00"/>
                </a:highlight>
              </a:rPr>
              <a:t>The Gender Action Plan aims for both an equal UNFCCC itself (climate negotiations) and for infusing gender responsive approach through the entire programme to support the Paris Agreement.</a:t>
            </a:r>
            <a:endParaRPr/>
          </a:p>
          <a:p>
            <a:pPr marL="158750" lvl="0" indent="0" algn="l" rtl="0">
              <a:lnSpc>
                <a:spcPct val="100000"/>
              </a:lnSpc>
              <a:spcBef>
                <a:spcPts val="0"/>
              </a:spcBef>
              <a:spcAft>
                <a:spcPts val="0"/>
              </a:spcAft>
              <a:buSzPts val="1100"/>
              <a:buNone/>
            </a:pPr>
            <a:endParaRPr b="0">
              <a:highlight>
                <a:srgbClr val="00FF00"/>
              </a:highlight>
            </a:endParaRPr>
          </a:p>
          <a:p>
            <a:pPr marL="158750" lvl="0" indent="0" algn="l" rtl="0">
              <a:lnSpc>
                <a:spcPct val="100000"/>
              </a:lnSpc>
              <a:spcBef>
                <a:spcPts val="0"/>
              </a:spcBef>
              <a:spcAft>
                <a:spcPts val="0"/>
              </a:spcAft>
              <a:buSzPts val="1100"/>
              <a:buNone/>
            </a:pPr>
            <a:r>
              <a:rPr lang="en-GB" b="0">
                <a:highlight>
                  <a:srgbClr val="00FF00"/>
                </a:highlight>
              </a:rPr>
              <a:t>Please turn to the next slide for a visual presentation of what is contained in the Gender Action Plan.</a:t>
            </a:r>
            <a:endParaRPr/>
          </a:p>
          <a:p>
            <a:pPr marL="158750" lvl="0" indent="0" algn="l" rtl="0">
              <a:lnSpc>
                <a:spcPct val="100000"/>
              </a:lnSpc>
              <a:spcBef>
                <a:spcPts val="0"/>
              </a:spcBef>
              <a:spcAft>
                <a:spcPts val="0"/>
              </a:spcAft>
              <a:buSzPts val="1100"/>
              <a:buNone/>
            </a:pPr>
            <a:r>
              <a:rPr lang="en-GB" b="0">
                <a:highlight>
                  <a:srgbClr val="00FF00"/>
                </a:highlight>
              </a:rPr>
              <a:t>The Lima Enhanced Work Programme on Gender and Gender Action Plan full texts are available in all United Nations languages, including English, Spanish and French, at: </a:t>
            </a:r>
            <a:r>
              <a:rPr lang="en-GB" u="sng">
                <a:solidFill>
                  <a:schemeClr val="hlink"/>
                </a:solidFill>
                <a:highlight>
                  <a:srgbClr val="00FF00"/>
                </a:highlight>
                <a:hlinkClick r:id="rId3"/>
              </a:rPr>
              <a:t>https://unfccc.int/documents/204536</a:t>
            </a:r>
            <a:r>
              <a:rPr lang="en-GB">
                <a:highlight>
                  <a:srgbClr val="00FF00"/>
                </a:highlight>
              </a:rPr>
              <a:t> </a:t>
            </a:r>
            <a:endParaRPr/>
          </a:p>
          <a:p>
            <a:pPr marL="158750" lvl="0" indent="0" algn="l" rtl="0">
              <a:lnSpc>
                <a:spcPct val="100000"/>
              </a:lnSpc>
              <a:spcBef>
                <a:spcPts val="0"/>
              </a:spcBef>
              <a:spcAft>
                <a:spcPts val="0"/>
              </a:spcAft>
              <a:buSzPts val="1100"/>
              <a:buNone/>
            </a:pPr>
            <a:r>
              <a:rPr lang="en-GB" b="0">
                <a:highlight>
                  <a:srgbClr val="00FF00"/>
                </a:highlight>
              </a:rPr>
              <a:t>In the full text, you can see the 35 outputs listed out.</a:t>
            </a:r>
            <a:endParaRPr b="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0: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50: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highlight>
                <a:srgbClr val="00FF00"/>
              </a:highlight>
            </a:endParaRPr>
          </a:p>
          <a:p>
            <a:pPr marL="158750" lvl="0" indent="0" algn="l" rtl="0">
              <a:lnSpc>
                <a:spcPct val="100000"/>
              </a:lnSpc>
              <a:spcBef>
                <a:spcPts val="0"/>
              </a:spcBef>
              <a:spcAft>
                <a:spcPts val="0"/>
              </a:spcAft>
              <a:buSzPts val="1100"/>
              <a:buNone/>
            </a:pPr>
            <a:r>
              <a:rPr lang="en-GB"/>
              <a:t>The Gender Action Plan 2019-2024 calls for…</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A. Capacity-building, knowledge-sharing and communication  The GAP seeks to enhance the understanding and expertise of stakeholders on the systematic integration of gender considerations and the application of such understanding and expertise in the thematic areas under the Convention and the Paris Agreement and in policies, programmes and projects on the ground. </a:t>
            </a:r>
            <a:endParaRPr/>
          </a:p>
          <a:p>
            <a:pPr marL="457200" lvl="0" indent="-298450" algn="l" rtl="0">
              <a:lnSpc>
                <a:spcPct val="100000"/>
              </a:lnSpc>
              <a:spcBef>
                <a:spcPts val="0"/>
              </a:spcBef>
              <a:spcAft>
                <a:spcPts val="0"/>
              </a:spcAft>
              <a:buSzPts val="1100"/>
              <a:buChar char="●"/>
            </a:pPr>
            <a:r>
              <a:rPr lang="en-GB"/>
              <a:t>B. Gender balance, participation and women’s leadership. The GAP seeks to achieve and sustain the full, equal and meaningful participation of women in the UNFCCC process. </a:t>
            </a:r>
            <a:endParaRPr/>
          </a:p>
          <a:p>
            <a:pPr marL="457200" lvl="0" indent="-298450" algn="l" rtl="0">
              <a:lnSpc>
                <a:spcPct val="100000"/>
              </a:lnSpc>
              <a:spcBef>
                <a:spcPts val="0"/>
              </a:spcBef>
              <a:spcAft>
                <a:spcPts val="0"/>
              </a:spcAft>
              <a:buSzPts val="1100"/>
              <a:buChar char="●"/>
            </a:pPr>
            <a:r>
              <a:rPr lang="en-GB"/>
              <a:t>C. Coherence The GAP seeks to strengthen the integration of gender considerations within the work of UNFCCC bodies, the secretariat and other United Nation entities and stakeholders towards the consistent implementation of gender-related mandates and activities. </a:t>
            </a:r>
            <a:endParaRPr/>
          </a:p>
          <a:p>
            <a:pPr marL="457200" lvl="0" indent="-298450" algn="l" rtl="0">
              <a:lnSpc>
                <a:spcPct val="100000"/>
              </a:lnSpc>
              <a:spcBef>
                <a:spcPts val="0"/>
              </a:spcBef>
              <a:spcAft>
                <a:spcPts val="0"/>
              </a:spcAft>
              <a:buSzPts val="1100"/>
              <a:buChar char="●"/>
            </a:pPr>
            <a:r>
              <a:rPr lang="en-GB"/>
              <a:t>D. Gender-responsive implementation and means of implementation. The GAP aims to ensure the respect, promotion and consideration of gender equality and the empowerment of women in the implementation of the Convention and the Paris Agreement. E. Monitoring and reporting  The GAP seeks to improve tracking in relation to the implementation of and reporting on gender-related mandates under the UNFCCC.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b="0">
                <a:highlight>
                  <a:srgbClr val="00FF00"/>
                </a:highlight>
              </a:rPr>
              <a:t>The Lima Enhanced Work Programme on Gender and Gender Action Plan full texts are available in all United Nations languages, including English, Spanish and French, at: </a:t>
            </a:r>
            <a:r>
              <a:rPr lang="en-GB" u="sng">
                <a:solidFill>
                  <a:schemeClr val="hlink"/>
                </a:solidFill>
                <a:highlight>
                  <a:srgbClr val="00FF00"/>
                </a:highlight>
                <a:hlinkClick r:id="rId3"/>
              </a:rPr>
              <a:t>https://unfccc.int/documents/204536</a:t>
            </a:r>
            <a:r>
              <a:rPr lang="en-GB">
                <a:highlight>
                  <a:srgbClr val="00FF00"/>
                </a:highlight>
              </a:rPr>
              <a:t> </a:t>
            </a:r>
            <a:endParaRPr/>
          </a:p>
          <a:p>
            <a:pPr marL="158750" lvl="0" indent="0" algn="l" rtl="0">
              <a:lnSpc>
                <a:spcPct val="100000"/>
              </a:lnSpc>
              <a:spcBef>
                <a:spcPts val="0"/>
              </a:spcBef>
              <a:spcAft>
                <a:spcPts val="0"/>
              </a:spcAft>
              <a:buSzPts val="1100"/>
              <a:buNone/>
            </a:pPr>
            <a:r>
              <a:rPr lang="en-GB" b="0">
                <a:highlight>
                  <a:srgbClr val="00FF00"/>
                </a:highlight>
              </a:rPr>
              <a:t>In the full text, you can see the 35 outputs listed out – as they pertain to the five action areas, above.</a:t>
            </a:r>
            <a:endParaRPr b="0"/>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Also see https://unfccc.int/workshop-on-gender-and-climate-change-june-2019</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p4: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5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Facilitator: insert your name and email/contact here</a:t>
            </a:r>
            <a:endParaRPr/>
          </a:p>
          <a:p>
            <a:pPr marL="0" lvl="0" indent="0" algn="l" rtl="0">
              <a:lnSpc>
                <a:spcPct val="100000"/>
              </a:lnSpc>
              <a:spcBef>
                <a:spcPts val="0"/>
              </a:spcBef>
              <a:spcAft>
                <a:spcPts val="0"/>
              </a:spcAft>
              <a:buSzPts val="1100"/>
              <a:buNone/>
            </a:pPr>
            <a:endParaRPr/>
          </a:p>
        </p:txBody>
      </p:sp>
      <p:sp>
        <p:nvSpPr>
          <p:cNvPr id="434" name="Google Shape;434;p5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 ‘Agreed conclusion’ of the 60</a:t>
            </a:r>
            <a:r>
              <a:rPr lang="en-GB" baseline="30000"/>
              <a:t>th</a:t>
            </a:r>
            <a:r>
              <a:rPr lang="en-GB"/>
              <a:t> Session of the Commission on the Status of Women (CSW60) is known as : decision E/2016/27.</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The detailed roadmap reached by the CSW60 is found online here:</a:t>
            </a:r>
            <a:endParaRPr/>
          </a:p>
          <a:p>
            <a:pPr marL="457200" lvl="0" indent="-298450" algn="l" rtl="0">
              <a:lnSpc>
                <a:spcPct val="100000"/>
              </a:lnSpc>
              <a:spcBef>
                <a:spcPts val="0"/>
              </a:spcBef>
              <a:spcAft>
                <a:spcPts val="0"/>
              </a:spcAft>
              <a:buSzPts val="1100"/>
              <a:buChar char="●"/>
            </a:pPr>
            <a:r>
              <a:rPr lang="en-GB"/>
              <a:t>https://www.unwomen.org/-/media/headquarters/attachments/sections/csw/60/csw60%20agreed%20conclusions%20conclusions%20en.pdf?la=en&amp;vs=4409</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The roadmap comprises the follow priority areas for action, which are elaborated in the above document:</a:t>
            </a:r>
            <a:endParaRPr/>
          </a:p>
          <a:p>
            <a:pPr marL="457200" lvl="0" indent="-298450" algn="l" rtl="0">
              <a:lnSpc>
                <a:spcPct val="100000"/>
              </a:lnSpc>
              <a:spcBef>
                <a:spcPts val="0"/>
              </a:spcBef>
              <a:spcAft>
                <a:spcPts val="0"/>
              </a:spcAft>
              <a:buSzPts val="1100"/>
              <a:buChar char="●"/>
            </a:pPr>
            <a:r>
              <a:rPr lang="en-GB"/>
              <a:t>Strengthening normative, legal and policy frameworks (for women’s and girls’ empowerment);</a:t>
            </a:r>
            <a:endParaRPr/>
          </a:p>
          <a:p>
            <a:pPr marL="457200" lvl="0" indent="-298450" algn="l" rtl="0">
              <a:lnSpc>
                <a:spcPct val="100000"/>
              </a:lnSpc>
              <a:spcBef>
                <a:spcPts val="0"/>
              </a:spcBef>
              <a:spcAft>
                <a:spcPts val="0"/>
              </a:spcAft>
              <a:buSzPts val="1100"/>
              <a:buChar char="●"/>
            </a:pPr>
            <a:r>
              <a:rPr lang="en-GB"/>
              <a:t>Fostering enabling environments for financing gender equality  and the empowerment of  women and girls </a:t>
            </a:r>
            <a:endParaRPr/>
          </a:p>
          <a:p>
            <a:pPr marL="457200" lvl="0" indent="-298450" algn="l" rtl="0">
              <a:lnSpc>
                <a:spcPct val="100000"/>
              </a:lnSpc>
              <a:spcBef>
                <a:spcPts val="0"/>
              </a:spcBef>
              <a:spcAft>
                <a:spcPts val="0"/>
              </a:spcAft>
              <a:buSzPts val="1100"/>
              <a:buChar char="●"/>
            </a:pPr>
            <a:r>
              <a:rPr lang="en-GB"/>
              <a:t>Strengthening women’s  leadership and women’s full  and equal participation in  decision-making in all areas of  sustainable development </a:t>
            </a:r>
            <a:endParaRPr/>
          </a:p>
          <a:p>
            <a:pPr marL="457200" lvl="0" indent="-298450" algn="l" rtl="0">
              <a:lnSpc>
                <a:spcPct val="100000"/>
              </a:lnSpc>
              <a:spcBef>
                <a:spcPts val="0"/>
              </a:spcBef>
              <a:spcAft>
                <a:spcPts val="0"/>
              </a:spcAft>
              <a:buSzPts val="1100"/>
              <a:buChar char="●"/>
            </a:pPr>
            <a:r>
              <a:rPr lang="en-GB"/>
              <a:t>Strengthening gender- responsive data collection,  follow-up and review processes </a:t>
            </a:r>
            <a:endParaRPr/>
          </a:p>
          <a:p>
            <a:pPr marL="457200" lvl="0" indent="-298450" algn="l" rtl="0">
              <a:lnSpc>
                <a:spcPct val="100000"/>
              </a:lnSpc>
              <a:spcBef>
                <a:spcPts val="0"/>
              </a:spcBef>
              <a:spcAft>
                <a:spcPts val="0"/>
              </a:spcAft>
              <a:buSzPts val="1100"/>
              <a:buChar char="●"/>
            </a:pPr>
            <a:r>
              <a:rPr lang="en-GB"/>
              <a:t>Enhancing national institutional arrangements.</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Background information about the Commission on the Status of Women:</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The Commission on the Status of Women (CSW),  a functional commission of the United Nations Economic and Social Council (ECOSOC), is a global policy-making body dedicated exclusively to promoting gender equality and the empowerment of women. The Commission was established in 1946 with a mandate to prepare recommendations on promoting women’s rights in political, economic, civil, social and educational fields.  It is also responsible for monitoring, reviewing and appraising progress achieved and problems encountered in the implementation of the 1995 Beijing Declaration and Platform for Action at all levels, and to support gender mainstreaming.</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Representatives of Member States, United Nations entities, and non-governmental organizations (NGOs) in consultative status with ECOSOC and other stakeholders participate in the Commission’s annual session at United Nations Headquarters in New York.  The session, which is usually held for ten days in March, provides an opportunity to review progress towards gender equality and the empowerment of women, identify challenges, and set global standards, norms and policies to promote gender equality and women’s empowerment worldwide.  (Please note that an annual session, CSW64, due to incorporate a major review of progress and scheduled for March 2020, had to be cancelled because of the coronavirus outbreak.)</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The session includes plenary meetings, high-level round tables, interactive dialogues and panels, as well as many side events.  Its principal outcome are the “agreed conclusions” on the priority theme, negotiated by all States. UN Women serves as the substantive Secretariat for the Commission and in that capacity, supports all aspects of the Commission’s work.  UN Women prepares policy analysis and recommendations that form the basis for the Commission’s deliberations on the themes selected for each session, as well as for negotiated outcomes.  UN Women reaches out to stakeholders to create awareness and build alliances around the topics under consideration, and also facilitates the participation of civil society representatives in the Commission’s sessions.</a:t>
            </a:r>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Image: Copyright CIFOR</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 name="Google Shape;61;p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7: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8: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9: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The good news is:</a:t>
            </a:r>
            <a:endParaRPr/>
          </a:p>
          <a:p>
            <a:pPr marL="0" lvl="0" indent="-69850" algn="l" rtl="0">
              <a:lnSpc>
                <a:spcPct val="100000"/>
              </a:lnSpc>
              <a:spcBef>
                <a:spcPts val="0"/>
              </a:spcBef>
              <a:spcAft>
                <a:spcPts val="0"/>
              </a:spcAft>
              <a:buSzPts val="1100"/>
              <a:buChar char="●"/>
            </a:pPr>
            <a:r>
              <a:rPr lang="en-GB"/>
              <a:t>The world is a better place for women today than it was in the past. </a:t>
            </a:r>
            <a:endParaRPr/>
          </a:p>
          <a:p>
            <a:pPr marL="0" lvl="0" indent="-69850" algn="l" rtl="0">
              <a:lnSpc>
                <a:spcPct val="100000"/>
              </a:lnSpc>
              <a:spcBef>
                <a:spcPts val="0"/>
              </a:spcBef>
              <a:spcAft>
                <a:spcPts val="0"/>
              </a:spcAft>
              <a:buSzPts val="1100"/>
              <a:buChar char="●"/>
            </a:pPr>
            <a:r>
              <a:rPr lang="en-GB"/>
              <a:t>Fewer girls are forced into early marriage</a:t>
            </a:r>
            <a:endParaRPr/>
          </a:p>
          <a:p>
            <a:pPr marL="0" lvl="0" indent="-69850" algn="l" rtl="0">
              <a:lnSpc>
                <a:spcPct val="100000"/>
              </a:lnSpc>
              <a:spcBef>
                <a:spcPts val="0"/>
              </a:spcBef>
              <a:spcAft>
                <a:spcPts val="0"/>
              </a:spcAft>
              <a:buSzPts val="1100"/>
              <a:buChar char="●"/>
            </a:pPr>
            <a:r>
              <a:rPr lang="en-GB"/>
              <a:t>More women are serving in parliament and positions of leadership</a:t>
            </a:r>
            <a:endParaRPr/>
          </a:p>
          <a:p>
            <a:pPr marL="0" lvl="0" indent="-69850" algn="l" rtl="0">
              <a:lnSpc>
                <a:spcPct val="100000"/>
              </a:lnSpc>
              <a:spcBef>
                <a:spcPts val="0"/>
              </a:spcBef>
              <a:spcAft>
                <a:spcPts val="0"/>
              </a:spcAft>
              <a:buSzPts val="1100"/>
              <a:buChar char="●"/>
            </a:pPr>
            <a:r>
              <a:rPr lang="en-GB"/>
              <a:t>Laws are being reformed to advance gender equality. </a:t>
            </a:r>
            <a:endParaRPr/>
          </a:p>
          <a:p>
            <a:pPr marL="457200" lvl="0" indent="-298450" algn="l" rtl="0">
              <a:lnSpc>
                <a:spcPct val="100000"/>
              </a:lnSpc>
              <a:spcBef>
                <a:spcPts val="0"/>
              </a:spcBef>
              <a:spcAft>
                <a:spcPts val="0"/>
              </a:spcAft>
              <a:buSzPts val="1100"/>
              <a:buChar char="●"/>
            </a:pPr>
            <a:r>
              <a:rPr lang="en-GB"/>
              <a:t>Source: United Nations (2019), SDG Report 2019. https://unstats.un.org/sdgs/report/2019/The-Sustainable-Development-Goals-Report-2019.pdf</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 column">
  <p:cSld name="2 column">
    <p:spTree>
      <p:nvGrpSpPr>
        <p:cNvPr id="1" name="Shape 18"/>
        <p:cNvGrpSpPr/>
        <p:nvPr/>
      </p:nvGrpSpPr>
      <p:grpSpPr>
        <a:xfrm>
          <a:off x="0" y="0"/>
          <a:ext cx="0" cy="0"/>
          <a:chOff x="0" y="0"/>
          <a:chExt cx="0" cy="0"/>
        </a:xfrm>
      </p:grpSpPr>
      <p:sp>
        <p:nvSpPr>
          <p:cNvPr id="19" name="Google Shape;19;p3"/>
          <p:cNvSpPr txBox="1">
            <a:spLocks noGrp="1"/>
          </p:cNvSpPr>
          <p:nvPr>
            <p:ph type="body" idx="1"/>
          </p:nvPr>
        </p:nvSpPr>
        <p:spPr>
          <a:xfrm>
            <a:off x="324438" y="1700213"/>
            <a:ext cx="4187237" cy="10690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2"/>
          </p:nvPr>
        </p:nvSpPr>
        <p:spPr>
          <a:xfrm>
            <a:off x="4632913" y="1700213"/>
            <a:ext cx="4187237" cy="10690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un.org/sustainabledevelopment/development-agenda/"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hyperlink" Target="https://www.undp.org/content/undp/en/home/librarypage/womens-empowerment/gender-equality-in-national-climate-action--planning-for-gender-.htm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38.xml.rels><?xml version="1.0" encoding="UTF-8" standalone="yes"?>
<Relationships xmlns="http://schemas.openxmlformats.org/package/2006/relationships"><Relationship Id="rId3" Type="http://schemas.openxmlformats.org/officeDocument/2006/relationships/hyperlink" Target="https://unfccc.int/documents/204536"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dg-tracker.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1043021" y="2184400"/>
            <a:ext cx="6785894" cy="1244600"/>
          </a:xfrm>
          <a:prstGeom prst="rect">
            <a:avLst/>
          </a:prstGeom>
          <a:noFill/>
          <a:ln>
            <a:noFill/>
          </a:ln>
        </p:spPr>
        <p:txBody>
          <a:bodyPr spcFirstLastPara="1" wrap="square" lIns="0" tIns="0" rIns="0" bIns="0" anchor="t" anchorCtr="0">
            <a:noAutofit/>
          </a:bodyPr>
          <a:lstStyle/>
          <a:p>
            <a:pPr marL="0" lvl="0" indent="0" rtl="0">
              <a:lnSpc>
                <a:spcPct val="100000"/>
              </a:lnSpc>
              <a:spcBef>
                <a:spcPts val="0"/>
              </a:spcBef>
              <a:spcAft>
                <a:spcPts val="0"/>
              </a:spcAft>
              <a:buSzPts val="1400"/>
              <a:buNone/>
            </a:pPr>
            <a:r>
              <a:rPr lang="en-GB" dirty="0"/>
              <a:t>Gender and social inclusion training  </a:t>
            </a:r>
            <a:br>
              <a:rPr lang="en-GB" dirty="0"/>
            </a:br>
            <a:br>
              <a:rPr lang="en-GB" dirty="0"/>
            </a:br>
            <a:r>
              <a:rPr lang="en-GB" b="0" dirty="0">
                <a:solidFill>
                  <a:schemeClr val="dk1"/>
                </a:solidFill>
              </a:rPr>
              <a:t>The international framework for gender in climate action</a:t>
            </a:r>
            <a:br>
              <a:rPr lang="en-GB" b="0" dirty="0">
                <a:solidFill>
                  <a:schemeClr val="dk1"/>
                </a:solidFill>
              </a:rPr>
            </a:br>
            <a:br>
              <a:rPr lang="en-GB" b="0" dirty="0">
                <a:solidFill>
                  <a:schemeClr val="dk1"/>
                </a:solidFill>
              </a:rPr>
            </a:br>
            <a:br>
              <a:rPr lang="en-GB" b="0" dirty="0">
                <a:solidFill>
                  <a:schemeClr val="dk1"/>
                </a:solidFill>
              </a:rPr>
            </a:br>
            <a:br>
              <a:rPr lang="en-GB" b="0" dirty="0">
                <a:solidFill>
                  <a:schemeClr val="dk1"/>
                </a:solidFill>
              </a:rPr>
            </a:br>
            <a:br>
              <a:rPr lang="en-GB" b="0" dirty="0">
                <a:solidFill>
                  <a:schemeClr val="dk1"/>
                </a:solidFill>
              </a:rPr>
            </a:br>
            <a:br>
              <a:rPr lang="en-GB" b="0" dirty="0">
                <a:solidFill>
                  <a:schemeClr val="dk1"/>
                </a:solidFill>
              </a:rPr>
            </a:br>
            <a:r>
              <a:rPr lang="en-GB" sz="1100" b="0" i="1" dirty="0">
                <a:solidFill>
                  <a:schemeClr val="dk1"/>
                </a:solidFill>
              </a:rPr>
              <a:t>Image : World Bank</a:t>
            </a:r>
            <a:endParaRPr sz="1100" i="1" dirty="0"/>
          </a:p>
        </p:txBody>
      </p:sp>
      <p:pic>
        <p:nvPicPr>
          <p:cNvPr id="30" name="Google Shape;30;p5"/>
          <p:cNvPicPr preferRelativeResize="0"/>
          <p:nvPr/>
        </p:nvPicPr>
        <p:blipFill rotWithShape="1">
          <a:blip r:embed="rId3">
            <a:alphaModFix/>
          </a:blip>
          <a:srcRect/>
          <a:stretch/>
        </p:blipFill>
        <p:spPr>
          <a:xfrm>
            <a:off x="1043021" y="498995"/>
            <a:ext cx="3438144" cy="1496568"/>
          </a:xfrm>
          <a:prstGeom prst="rect">
            <a:avLst/>
          </a:prstGeom>
          <a:noFill/>
          <a:ln>
            <a:noFill/>
          </a:ln>
        </p:spPr>
      </p:pic>
      <p:pic>
        <p:nvPicPr>
          <p:cNvPr id="3" name="Picture 2" descr="A picture containing ground, outdoor, dirt&#10;&#10;Description automatically generated">
            <a:extLst>
              <a:ext uri="{FF2B5EF4-FFF2-40B4-BE49-F238E27FC236}">
                <a16:creationId xmlns:a16="http://schemas.microsoft.com/office/drawing/2014/main" id="{CF0D020E-173A-4646-915A-2B6FADB76C30}"/>
              </a:ext>
            </a:extLst>
          </p:cNvPr>
          <p:cNvPicPr>
            <a:picLocks noChangeAspect="1"/>
          </p:cNvPicPr>
          <p:nvPr/>
        </p:nvPicPr>
        <p:blipFill>
          <a:blip r:embed="rId4"/>
          <a:stretch>
            <a:fillRect/>
          </a:stretch>
        </p:blipFill>
        <p:spPr>
          <a:xfrm>
            <a:off x="4814037" y="3930650"/>
            <a:ext cx="4085035" cy="2781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1238687" y="253184"/>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SDG5: The gender goal and its targets</a:t>
            </a:r>
            <a:br>
              <a:rPr lang="en-GB"/>
            </a:br>
            <a:r>
              <a:rPr lang="en-GB"/>
              <a:t>What still must be done?</a:t>
            </a:r>
            <a:endParaRPr/>
          </a:p>
        </p:txBody>
      </p:sp>
      <p:sp>
        <p:nvSpPr>
          <p:cNvPr id="92" name="Google Shape;92;p14"/>
          <p:cNvSpPr txBox="1">
            <a:spLocks noGrp="1"/>
          </p:cNvSpPr>
          <p:nvPr>
            <p:ph type="body" idx="1"/>
          </p:nvPr>
        </p:nvSpPr>
        <p:spPr>
          <a:xfrm>
            <a:off x="963669" y="1197960"/>
            <a:ext cx="7060912" cy="33020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1400"/>
              <a:buFont typeface="Arial"/>
              <a:buChar char="•"/>
            </a:pPr>
            <a:r>
              <a:rPr lang="en-GB"/>
              <a:t>Despite these gains, women continue to be underrepresented at all levels of political leadership. </a:t>
            </a:r>
            <a:endParaRPr/>
          </a:p>
          <a:p>
            <a:pPr marL="342900" lvl="0" indent="-342900" algn="l" rtl="0">
              <a:lnSpc>
                <a:spcPct val="100000"/>
              </a:lnSpc>
              <a:spcBef>
                <a:spcPts val="0"/>
              </a:spcBef>
              <a:spcAft>
                <a:spcPts val="0"/>
              </a:spcAft>
              <a:buSzPts val="1400"/>
              <a:buFont typeface="Arial"/>
              <a:buChar char="•"/>
            </a:pPr>
            <a:r>
              <a:rPr lang="en-GB"/>
              <a:t>Across the globe, women and girls perform a disproportionate share of unpaid domestic work. </a:t>
            </a:r>
            <a:endParaRPr/>
          </a:p>
          <a:p>
            <a:pPr marL="342900" lvl="0" indent="-342900" algn="l" rtl="0">
              <a:lnSpc>
                <a:spcPct val="100000"/>
              </a:lnSpc>
              <a:spcBef>
                <a:spcPts val="0"/>
              </a:spcBef>
              <a:spcAft>
                <a:spcPts val="0"/>
              </a:spcAft>
              <a:buSzPts val="1400"/>
              <a:buFont typeface="Arial"/>
              <a:buChar char="•"/>
            </a:pPr>
            <a:r>
              <a:rPr lang="en-GB"/>
              <a:t>They continue to face barriers with respect to their sexual and reproductive health and rights, including legal restrictions and lack of autonomy in decision-making. </a:t>
            </a:r>
            <a:endParaRPr/>
          </a:p>
        </p:txBody>
      </p:sp>
      <p:pic>
        <p:nvPicPr>
          <p:cNvPr id="93" name="Google Shape;93;p14" descr="A close up of a logo&#10;&#10;Description automatically generated"/>
          <p:cNvPicPr preferRelativeResize="0"/>
          <p:nvPr/>
        </p:nvPicPr>
        <p:blipFill rotWithShape="1">
          <a:blip r:embed="rId3">
            <a:alphaModFix/>
          </a:blip>
          <a:srcRect t="17586"/>
          <a:stretch/>
        </p:blipFill>
        <p:spPr>
          <a:xfrm>
            <a:off x="1939378" y="3749562"/>
            <a:ext cx="5580386" cy="23534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804297" y="427092"/>
            <a:ext cx="7111793" cy="263614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SDG5: The gender goal and its targets</a:t>
            </a:r>
            <a:br>
              <a:rPr lang="en-GB"/>
            </a:br>
            <a:r>
              <a:rPr lang="en-GB"/>
              <a:t>What still must be done?</a:t>
            </a:r>
            <a:br>
              <a:rPr lang="en-GB"/>
            </a:br>
            <a:br>
              <a:rPr lang="en-GB" sz="2000">
                <a:solidFill>
                  <a:schemeClr val="dk1"/>
                </a:solidFill>
              </a:rPr>
            </a:br>
            <a:r>
              <a:rPr lang="en-GB" sz="2000">
                <a:solidFill>
                  <a:schemeClr val="dk1"/>
                </a:solidFill>
              </a:rPr>
              <a:t>“Eliminate all forms of violence against all women and girls in the public and private spheres”</a:t>
            </a:r>
            <a:br>
              <a:rPr lang="en-GB" sz="2000">
                <a:solidFill>
                  <a:schemeClr val="dk1"/>
                </a:solidFill>
              </a:rPr>
            </a:br>
            <a:endParaRPr sz="2000">
              <a:solidFill>
                <a:schemeClr val="dk1"/>
              </a:solidFill>
            </a:endParaRPr>
          </a:p>
        </p:txBody>
      </p:sp>
      <p:sp>
        <p:nvSpPr>
          <p:cNvPr id="99" name="Google Shape;99;p15"/>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100" name="Google Shape;100;p15" descr="A close up of a logo&#10;&#10;Description automatically generated"/>
          <p:cNvPicPr preferRelativeResize="0"/>
          <p:nvPr/>
        </p:nvPicPr>
        <p:blipFill rotWithShape="1">
          <a:blip r:embed="rId3">
            <a:alphaModFix/>
          </a:blip>
          <a:srcRect/>
          <a:stretch/>
        </p:blipFill>
        <p:spPr>
          <a:xfrm>
            <a:off x="58287" y="2244199"/>
            <a:ext cx="8281416" cy="46817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04297" y="427092"/>
            <a:ext cx="7111793" cy="263614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SDG5: The gender goal and its targets</a:t>
            </a:r>
            <a:br>
              <a:rPr lang="en-GB"/>
            </a:br>
            <a:r>
              <a:rPr lang="en-GB"/>
              <a:t>What still must be done?</a:t>
            </a:r>
            <a:br>
              <a:rPr lang="en-GB"/>
            </a:br>
            <a:br>
              <a:rPr lang="en-GB" sz="2000">
                <a:solidFill>
                  <a:schemeClr val="dk1"/>
                </a:solidFill>
              </a:rPr>
            </a:br>
            <a:r>
              <a:rPr lang="en-GB" sz="2000">
                <a:solidFill>
                  <a:schemeClr val="dk1"/>
                </a:solidFill>
              </a:rPr>
              <a:t>“Eliminate all forms of violence against all women and girls in the public and private spheres”</a:t>
            </a:r>
            <a:br>
              <a:rPr lang="en-GB" sz="2000">
                <a:solidFill>
                  <a:schemeClr val="dk1"/>
                </a:solidFill>
              </a:rPr>
            </a:br>
            <a:endParaRPr sz="2000">
              <a:solidFill>
                <a:schemeClr val="dk1"/>
              </a:solidFill>
            </a:endParaRPr>
          </a:p>
        </p:txBody>
      </p:sp>
      <p:sp>
        <p:nvSpPr>
          <p:cNvPr id="106" name="Google Shape;106;p16"/>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107" name="Google Shape;107;p16" descr="A picture containing text&#10;&#10;Description automatically generated"/>
          <p:cNvPicPr preferRelativeResize="0"/>
          <p:nvPr/>
        </p:nvPicPr>
        <p:blipFill rotWithShape="1">
          <a:blip r:embed="rId3">
            <a:alphaModFix/>
          </a:blip>
          <a:srcRect/>
          <a:stretch/>
        </p:blipFill>
        <p:spPr>
          <a:xfrm>
            <a:off x="109728" y="2215461"/>
            <a:ext cx="8284464" cy="46817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804297" y="427092"/>
            <a:ext cx="7111793" cy="263614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SDG5: The gender goal and its targets</a:t>
            </a:r>
            <a:br>
              <a:rPr lang="en-GB"/>
            </a:br>
            <a:r>
              <a:rPr lang="en-GB"/>
              <a:t>What still must be done?</a:t>
            </a:r>
            <a:br>
              <a:rPr lang="en-GB"/>
            </a:br>
            <a:br>
              <a:rPr lang="en-GB" sz="2000">
                <a:solidFill>
                  <a:schemeClr val="dk1"/>
                </a:solidFill>
              </a:rPr>
            </a:br>
            <a:r>
              <a:rPr lang="en-GB" sz="2000">
                <a:solidFill>
                  <a:schemeClr val="dk1"/>
                </a:solidFill>
              </a:rPr>
              <a:t>“Eliminate all forms of violence against all women and girls in the public and private spheres”</a:t>
            </a:r>
            <a:endParaRPr/>
          </a:p>
        </p:txBody>
      </p:sp>
      <p:sp>
        <p:nvSpPr>
          <p:cNvPr id="113" name="Google Shape;113;p17"/>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114" name="Google Shape;114;p17" descr="A picture containing drawing&#10;&#10;Description automatically generated"/>
          <p:cNvPicPr preferRelativeResize="0"/>
          <p:nvPr/>
        </p:nvPicPr>
        <p:blipFill rotWithShape="1">
          <a:blip r:embed="rId3">
            <a:alphaModFix/>
          </a:blip>
          <a:srcRect/>
          <a:stretch/>
        </p:blipFill>
        <p:spPr>
          <a:xfrm>
            <a:off x="0" y="2224604"/>
            <a:ext cx="8284464" cy="4681728"/>
          </a:xfrm>
          <a:prstGeom prst="rect">
            <a:avLst/>
          </a:prstGeom>
          <a:noFill/>
          <a:ln>
            <a:noFill/>
          </a:ln>
        </p:spPr>
      </p:pic>
      <p:sp>
        <p:nvSpPr>
          <p:cNvPr id="115" name="Google Shape;115;p17"/>
          <p:cNvSpPr txBox="1"/>
          <p:nvPr/>
        </p:nvSpPr>
        <p:spPr>
          <a:xfrm>
            <a:off x="4735286" y="6537960"/>
            <a:ext cx="397764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chemeClr val="dk1"/>
                </a:solidFill>
                <a:latin typeface="Arial"/>
                <a:ea typeface="Arial"/>
                <a:cs typeface="Arial"/>
                <a:sym typeface="Arial"/>
              </a:rPr>
              <a:t>(incomplete data for Latin America)</a:t>
            </a:r>
            <a:br>
              <a:rPr lang="en-GB" sz="1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631726" y="530939"/>
            <a:ext cx="4278531" cy="94009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Group exercise: How do gender issues apply ?  </a:t>
            </a:r>
            <a:endParaRPr/>
          </a:p>
        </p:txBody>
      </p:sp>
      <p:sp>
        <p:nvSpPr>
          <p:cNvPr id="166" name="Google Shape;166;p24"/>
          <p:cNvSpPr txBox="1">
            <a:spLocks noGrp="1"/>
          </p:cNvSpPr>
          <p:nvPr>
            <p:ph type="body" idx="1"/>
          </p:nvPr>
        </p:nvSpPr>
        <p:spPr>
          <a:xfrm>
            <a:off x="1760800" y="6417174"/>
            <a:ext cx="7060912" cy="557636"/>
          </a:xfrm>
          <a:prstGeom prst="rect">
            <a:avLst/>
          </a:prstGeom>
          <a:noFill/>
          <a:ln>
            <a:noFill/>
          </a:ln>
        </p:spPr>
        <p:txBody>
          <a:bodyPr spcFirstLastPara="1" wrap="square" lIns="0" tIns="0" rIns="0" bIns="0" anchor="t" anchorCtr="0">
            <a:noAutofit/>
          </a:bodyPr>
          <a:lstStyle/>
          <a:p>
            <a:pPr marL="457200" lvl="0" indent="-228600" algn="r" rtl="0">
              <a:lnSpc>
                <a:spcPct val="100000"/>
              </a:lnSpc>
              <a:spcBef>
                <a:spcPts val="0"/>
              </a:spcBef>
              <a:spcAft>
                <a:spcPts val="0"/>
              </a:spcAft>
              <a:buSzPts val="1400"/>
              <a:buNone/>
            </a:pPr>
            <a:r>
              <a:rPr lang="en-GB" sz="1600" i="1"/>
              <a:t>Infographics from (UN, 2019) SDG Report 2019</a:t>
            </a:r>
            <a:endParaRPr/>
          </a:p>
        </p:txBody>
      </p:sp>
      <p:pic>
        <p:nvPicPr>
          <p:cNvPr id="167" name="Google Shape;167;p24" descr="A picture containing table&#10;&#10;Description automatically generated"/>
          <p:cNvPicPr preferRelativeResize="0"/>
          <p:nvPr/>
        </p:nvPicPr>
        <p:blipFill rotWithShape="1">
          <a:blip r:embed="rId3">
            <a:alphaModFix/>
          </a:blip>
          <a:srcRect/>
          <a:stretch/>
        </p:blipFill>
        <p:spPr>
          <a:xfrm>
            <a:off x="5089160" y="503995"/>
            <a:ext cx="3867303" cy="777664"/>
          </a:xfrm>
          <a:prstGeom prst="rect">
            <a:avLst/>
          </a:prstGeom>
          <a:noFill/>
          <a:ln>
            <a:noFill/>
          </a:ln>
        </p:spPr>
      </p:pic>
      <p:sp>
        <p:nvSpPr>
          <p:cNvPr id="168" name="Google Shape;168;p24"/>
          <p:cNvSpPr txBox="1"/>
          <p:nvPr/>
        </p:nvSpPr>
        <p:spPr>
          <a:xfrm>
            <a:off x="0" y="4829330"/>
            <a:ext cx="6842762" cy="1260043"/>
          </a:xfrm>
          <a:prstGeom prst="rect">
            <a:avLst/>
          </a:prstGeom>
          <a:noFill/>
          <a:ln>
            <a:noFill/>
          </a:ln>
        </p:spPr>
        <p:txBody>
          <a:bodyPr spcFirstLastPara="1" wrap="square" lIns="0" tIns="0" rIns="0" bIns="0" anchor="t" anchorCtr="0">
            <a:noAutofit/>
          </a:bodyPr>
          <a:lstStyle/>
          <a:p>
            <a:pPr marL="800100" marR="0" lvl="0" indent="-342900" algn="l" rtl="0">
              <a:lnSpc>
                <a:spcPct val="100000"/>
              </a:lnSpc>
              <a:spcBef>
                <a:spcPts val="0"/>
              </a:spcBef>
              <a:spcAft>
                <a:spcPts val="0"/>
              </a:spcAft>
              <a:buClr>
                <a:srgbClr val="000000"/>
              </a:buClr>
              <a:buSzPts val="1400"/>
              <a:buFont typeface="Arial"/>
              <a:buChar char="•"/>
            </a:pPr>
            <a:r>
              <a:rPr lang="en-GB" sz="1600" b="0" i="0" u="none" strike="noStrike" cap="none">
                <a:solidFill>
                  <a:schemeClr val="dk1"/>
                </a:solidFill>
                <a:latin typeface="Calibri"/>
                <a:ea typeface="Calibri"/>
                <a:cs typeface="Calibri"/>
                <a:sym typeface="Calibri"/>
              </a:rPr>
              <a:t>Are women’s and men’s, girls’ and boys’ roles different in managing water in the household? In society? How?</a:t>
            </a:r>
            <a:endParaRPr sz="1400" b="0" i="0" u="none" strike="noStrike" cap="none">
              <a:solidFill>
                <a:srgbClr val="000000"/>
              </a:solidFill>
              <a:latin typeface="Arial"/>
              <a:ea typeface="Arial"/>
              <a:cs typeface="Arial"/>
              <a:sym typeface="Arial"/>
            </a:endParaRPr>
          </a:p>
          <a:p>
            <a:pPr marL="800100" marR="0" lvl="0" indent="-342900" algn="l" rtl="0">
              <a:lnSpc>
                <a:spcPct val="100000"/>
              </a:lnSpc>
              <a:spcBef>
                <a:spcPts val="0"/>
              </a:spcBef>
              <a:spcAft>
                <a:spcPts val="0"/>
              </a:spcAft>
              <a:buClr>
                <a:srgbClr val="000000"/>
              </a:buClr>
              <a:buSzPts val="1400"/>
              <a:buFont typeface="Arial"/>
              <a:buChar char="•"/>
            </a:pPr>
            <a:r>
              <a:rPr lang="en-GB" sz="1600" b="0" i="0" u="none" strike="noStrike" cap="none">
                <a:solidFill>
                  <a:schemeClr val="dk1"/>
                </a:solidFill>
                <a:latin typeface="Calibri"/>
                <a:ea typeface="Calibri"/>
                <a:cs typeface="Calibri"/>
                <a:sym typeface="Calibri"/>
              </a:rPr>
              <a:t>Could there be more equality in the way water resources are managed and how decisions are made? What would be gained from a more equitable situation?</a:t>
            </a:r>
            <a:endParaRPr sz="1400" b="0" i="0" u="none" strike="noStrike" cap="none">
              <a:solidFill>
                <a:srgbClr val="000000"/>
              </a:solidFill>
              <a:latin typeface="Arial"/>
              <a:ea typeface="Arial"/>
              <a:cs typeface="Arial"/>
              <a:sym typeface="Arial"/>
            </a:endParaRPr>
          </a:p>
        </p:txBody>
      </p:sp>
      <p:pic>
        <p:nvPicPr>
          <p:cNvPr id="169" name="Google Shape;169;p24" descr="A picture containing screenshot&#10;&#10;Description automatically generated"/>
          <p:cNvPicPr preferRelativeResize="0"/>
          <p:nvPr/>
        </p:nvPicPr>
        <p:blipFill rotWithShape="1">
          <a:blip r:embed="rId4">
            <a:alphaModFix/>
          </a:blip>
          <a:srcRect/>
          <a:stretch/>
        </p:blipFill>
        <p:spPr>
          <a:xfrm>
            <a:off x="3037384" y="1609460"/>
            <a:ext cx="3507204" cy="2820344"/>
          </a:xfrm>
          <a:prstGeom prst="rect">
            <a:avLst/>
          </a:prstGeom>
          <a:noFill/>
          <a:ln>
            <a:noFill/>
          </a:ln>
        </p:spPr>
      </p:pic>
      <p:pic>
        <p:nvPicPr>
          <p:cNvPr id="170" name="Google Shape;170;p24" descr="A close up of a logo&#10;&#10;Description automatically generated"/>
          <p:cNvPicPr preferRelativeResize="0"/>
          <p:nvPr/>
        </p:nvPicPr>
        <p:blipFill rotWithShape="1">
          <a:blip r:embed="rId5">
            <a:alphaModFix/>
          </a:blip>
          <a:srcRect/>
          <a:stretch/>
        </p:blipFill>
        <p:spPr>
          <a:xfrm>
            <a:off x="7086490" y="1471033"/>
            <a:ext cx="1557349" cy="42815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810630" y="446497"/>
            <a:ext cx="4990563"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Group exercise: How do</a:t>
            </a:r>
            <a:br>
              <a:rPr lang="en-GB"/>
            </a:br>
            <a:r>
              <a:rPr lang="en-GB"/>
              <a:t>gender issues apply ?</a:t>
            </a:r>
            <a:endParaRPr/>
          </a:p>
        </p:txBody>
      </p:sp>
      <p:pic>
        <p:nvPicPr>
          <p:cNvPr id="176" name="Google Shape;176;p25" descr="A screenshot of a cell phone&#10;&#10;Description automatically generated"/>
          <p:cNvPicPr preferRelativeResize="0"/>
          <p:nvPr/>
        </p:nvPicPr>
        <p:blipFill rotWithShape="1">
          <a:blip r:embed="rId3">
            <a:alphaModFix/>
          </a:blip>
          <a:srcRect/>
          <a:stretch/>
        </p:blipFill>
        <p:spPr>
          <a:xfrm>
            <a:off x="5050669" y="561937"/>
            <a:ext cx="3762387" cy="749701"/>
          </a:xfrm>
          <a:prstGeom prst="rect">
            <a:avLst/>
          </a:prstGeom>
          <a:noFill/>
          <a:ln>
            <a:noFill/>
          </a:ln>
        </p:spPr>
      </p:pic>
      <p:sp>
        <p:nvSpPr>
          <p:cNvPr id="177" name="Google Shape;177;p25"/>
          <p:cNvSpPr txBox="1"/>
          <p:nvPr/>
        </p:nvSpPr>
        <p:spPr>
          <a:xfrm>
            <a:off x="0" y="4960973"/>
            <a:ext cx="6288833" cy="2013837"/>
          </a:xfrm>
          <a:prstGeom prst="rect">
            <a:avLst/>
          </a:prstGeom>
          <a:noFill/>
          <a:ln>
            <a:noFill/>
          </a:ln>
        </p:spPr>
        <p:txBody>
          <a:bodyPr spcFirstLastPara="1" wrap="square" lIns="0" tIns="0" rIns="0" bIns="0" anchor="t" anchorCtr="0">
            <a:noAutofit/>
          </a:bodyPr>
          <a:lstStyle/>
          <a:p>
            <a:pPr marL="800100" marR="0" lvl="0" indent="-342900" algn="l" rtl="0">
              <a:lnSpc>
                <a:spcPct val="100000"/>
              </a:lnSpc>
              <a:spcBef>
                <a:spcPts val="0"/>
              </a:spcBef>
              <a:spcAft>
                <a:spcPts val="0"/>
              </a:spcAft>
              <a:buClr>
                <a:srgbClr val="000000"/>
              </a:buClr>
              <a:buSzPts val="1400"/>
              <a:buFont typeface="Arial"/>
              <a:buChar char="•"/>
            </a:pPr>
            <a:r>
              <a:rPr lang="en-GB" sz="1600" b="0" i="0" u="none" strike="noStrike" cap="none">
                <a:solidFill>
                  <a:schemeClr val="dk1"/>
                </a:solidFill>
                <a:latin typeface="Calibri"/>
                <a:ea typeface="Calibri"/>
                <a:cs typeface="Calibri"/>
                <a:sym typeface="Calibri"/>
              </a:rPr>
              <a:t>Are women’s and men’s, girls’ and boys’ roles different in managing energy in the household? In society? How?</a:t>
            </a:r>
            <a:endParaRPr sz="1400" b="0" i="0" u="none" strike="noStrike" cap="none">
              <a:solidFill>
                <a:srgbClr val="000000"/>
              </a:solidFill>
              <a:latin typeface="Arial"/>
              <a:ea typeface="Arial"/>
              <a:cs typeface="Arial"/>
              <a:sym typeface="Arial"/>
            </a:endParaRPr>
          </a:p>
          <a:p>
            <a:pPr marL="800100" marR="0" lvl="0" indent="-342900" algn="l" rtl="0">
              <a:lnSpc>
                <a:spcPct val="100000"/>
              </a:lnSpc>
              <a:spcBef>
                <a:spcPts val="0"/>
              </a:spcBef>
              <a:spcAft>
                <a:spcPts val="0"/>
              </a:spcAft>
              <a:buClr>
                <a:srgbClr val="000000"/>
              </a:buClr>
              <a:buSzPts val="1400"/>
              <a:buFont typeface="Arial"/>
              <a:buChar char="•"/>
            </a:pPr>
            <a:r>
              <a:rPr lang="en-GB" sz="1600" b="0" i="0" u="none" strike="noStrike" cap="none">
                <a:solidFill>
                  <a:schemeClr val="dk1"/>
                </a:solidFill>
                <a:latin typeface="Calibri"/>
                <a:ea typeface="Calibri"/>
                <a:cs typeface="Calibri"/>
                <a:sym typeface="Calibri"/>
              </a:rPr>
              <a:t>Could there be more equality in the way energy resources are managed and how decisions are made? What would be gained from a more equitable situation?</a:t>
            </a:r>
            <a:endParaRPr sz="1400" b="0" i="0" u="none" strike="noStrike" cap="none">
              <a:solidFill>
                <a:srgbClr val="000000"/>
              </a:solidFill>
              <a:latin typeface="Arial"/>
              <a:ea typeface="Arial"/>
              <a:cs typeface="Arial"/>
              <a:sym typeface="Arial"/>
            </a:endParaRPr>
          </a:p>
        </p:txBody>
      </p:sp>
      <p:sp>
        <p:nvSpPr>
          <p:cNvPr id="178" name="Google Shape;178;p25"/>
          <p:cNvSpPr txBox="1"/>
          <p:nvPr/>
        </p:nvSpPr>
        <p:spPr>
          <a:xfrm>
            <a:off x="1760800" y="6417174"/>
            <a:ext cx="7060912" cy="557636"/>
          </a:xfrm>
          <a:prstGeom prst="rect">
            <a:avLst/>
          </a:prstGeom>
          <a:noFill/>
          <a:ln>
            <a:noFill/>
          </a:ln>
        </p:spPr>
        <p:txBody>
          <a:bodyPr spcFirstLastPara="1" wrap="square" lIns="0" tIns="0" rIns="0" bIns="0" anchor="t" anchorCtr="0">
            <a:noAutofit/>
          </a:bodyPr>
          <a:lstStyle/>
          <a:p>
            <a:pPr marL="457200" marR="0" lvl="0" indent="-228600" algn="r" rtl="0">
              <a:lnSpc>
                <a:spcPct val="100000"/>
              </a:lnSpc>
              <a:spcBef>
                <a:spcPts val="0"/>
              </a:spcBef>
              <a:spcAft>
                <a:spcPts val="0"/>
              </a:spcAft>
              <a:buClr>
                <a:srgbClr val="000000"/>
              </a:buClr>
              <a:buSzPts val="1400"/>
              <a:buFont typeface="Arial"/>
              <a:buNone/>
            </a:pPr>
            <a:r>
              <a:rPr lang="en-GB" sz="1600" b="0" i="1" u="none" strike="noStrike" cap="none">
                <a:solidFill>
                  <a:schemeClr val="dk1"/>
                </a:solidFill>
                <a:latin typeface="Calibri"/>
                <a:ea typeface="Calibri"/>
                <a:cs typeface="Calibri"/>
                <a:sym typeface="Calibri"/>
              </a:rPr>
              <a:t>Infographics from (UN, 2019) SDG Report 2019</a:t>
            </a:r>
            <a:endParaRPr sz="1400" b="0" i="0" u="none" strike="noStrike" cap="none">
              <a:solidFill>
                <a:srgbClr val="000000"/>
              </a:solidFill>
              <a:latin typeface="Arial"/>
              <a:ea typeface="Arial"/>
              <a:cs typeface="Arial"/>
              <a:sym typeface="Arial"/>
            </a:endParaRPr>
          </a:p>
        </p:txBody>
      </p:sp>
      <p:pic>
        <p:nvPicPr>
          <p:cNvPr id="179" name="Google Shape;179;p25" descr="A screenshot of a cell phone&#10;&#10;Description automatically generated"/>
          <p:cNvPicPr preferRelativeResize="0"/>
          <p:nvPr/>
        </p:nvPicPr>
        <p:blipFill rotWithShape="1">
          <a:blip r:embed="rId4">
            <a:alphaModFix/>
          </a:blip>
          <a:srcRect/>
          <a:stretch/>
        </p:blipFill>
        <p:spPr>
          <a:xfrm>
            <a:off x="1760800" y="1781727"/>
            <a:ext cx="4195793" cy="2657494"/>
          </a:xfrm>
          <a:prstGeom prst="rect">
            <a:avLst/>
          </a:prstGeom>
          <a:noFill/>
          <a:ln>
            <a:noFill/>
          </a:ln>
        </p:spPr>
      </p:pic>
      <p:pic>
        <p:nvPicPr>
          <p:cNvPr id="180" name="Google Shape;180;p25" descr="A picture containing food&#10;&#10;Description automatically generated"/>
          <p:cNvPicPr preferRelativeResize="0"/>
          <p:nvPr/>
        </p:nvPicPr>
        <p:blipFill rotWithShape="1">
          <a:blip r:embed="rId5">
            <a:alphaModFix/>
          </a:blip>
          <a:srcRect/>
          <a:stretch/>
        </p:blipFill>
        <p:spPr>
          <a:xfrm>
            <a:off x="6245291" y="1519426"/>
            <a:ext cx="2486226" cy="42107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810630" y="446497"/>
            <a:ext cx="4008708" cy="12024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Group exercise: How do gender issues apply ?</a:t>
            </a:r>
            <a:endParaRPr/>
          </a:p>
        </p:txBody>
      </p:sp>
      <p:sp>
        <p:nvSpPr>
          <p:cNvPr id="186" name="Google Shape;186;p26"/>
          <p:cNvSpPr txBox="1"/>
          <p:nvPr/>
        </p:nvSpPr>
        <p:spPr>
          <a:xfrm>
            <a:off x="1760800" y="6417174"/>
            <a:ext cx="7060912" cy="557636"/>
          </a:xfrm>
          <a:prstGeom prst="rect">
            <a:avLst/>
          </a:prstGeom>
          <a:noFill/>
          <a:ln>
            <a:noFill/>
          </a:ln>
        </p:spPr>
        <p:txBody>
          <a:bodyPr spcFirstLastPara="1" wrap="square" lIns="0" tIns="0" rIns="0" bIns="0" anchor="t" anchorCtr="0">
            <a:noAutofit/>
          </a:bodyPr>
          <a:lstStyle/>
          <a:p>
            <a:pPr marL="457200" marR="0" lvl="0" indent="-228600" algn="r" rtl="0">
              <a:lnSpc>
                <a:spcPct val="100000"/>
              </a:lnSpc>
              <a:spcBef>
                <a:spcPts val="0"/>
              </a:spcBef>
              <a:spcAft>
                <a:spcPts val="0"/>
              </a:spcAft>
              <a:buClr>
                <a:srgbClr val="000000"/>
              </a:buClr>
              <a:buSzPts val="1400"/>
              <a:buFont typeface="Arial"/>
              <a:buNone/>
            </a:pPr>
            <a:r>
              <a:rPr lang="en-GB" sz="1600" b="0" i="1" u="none" strike="noStrike" cap="none">
                <a:solidFill>
                  <a:schemeClr val="dk1"/>
                </a:solidFill>
                <a:latin typeface="Calibri"/>
                <a:ea typeface="Calibri"/>
                <a:cs typeface="Calibri"/>
                <a:sym typeface="Calibri"/>
              </a:rPr>
              <a:t>Infographics from (UN, 2019) SDG Report 2019</a:t>
            </a:r>
            <a:endParaRPr sz="1400" b="0" i="0" u="none" strike="noStrike" cap="none">
              <a:solidFill>
                <a:srgbClr val="000000"/>
              </a:solidFill>
              <a:latin typeface="Arial"/>
              <a:ea typeface="Arial"/>
              <a:cs typeface="Arial"/>
              <a:sym typeface="Arial"/>
            </a:endParaRPr>
          </a:p>
        </p:txBody>
      </p:sp>
      <p:pic>
        <p:nvPicPr>
          <p:cNvPr id="187" name="Google Shape;187;p26" descr="A picture containing flower, bird&#10;&#10;Description automatically generated"/>
          <p:cNvPicPr preferRelativeResize="0"/>
          <p:nvPr/>
        </p:nvPicPr>
        <p:blipFill rotWithShape="1">
          <a:blip r:embed="rId3">
            <a:alphaModFix/>
          </a:blip>
          <a:srcRect/>
          <a:stretch/>
        </p:blipFill>
        <p:spPr>
          <a:xfrm>
            <a:off x="5365785" y="544822"/>
            <a:ext cx="3563133" cy="680599"/>
          </a:xfrm>
          <a:prstGeom prst="rect">
            <a:avLst/>
          </a:prstGeom>
          <a:noFill/>
          <a:ln>
            <a:noFill/>
          </a:ln>
        </p:spPr>
      </p:pic>
      <p:sp>
        <p:nvSpPr>
          <p:cNvPr id="188" name="Google Shape;188;p26"/>
          <p:cNvSpPr txBox="1"/>
          <p:nvPr/>
        </p:nvSpPr>
        <p:spPr>
          <a:xfrm>
            <a:off x="104473" y="5170855"/>
            <a:ext cx="6288833" cy="2013837"/>
          </a:xfrm>
          <a:prstGeom prst="rect">
            <a:avLst/>
          </a:prstGeom>
          <a:noFill/>
          <a:ln>
            <a:noFill/>
          </a:ln>
        </p:spPr>
        <p:txBody>
          <a:bodyPr spcFirstLastPara="1" wrap="square" lIns="0" tIns="0" rIns="0" bIns="0" anchor="t" anchorCtr="0">
            <a:noAutofit/>
          </a:bodyPr>
          <a:lstStyle/>
          <a:p>
            <a:pPr marL="800100" marR="0" lvl="0" indent="-342900" algn="l" rtl="0">
              <a:lnSpc>
                <a:spcPct val="100000"/>
              </a:lnSpc>
              <a:spcBef>
                <a:spcPts val="0"/>
              </a:spcBef>
              <a:spcAft>
                <a:spcPts val="0"/>
              </a:spcAft>
              <a:buClr>
                <a:srgbClr val="000000"/>
              </a:buClr>
              <a:buSzPts val="1400"/>
              <a:buFont typeface="Arial"/>
              <a:buChar char="•"/>
            </a:pPr>
            <a:r>
              <a:rPr lang="en-GB" sz="1600" b="0" i="0" u="none" strike="noStrike" cap="none">
                <a:solidFill>
                  <a:schemeClr val="dk1"/>
                </a:solidFill>
                <a:latin typeface="Calibri"/>
                <a:ea typeface="Calibri"/>
                <a:cs typeface="Calibri"/>
                <a:sym typeface="Calibri"/>
              </a:rPr>
              <a:t>Are women’s and men’s, girls’ and boys’ roles different in decision-making about city planning and municipal services?</a:t>
            </a:r>
            <a:endParaRPr sz="1400" b="0" i="0" u="none" strike="noStrike" cap="none">
              <a:solidFill>
                <a:srgbClr val="000000"/>
              </a:solidFill>
              <a:latin typeface="Arial"/>
              <a:ea typeface="Arial"/>
              <a:cs typeface="Arial"/>
              <a:sym typeface="Arial"/>
            </a:endParaRPr>
          </a:p>
          <a:p>
            <a:pPr marL="800100" marR="0" lvl="0" indent="-342900" algn="l" rtl="0">
              <a:lnSpc>
                <a:spcPct val="100000"/>
              </a:lnSpc>
              <a:spcBef>
                <a:spcPts val="0"/>
              </a:spcBef>
              <a:spcAft>
                <a:spcPts val="0"/>
              </a:spcAft>
              <a:buClr>
                <a:srgbClr val="000000"/>
              </a:buClr>
              <a:buSzPts val="1400"/>
              <a:buFont typeface="Arial"/>
              <a:buChar char="•"/>
            </a:pPr>
            <a:r>
              <a:rPr lang="en-GB" sz="1600" b="0" i="0" u="none" strike="noStrike" cap="none">
                <a:solidFill>
                  <a:schemeClr val="dk1"/>
                </a:solidFill>
                <a:latin typeface="Calibri"/>
                <a:ea typeface="Calibri"/>
                <a:cs typeface="Calibri"/>
                <a:sym typeface="Calibri"/>
              </a:rPr>
              <a:t>Could there be more equality in the way cities are managed and how decisions are made? What would be gained from a more equitable situation?</a:t>
            </a:r>
            <a:endParaRPr sz="1400" b="0" i="0" u="none" strike="noStrike" cap="none">
              <a:solidFill>
                <a:srgbClr val="000000"/>
              </a:solidFill>
              <a:latin typeface="Arial"/>
              <a:ea typeface="Arial"/>
              <a:cs typeface="Arial"/>
              <a:sym typeface="Arial"/>
            </a:endParaRPr>
          </a:p>
        </p:txBody>
      </p:sp>
      <p:pic>
        <p:nvPicPr>
          <p:cNvPr id="189" name="Google Shape;189;p26" descr="A screenshot of a cell phone&#10;&#10;Description automatically generated"/>
          <p:cNvPicPr preferRelativeResize="0"/>
          <p:nvPr/>
        </p:nvPicPr>
        <p:blipFill rotWithShape="1">
          <a:blip r:embed="rId4">
            <a:alphaModFix/>
          </a:blip>
          <a:srcRect/>
          <a:stretch/>
        </p:blipFill>
        <p:spPr>
          <a:xfrm>
            <a:off x="6393306" y="1469633"/>
            <a:ext cx="2200291" cy="4324382"/>
          </a:xfrm>
          <a:prstGeom prst="rect">
            <a:avLst/>
          </a:prstGeom>
          <a:noFill/>
          <a:ln>
            <a:noFill/>
          </a:ln>
        </p:spPr>
      </p:pic>
      <p:pic>
        <p:nvPicPr>
          <p:cNvPr id="190" name="Google Shape;190;p26" descr="A screenshot of a cell phone&#10;&#10;Description automatically generated"/>
          <p:cNvPicPr preferRelativeResize="0"/>
          <p:nvPr/>
        </p:nvPicPr>
        <p:blipFill rotWithShape="1">
          <a:blip r:embed="rId5">
            <a:alphaModFix/>
          </a:blip>
          <a:srcRect/>
          <a:stretch/>
        </p:blipFill>
        <p:spPr>
          <a:xfrm>
            <a:off x="2866810" y="1366129"/>
            <a:ext cx="2424446" cy="1693725"/>
          </a:xfrm>
          <a:prstGeom prst="rect">
            <a:avLst/>
          </a:prstGeom>
          <a:noFill/>
          <a:ln>
            <a:noFill/>
          </a:ln>
        </p:spPr>
      </p:pic>
      <p:pic>
        <p:nvPicPr>
          <p:cNvPr id="191" name="Google Shape;191;p26" descr="A screenshot of a social media post&#10;&#10;Description automatically generated"/>
          <p:cNvPicPr preferRelativeResize="0"/>
          <p:nvPr/>
        </p:nvPicPr>
        <p:blipFill rotWithShape="1">
          <a:blip r:embed="rId6">
            <a:alphaModFix/>
          </a:blip>
          <a:srcRect/>
          <a:stretch/>
        </p:blipFill>
        <p:spPr>
          <a:xfrm>
            <a:off x="1277666" y="3059854"/>
            <a:ext cx="4572033" cy="19716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810630" y="446497"/>
            <a:ext cx="4008708" cy="12024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Group exercise: How do gender issues apply ?</a:t>
            </a:r>
            <a:endParaRPr/>
          </a:p>
        </p:txBody>
      </p:sp>
      <p:pic>
        <p:nvPicPr>
          <p:cNvPr id="197" name="Google Shape;197;p27" descr="A picture containing bird, flower&#10;&#10;Description automatically generated"/>
          <p:cNvPicPr preferRelativeResize="0"/>
          <p:nvPr/>
        </p:nvPicPr>
        <p:blipFill rotWithShape="1">
          <a:blip r:embed="rId3">
            <a:alphaModFix/>
          </a:blip>
          <a:srcRect/>
          <a:stretch/>
        </p:blipFill>
        <p:spPr>
          <a:xfrm>
            <a:off x="5352026" y="561928"/>
            <a:ext cx="3400896" cy="644780"/>
          </a:xfrm>
          <a:prstGeom prst="rect">
            <a:avLst/>
          </a:prstGeom>
          <a:noFill/>
          <a:ln>
            <a:noFill/>
          </a:ln>
        </p:spPr>
      </p:pic>
      <p:sp>
        <p:nvSpPr>
          <p:cNvPr id="198" name="Google Shape;198;p27"/>
          <p:cNvSpPr txBox="1"/>
          <p:nvPr/>
        </p:nvSpPr>
        <p:spPr>
          <a:xfrm>
            <a:off x="1760800" y="6417174"/>
            <a:ext cx="7060912" cy="557636"/>
          </a:xfrm>
          <a:prstGeom prst="rect">
            <a:avLst/>
          </a:prstGeom>
          <a:noFill/>
          <a:ln>
            <a:noFill/>
          </a:ln>
        </p:spPr>
        <p:txBody>
          <a:bodyPr spcFirstLastPara="1" wrap="square" lIns="0" tIns="0" rIns="0" bIns="0" anchor="t" anchorCtr="0">
            <a:noAutofit/>
          </a:bodyPr>
          <a:lstStyle/>
          <a:p>
            <a:pPr marL="457200" marR="0" lvl="0" indent="-228600" algn="r" rtl="0">
              <a:lnSpc>
                <a:spcPct val="100000"/>
              </a:lnSpc>
              <a:spcBef>
                <a:spcPts val="0"/>
              </a:spcBef>
              <a:spcAft>
                <a:spcPts val="0"/>
              </a:spcAft>
              <a:buClr>
                <a:srgbClr val="000000"/>
              </a:buClr>
              <a:buSzPts val="1400"/>
              <a:buFont typeface="Arial"/>
              <a:buNone/>
            </a:pPr>
            <a:r>
              <a:rPr lang="en-GB" sz="1600" b="0" i="1" u="none" strike="noStrike" cap="none">
                <a:solidFill>
                  <a:schemeClr val="dk1"/>
                </a:solidFill>
                <a:latin typeface="Calibri"/>
                <a:ea typeface="Calibri"/>
                <a:cs typeface="Calibri"/>
                <a:sym typeface="Calibri"/>
              </a:rPr>
              <a:t>Infographics from (UN, 2019) SDG Report 2019</a:t>
            </a:r>
            <a:endParaRPr sz="1400" b="0" i="0" u="none" strike="noStrike" cap="none">
              <a:solidFill>
                <a:srgbClr val="000000"/>
              </a:solidFill>
              <a:latin typeface="Arial"/>
              <a:ea typeface="Arial"/>
              <a:cs typeface="Arial"/>
              <a:sym typeface="Arial"/>
            </a:endParaRPr>
          </a:p>
        </p:txBody>
      </p:sp>
      <p:sp>
        <p:nvSpPr>
          <p:cNvPr id="199" name="Google Shape;199;p27"/>
          <p:cNvSpPr txBox="1">
            <a:spLocks noGrp="1"/>
          </p:cNvSpPr>
          <p:nvPr>
            <p:ph type="body" idx="1"/>
          </p:nvPr>
        </p:nvSpPr>
        <p:spPr>
          <a:xfrm>
            <a:off x="-112426" y="4676931"/>
            <a:ext cx="6065357" cy="1112681"/>
          </a:xfrm>
          <a:prstGeom prst="rect">
            <a:avLst/>
          </a:prstGeom>
          <a:noFill/>
          <a:ln>
            <a:noFill/>
          </a:ln>
        </p:spPr>
        <p:txBody>
          <a:bodyPr spcFirstLastPara="1" wrap="square" lIns="0" tIns="0" rIns="0" bIns="0" anchor="t" anchorCtr="0">
            <a:noAutofit/>
          </a:bodyPr>
          <a:lstStyle/>
          <a:p>
            <a:pPr marL="800100" marR="0" lvl="0" indent="-342900" algn="l" rtl="0">
              <a:lnSpc>
                <a:spcPct val="100000"/>
              </a:lnSpc>
              <a:spcBef>
                <a:spcPts val="0"/>
              </a:spcBef>
              <a:spcAft>
                <a:spcPts val="0"/>
              </a:spcAft>
              <a:buClr>
                <a:srgbClr val="000000"/>
              </a:buClr>
              <a:buSzPts val="1400"/>
              <a:buFont typeface="Arial"/>
              <a:buChar char="•"/>
            </a:pPr>
            <a:r>
              <a:rPr lang="en-GB" sz="1600" b="0" i="0" u="none" strike="noStrike" cap="none">
                <a:solidFill>
                  <a:schemeClr val="dk1"/>
                </a:solidFill>
                <a:latin typeface="Calibri"/>
                <a:ea typeface="Calibri"/>
                <a:cs typeface="Calibri"/>
                <a:sym typeface="Calibri"/>
              </a:rPr>
              <a:t>Are women’s and men’s, girls’ and boys’ roles different in managing the goods and services consumed by the household? In business, government, supply chains in business – all of which affect societies’ consumption of material resources? How?</a:t>
            </a:r>
            <a:endParaRPr/>
          </a:p>
          <a:p>
            <a:pPr marL="800100" marR="0" lvl="0" indent="-342900" algn="l" rtl="0">
              <a:lnSpc>
                <a:spcPct val="100000"/>
              </a:lnSpc>
              <a:spcBef>
                <a:spcPts val="0"/>
              </a:spcBef>
              <a:spcAft>
                <a:spcPts val="0"/>
              </a:spcAft>
              <a:buClr>
                <a:srgbClr val="000000"/>
              </a:buClr>
              <a:buSzPts val="1400"/>
              <a:buFont typeface="Arial"/>
              <a:buChar char="•"/>
            </a:pPr>
            <a:r>
              <a:rPr lang="en-GB" sz="1600" b="0" i="0" u="none" strike="noStrike" cap="none">
                <a:solidFill>
                  <a:schemeClr val="dk1"/>
                </a:solidFill>
                <a:latin typeface="Calibri"/>
                <a:ea typeface="Calibri"/>
                <a:cs typeface="Calibri"/>
                <a:sym typeface="Calibri"/>
              </a:rPr>
              <a:t>Could there be more equality in the way consumption decisions are made? What would be gained from a more equitable situation?</a:t>
            </a:r>
            <a:endParaRPr/>
          </a:p>
        </p:txBody>
      </p:sp>
      <p:pic>
        <p:nvPicPr>
          <p:cNvPr id="200" name="Google Shape;200;p27" descr="A screenshot of a cell phone&#10;&#10;Description automatically generated"/>
          <p:cNvPicPr preferRelativeResize="0"/>
          <p:nvPr/>
        </p:nvPicPr>
        <p:blipFill rotWithShape="1">
          <a:blip r:embed="rId4">
            <a:alphaModFix/>
          </a:blip>
          <a:srcRect t="1593" b="42491"/>
          <a:stretch/>
        </p:blipFill>
        <p:spPr>
          <a:xfrm>
            <a:off x="6294037" y="1398877"/>
            <a:ext cx="2458885" cy="1542942"/>
          </a:xfrm>
          <a:prstGeom prst="rect">
            <a:avLst/>
          </a:prstGeom>
          <a:noFill/>
          <a:ln>
            <a:noFill/>
          </a:ln>
        </p:spPr>
      </p:pic>
      <p:pic>
        <p:nvPicPr>
          <p:cNvPr id="201" name="Google Shape;201;p27" descr="A close up of a sign&#10;&#10;Description automatically generated"/>
          <p:cNvPicPr preferRelativeResize="0"/>
          <p:nvPr/>
        </p:nvPicPr>
        <p:blipFill rotWithShape="1">
          <a:blip r:embed="rId5">
            <a:alphaModFix/>
          </a:blip>
          <a:srcRect/>
          <a:stretch/>
        </p:blipFill>
        <p:spPr>
          <a:xfrm>
            <a:off x="6543207" y="2823798"/>
            <a:ext cx="1820415" cy="3472274"/>
          </a:xfrm>
          <a:prstGeom prst="rect">
            <a:avLst/>
          </a:prstGeom>
          <a:noFill/>
          <a:ln>
            <a:noFill/>
          </a:ln>
        </p:spPr>
      </p:pic>
      <p:pic>
        <p:nvPicPr>
          <p:cNvPr id="202" name="Google Shape;202;p27"/>
          <p:cNvPicPr preferRelativeResize="0"/>
          <p:nvPr/>
        </p:nvPicPr>
        <p:blipFill rotWithShape="1">
          <a:blip r:embed="rId6">
            <a:alphaModFix/>
          </a:blip>
          <a:srcRect l="62" t="51167" r="-62" b="-90"/>
          <a:stretch/>
        </p:blipFill>
        <p:spPr>
          <a:xfrm>
            <a:off x="706915" y="1894767"/>
            <a:ext cx="4784279" cy="26260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810630" y="446497"/>
            <a:ext cx="4143619" cy="105251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Group exercise: How do gender issues apply ?</a:t>
            </a:r>
            <a:endParaRPr/>
          </a:p>
        </p:txBody>
      </p:sp>
      <p:pic>
        <p:nvPicPr>
          <p:cNvPr id="208" name="Google Shape;208;p28" descr="A picture containing drawing&#10;&#10;Description automatically generated"/>
          <p:cNvPicPr preferRelativeResize="0"/>
          <p:nvPr/>
        </p:nvPicPr>
        <p:blipFill rotWithShape="1">
          <a:blip r:embed="rId3">
            <a:alphaModFix/>
          </a:blip>
          <a:srcRect/>
          <a:stretch/>
        </p:blipFill>
        <p:spPr>
          <a:xfrm>
            <a:off x="5025595" y="513878"/>
            <a:ext cx="3717421" cy="685335"/>
          </a:xfrm>
          <a:prstGeom prst="rect">
            <a:avLst/>
          </a:prstGeom>
          <a:noFill/>
          <a:ln>
            <a:noFill/>
          </a:ln>
        </p:spPr>
      </p:pic>
      <p:sp>
        <p:nvSpPr>
          <p:cNvPr id="209" name="Google Shape;209;p28"/>
          <p:cNvSpPr txBox="1"/>
          <p:nvPr/>
        </p:nvSpPr>
        <p:spPr>
          <a:xfrm>
            <a:off x="1760800" y="6417174"/>
            <a:ext cx="7060912" cy="557636"/>
          </a:xfrm>
          <a:prstGeom prst="rect">
            <a:avLst/>
          </a:prstGeom>
          <a:noFill/>
          <a:ln>
            <a:noFill/>
          </a:ln>
        </p:spPr>
        <p:txBody>
          <a:bodyPr spcFirstLastPara="1" wrap="square" lIns="0" tIns="0" rIns="0" bIns="0" anchor="t" anchorCtr="0">
            <a:noAutofit/>
          </a:bodyPr>
          <a:lstStyle/>
          <a:p>
            <a:pPr marL="457200" marR="0" lvl="0" indent="-228600" algn="r" rtl="0">
              <a:lnSpc>
                <a:spcPct val="100000"/>
              </a:lnSpc>
              <a:spcBef>
                <a:spcPts val="0"/>
              </a:spcBef>
              <a:spcAft>
                <a:spcPts val="0"/>
              </a:spcAft>
              <a:buClr>
                <a:srgbClr val="000000"/>
              </a:buClr>
              <a:buSzPts val="1400"/>
              <a:buFont typeface="Arial"/>
              <a:buNone/>
            </a:pPr>
            <a:r>
              <a:rPr lang="en-GB" sz="1600" b="0" i="1" u="none" strike="noStrike" cap="none">
                <a:solidFill>
                  <a:schemeClr val="dk1"/>
                </a:solidFill>
                <a:latin typeface="Calibri"/>
                <a:ea typeface="Calibri"/>
                <a:cs typeface="Calibri"/>
                <a:sym typeface="Calibri"/>
              </a:rPr>
              <a:t>Infographics from (UN, 2019) SDG Report 2019</a:t>
            </a:r>
            <a:endParaRPr sz="1400" b="0" i="0" u="none" strike="noStrike" cap="none">
              <a:solidFill>
                <a:srgbClr val="000000"/>
              </a:solidFill>
              <a:latin typeface="Arial"/>
              <a:ea typeface="Arial"/>
              <a:cs typeface="Arial"/>
              <a:sym typeface="Arial"/>
            </a:endParaRPr>
          </a:p>
        </p:txBody>
      </p:sp>
      <p:sp>
        <p:nvSpPr>
          <p:cNvPr id="210" name="Google Shape;210;p28"/>
          <p:cNvSpPr txBox="1"/>
          <p:nvPr/>
        </p:nvSpPr>
        <p:spPr>
          <a:xfrm>
            <a:off x="0" y="4960973"/>
            <a:ext cx="6288833" cy="2013837"/>
          </a:xfrm>
          <a:prstGeom prst="rect">
            <a:avLst/>
          </a:prstGeom>
          <a:noFill/>
          <a:ln>
            <a:noFill/>
          </a:ln>
        </p:spPr>
        <p:txBody>
          <a:bodyPr spcFirstLastPara="1" wrap="square" lIns="0" tIns="0" rIns="0" bIns="0" anchor="t" anchorCtr="0">
            <a:noAutofit/>
          </a:bodyPr>
          <a:lstStyle/>
          <a:p>
            <a:pPr marL="800100" marR="0" lvl="0" indent="-342900" algn="l" rtl="0">
              <a:lnSpc>
                <a:spcPct val="100000"/>
              </a:lnSpc>
              <a:spcBef>
                <a:spcPts val="0"/>
              </a:spcBef>
              <a:spcAft>
                <a:spcPts val="0"/>
              </a:spcAft>
              <a:buClr>
                <a:srgbClr val="000000"/>
              </a:buClr>
              <a:buSzPts val="1400"/>
              <a:buFont typeface="Arial"/>
              <a:buChar char="•"/>
            </a:pPr>
            <a:r>
              <a:rPr lang="en-GB" sz="1600" b="0" i="0" u="none" strike="noStrike" cap="none">
                <a:solidFill>
                  <a:schemeClr val="dk1"/>
                </a:solidFill>
                <a:latin typeface="Calibri"/>
                <a:ea typeface="Calibri"/>
                <a:cs typeface="Calibri"/>
                <a:sym typeface="Calibri"/>
              </a:rPr>
              <a:t>Are women’s and men’s, girls’ and boys’ roles different in managing biodiversity and other land- and freshwater-based resources? How?</a:t>
            </a:r>
            <a:endParaRPr sz="1400" b="0" i="0" u="none" strike="noStrike" cap="none">
              <a:solidFill>
                <a:srgbClr val="000000"/>
              </a:solidFill>
              <a:latin typeface="Arial"/>
              <a:ea typeface="Arial"/>
              <a:cs typeface="Arial"/>
              <a:sym typeface="Arial"/>
            </a:endParaRPr>
          </a:p>
          <a:p>
            <a:pPr marL="800100" marR="0" lvl="0" indent="-342900" algn="l" rtl="0">
              <a:lnSpc>
                <a:spcPct val="100000"/>
              </a:lnSpc>
              <a:spcBef>
                <a:spcPts val="0"/>
              </a:spcBef>
              <a:spcAft>
                <a:spcPts val="0"/>
              </a:spcAft>
              <a:buClr>
                <a:srgbClr val="000000"/>
              </a:buClr>
              <a:buSzPts val="1400"/>
              <a:buFont typeface="Arial"/>
              <a:buChar char="•"/>
            </a:pPr>
            <a:r>
              <a:rPr lang="en-GB" sz="1600" b="0" i="0" u="none" strike="noStrike" cap="none">
                <a:solidFill>
                  <a:schemeClr val="dk1"/>
                </a:solidFill>
                <a:latin typeface="Calibri"/>
                <a:ea typeface="Calibri"/>
                <a:cs typeface="Calibri"/>
                <a:sym typeface="Calibri"/>
              </a:rPr>
              <a:t>Could there be more equality in the way these resources are owned/accessed/managed and how decisions are made? What would be gained from a more equitable situation?</a:t>
            </a:r>
            <a:endParaRPr sz="1400" b="0" i="0" u="none" strike="noStrike" cap="none">
              <a:solidFill>
                <a:srgbClr val="000000"/>
              </a:solidFill>
              <a:latin typeface="Arial"/>
              <a:ea typeface="Arial"/>
              <a:cs typeface="Arial"/>
              <a:sym typeface="Arial"/>
            </a:endParaRPr>
          </a:p>
        </p:txBody>
      </p:sp>
      <p:pic>
        <p:nvPicPr>
          <p:cNvPr id="211" name="Google Shape;211;p28" descr="A screenshot of a cell phone&#10;&#10;Description automatically generated"/>
          <p:cNvPicPr preferRelativeResize="0"/>
          <p:nvPr/>
        </p:nvPicPr>
        <p:blipFill rotWithShape="1">
          <a:blip r:embed="rId4">
            <a:alphaModFix/>
          </a:blip>
          <a:srcRect t="41035"/>
          <a:stretch/>
        </p:blipFill>
        <p:spPr>
          <a:xfrm>
            <a:off x="6334962" y="1525992"/>
            <a:ext cx="2187263" cy="4714440"/>
          </a:xfrm>
          <a:prstGeom prst="rect">
            <a:avLst/>
          </a:prstGeom>
          <a:noFill/>
          <a:ln>
            <a:noFill/>
          </a:ln>
        </p:spPr>
      </p:pic>
      <p:pic>
        <p:nvPicPr>
          <p:cNvPr id="212" name="Google Shape;212;p28" descr="A screenshot of a cell phone&#10;&#10;Description automatically generated"/>
          <p:cNvPicPr preferRelativeResize="0"/>
          <p:nvPr/>
        </p:nvPicPr>
        <p:blipFill rotWithShape="1">
          <a:blip r:embed="rId5">
            <a:alphaModFix/>
          </a:blip>
          <a:srcRect/>
          <a:stretch/>
        </p:blipFill>
        <p:spPr>
          <a:xfrm>
            <a:off x="666743" y="1662028"/>
            <a:ext cx="2847996" cy="3038497"/>
          </a:xfrm>
          <a:prstGeom prst="rect">
            <a:avLst/>
          </a:prstGeom>
          <a:noFill/>
          <a:ln>
            <a:noFill/>
          </a:ln>
        </p:spPr>
      </p:pic>
      <p:pic>
        <p:nvPicPr>
          <p:cNvPr id="213" name="Google Shape;213;p28"/>
          <p:cNvPicPr preferRelativeResize="0"/>
          <p:nvPr/>
        </p:nvPicPr>
        <p:blipFill rotWithShape="1">
          <a:blip r:embed="rId6">
            <a:alphaModFix/>
          </a:blip>
          <a:srcRect b="60954"/>
          <a:stretch/>
        </p:blipFill>
        <p:spPr>
          <a:xfrm>
            <a:off x="3677425" y="1780086"/>
            <a:ext cx="1950610" cy="27773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519485" y="487053"/>
            <a:ext cx="3692751" cy="330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2400" b="0">
                <a:solidFill>
                  <a:schemeClr val="dk1"/>
                </a:solidFill>
              </a:rPr>
              <a:t>If gender issues cut across the SDGs and many sectors and aspects of human development and planetary health…</a:t>
            </a:r>
            <a:br>
              <a:rPr lang="en-GB" sz="2400" b="0">
                <a:solidFill>
                  <a:schemeClr val="dk1"/>
                </a:solidFill>
              </a:rPr>
            </a:br>
            <a:br>
              <a:rPr lang="en-GB" sz="2400" b="0">
                <a:solidFill>
                  <a:schemeClr val="dk1"/>
                </a:solidFill>
              </a:rPr>
            </a:br>
            <a:r>
              <a:rPr lang="en-GB" sz="2400" b="0">
                <a:solidFill>
                  <a:schemeClr val="dk1"/>
                </a:solidFill>
              </a:rPr>
              <a:t>…so also climate change is a cross-cutting issue</a:t>
            </a:r>
            <a:endParaRPr/>
          </a:p>
        </p:txBody>
      </p:sp>
      <p:pic>
        <p:nvPicPr>
          <p:cNvPr id="219" name="Google Shape;219;p29" descr="A screenshot of text&#10;&#10;Description automatically generated"/>
          <p:cNvPicPr preferRelativeResize="0"/>
          <p:nvPr/>
        </p:nvPicPr>
        <p:blipFill rotWithShape="1">
          <a:blip r:embed="rId3">
            <a:alphaModFix/>
          </a:blip>
          <a:srcRect/>
          <a:stretch/>
        </p:blipFill>
        <p:spPr>
          <a:xfrm>
            <a:off x="4257639" y="0"/>
            <a:ext cx="4886361" cy="683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324438" y="1700213"/>
            <a:ext cx="8207312" cy="1069011"/>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dirty="0"/>
              <a:t>About international policy frameworks that relate to climate action and women’s and girls’ empowerment:</a:t>
            </a:r>
            <a:endParaRPr dirty="0"/>
          </a:p>
          <a:p>
            <a:pPr marL="457200" lvl="0" indent="-228600" algn="l" rtl="0">
              <a:lnSpc>
                <a:spcPct val="100000"/>
              </a:lnSpc>
              <a:spcBef>
                <a:spcPts val="0"/>
              </a:spcBef>
              <a:spcAft>
                <a:spcPts val="0"/>
              </a:spcAft>
              <a:buSzPts val="1400"/>
              <a:buNone/>
            </a:pPr>
            <a:endParaRPr dirty="0"/>
          </a:p>
          <a:p>
            <a:pPr marL="571500" lvl="0" indent="-342900" algn="l" rtl="0">
              <a:lnSpc>
                <a:spcPct val="100000"/>
              </a:lnSpc>
              <a:spcBef>
                <a:spcPts val="0"/>
              </a:spcBef>
              <a:spcAft>
                <a:spcPts val="0"/>
              </a:spcAft>
              <a:buSzPts val="1400"/>
              <a:buFont typeface="Calibri"/>
              <a:buChar char="-"/>
            </a:pPr>
            <a:r>
              <a:rPr lang="en-GB" dirty="0"/>
              <a:t>The Sustainable Development Goals</a:t>
            </a:r>
            <a:endParaRPr dirty="0"/>
          </a:p>
          <a:p>
            <a:pPr marL="571500" lvl="0" indent="-342900" algn="l" rtl="0">
              <a:lnSpc>
                <a:spcPct val="100000"/>
              </a:lnSpc>
              <a:spcBef>
                <a:spcPts val="0"/>
              </a:spcBef>
              <a:spcAft>
                <a:spcPts val="0"/>
              </a:spcAft>
              <a:buSzPts val="1400"/>
              <a:buFont typeface="Calibri"/>
              <a:buChar char="-"/>
            </a:pPr>
            <a:r>
              <a:rPr lang="en-GB" dirty="0"/>
              <a:t>The Sendai Agreement on Disaster Risk Reduction (climate-related disasters)</a:t>
            </a:r>
            <a:endParaRPr dirty="0"/>
          </a:p>
          <a:p>
            <a:pPr marL="571500" lvl="0" indent="-342900" algn="l" rtl="0">
              <a:lnSpc>
                <a:spcPct val="100000"/>
              </a:lnSpc>
              <a:spcBef>
                <a:spcPts val="0"/>
              </a:spcBef>
              <a:spcAft>
                <a:spcPts val="0"/>
              </a:spcAft>
              <a:buSzPts val="1400"/>
              <a:buFont typeface="Calibri"/>
              <a:buChar char="-"/>
            </a:pPr>
            <a:r>
              <a:rPr lang="en-GB" dirty="0"/>
              <a:t>The Paris Agreement on Climate Change</a:t>
            </a:r>
            <a:endParaRPr dirty="0"/>
          </a:p>
          <a:p>
            <a:pPr marL="228600" lvl="0" indent="0" algn="l" rtl="0">
              <a:lnSpc>
                <a:spcPct val="100000"/>
              </a:lnSpc>
              <a:spcBef>
                <a:spcPts val="0"/>
              </a:spcBef>
              <a:spcAft>
                <a:spcPts val="0"/>
              </a:spcAft>
              <a:buSzPts val="1400"/>
              <a:buNone/>
            </a:pPr>
            <a:endParaRPr b="1" dirty="0"/>
          </a:p>
          <a:p>
            <a:pPr marL="571500" lvl="0" indent="-342900" algn="l" rtl="0">
              <a:lnSpc>
                <a:spcPct val="100000"/>
              </a:lnSpc>
              <a:spcBef>
                <a:spcPts val="0"/>
              </a:spcBef>
              <a:spcAft>
                <a:spcPts val="0"/>
              </a:spcAft>
              <a:buSzPts val="1400"/>
              <a:buFontTx/>
              <a:buChar char="-"/>
            </a:pPr>
            <a:r>
              <a:rPr lang="en-GB" dirty="0"/>
              <a:t>Beijing Platform for Action</a:t>
            </a:r>
          </a:p>
          <a:p>
            <a:pPr marL="571500" lvl="0" indent="-342900" algn="l" rtl="0">
              <a:lnSpc>
                <a:spcPct val="100000"/>
              </a:lnSpc>
              <a:spcBef>
                <a:spcPts val="0"/>
              </a:spcBef>
              <a:spcAft>
                <a:spcPts val="0"/>
              </a:spcAft>
              <a:buSzPts val="1400"/>
              <a:buFontTx/>
              <a:buChar char="-"/>
            </a:pPr>
            <a:r>
              <a:rPr lang="en-GB" dirty="0"/>
              <a:t>Commission on the Status of Women</a:t>
            </a:r>
            <a:endParaRPr dirty="0"/>
          </a:p>
        </p:txBody>
      </p:sp>
      <p:sp>
        <p:nvSpPr>
          <p:cNvPr id="36" name="Google Shape;36;p6"/>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In this module you will learn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1246508" y="1461413"/>
            <a:ext cx="6473427" cy="1536619"/>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How climate change is affecting the region and what it means for people’s development prospects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title"/>
          </p:nvPr>
        </p:nvSpPr>
        <p:spPr>
          <a:xfrm>
            <a:off x="695725" y="545448"/>
            <a:ext cx="7468559" cy="1244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Introducing the international framework </a:t>
            </a:r>
            <a:br>
              <a:rPr lang="en-GB"/>
            </a:br>
            <a:r>
              <a:rPr lang="en-GB"/>
              <a:t>for managing disaster risk: the Sendai Framework </a:t>
            </a:r>
            <a:r>
              <a:rPr lang="en-GB" sz="2400" b="0"/>
              <a:t>– and how to think about climate-related risk </a:t>
            </a:r>
            <a:br>
              <a:rPr lang="en-GB" sz="2400" b="0"/>
            </a:br>
            <a:r>
              <a:rPr lang="en-GB" sz="2400" b="0"/>
              <a:t>and different people’s vulnerabilities</a:t>
            </a:r>
            <a:endParaRPr/>
          </a:p>
        </p:txBody>
      </p:sp>
      <p:sp>
        <p:nvSpPr>
          <p:cNvPr id="230" name="Google Shape;230;p31"/>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p:txBody>
      </p:sp>
      <p:pic>
        <p:nvPicPr>
          <p:cNvPr id="231" name="Google Shape;231;p31" descr="A large stone building&#10;&#10;Description automatically generated"/>
          <p:cNvPicPr preferRelativeResize="0"/>
          <p:nvPr/>
        </p:nvPicPr>
        <p:blipFill rotWithShape="1">
          <a:blip r:embed="rId3">
            <a:alphaModFix/>
          </a:blip>
          <a:srcRect/>
          <a:stretch/>
        </p:blipFill>
        <p:spPr>
          <a:xfrm>
            <a:off x="1572504" y="2401783"/>
            <a:ext cx="5715000" cy="3810403"/>
          </a:xfrm>
          <a:prstGeom prst="rect">
            <a:avLst/>
          </a:prstGeom>
          <a:noFill/>
          <a:ln>
            <a:noFill/>
          </a:ln>
        </p:spPr>
      </p:pic>
      <p:sp>
        <p:nvSpPr>
          <p:cNvPr id="232" name="Google Shape;232;p31"/>
          <p:cNvSpPr/>
          <p:nvPr/>
        </p:nvSpPr>
        <p:spPr>
          <a:xfrm>
            <a:off x="4225591" y="3275112"/>
            <a:ext cx="69281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Calibri</a:t>
            </a:r>
            <a:endParaRPr sz="1400" b="0" i="0" u="none" strike="noStrike" cap="none">
              <a:solidFill>
                <a:srgbClr val="000000"/>
              </a:solidFill>
              <a:latin typeface="Arial"/>
              <a:ea typeface="Arial"/>
              <a:cs typeface="Arial"/>
              <a:sym typeface="Arial"/>
            </a:endParaRPr>
          </a:p>
        </p:txBody>
      </p:sp>
      <p:sp>
        <p:nvSpPr>
          <p:cNvPr id="233" name="Google Shape;233;p31"/>
          <p:cNvSpPr txBox="1"/>
          <p:nvPr/>
        </p:nvSpPr>
        <p:spPr>
          <a:xfrm>
            <a:off x="5505994" y="6312552"/>
            <a:ext cx="253419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Calibri"/>
                <a:ea typeface="Calibri"/>
                <a:cs typeface="Calibri"/>
                <a:sym typeface="Calibri"/>
              </a:rPr>
              <a:t>Image – Sendai, Albert, flickr</a:t>
            </a:r>
            <a:endParaRPr sz="1400" b="0" i="1"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441002" y="331948"/>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Hazard, risk and vulnerability</a:t>
            </a:r>
            <a:endParaRPr/>
          </a:p>
        </p:txBody>
      </p:sp>
      <p:sp>
        <p:nvSpPr>
          <p:cNvPr id="239" name="Google Shape;239;p3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240" name="Google Shape;240;p32"/>
          <p:cNvPicPr preferRelativeResize="0"/>
          <p:nvPr/>
        </p:nvPicPr>
        <p:blipFill rotWithShape="1">
          <a:blip r:embed="rId3">
            <a:alphaModFix/>
          </a:blip>
          <a:srcRect l="4676" t="22793" r="4091" b="12471"/>
          <a:stretch/>
        </p:blipFill>
        <p:spPr>
          <a:xfrm>
            <a:off x="233317" y="1387929"/>
            <a:ext cx="8677364" cy="46178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389470" y="396904"/>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What turns a ‘hazard’ into a ‘disaster’?</a:t>
            </a:r>
            <a:endParaRPr/>
          </a:p>
        </p:txBody>
      </p:sp>
      <p:sp>
        <p:nvSpPr>
          <p:cNvPr id="246" name="Google Shape;246;p33"/>
          <p:cNvSpPr txBox="1">
            <a:spLocks noGrp="1"/>
          </p:cNvSpPr>
          <p:nvPr>
            <p:ph type="body" idx="1"/>
          </p:nvPr>
        </p:nvSpPr>
        <p:spPr>
          <a:xfrm>
            <a:off x="389470" y="5838795"/>
            <a:ext cx="6923403" cy="434715"/>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Climate is one of the hazards that can drive disaster risk</a:t>
            </a:r>
            <a:endParaRPr/>
          </a:p>
        </p:txBody>
      </p:sp>
      <p:pic>
        <p:nvPicPr>
          <p:cNvPr id="247" name="Google Shape;247;p33" descr="A close up of a map&#10;&#10;Description automatically generated"/>
          <p:cNvPicPr preferRelativeResize="0"/>
          <p:nvPr/>
        </p:nvPicPr>
        <p:blipFill rotWithShape="1">
          <a:blip r:embed="rId3">
            <a:alphaModFix/>
          </a:blip>
          <a:srcRect/>
          <a:stretch/>
        </p:blipFill>
        <p:spPr>
          <a:xfrm>
            <a:off x="204755" y="1323959"/>
            <a:ext cx="8734489" cy="42100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734914" y="266805"/>
            <a:ext cx="8160891"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Our different characteristics not only create certain vulnerabilities in social and cultural context but give us strengths too  </a:t>
            </a:r>
            <a:r>
              <a:rPr lang="en-GB" sz="2200" b="0">
                <a:solidFill>
                  <a:schemeClr val="dk1"/>
                </a:solidFill>
              </a:rPr>
              <a:t>(skills, talents, knowledge)  </a:t>
            </a:r>
            <a:endParaRPr/>
          </a:p>
        </p:txBody>
      </p:sp>
      <p:pic>
        <p:nvPicPr>
          <p:cNvPr id="253" name="Google Shape;253;p34" descr="A picture containing clock&#10;&#10;Description automatically generated"/>
          <p:cNvPicPr preferRelativeResize="0"/>
          <p:nvPr/>
        </p:nvPicPr>
        <p:blipFill rotWithShape="1">
          <a:blip r:embed="rId3">
            <a:alphaModFix/>
          </a:blip>
          <a:srcRect/>
          <a:stretch/>
        </p:blipFill>
        <p:spPr>
          <a:xfrm>
            <a:off x="1273586" y="1603948"/>
            <a:ext cx="6888557" cy="51149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533360" y="523411"/>
            <a:ext cx="3614098" cy="2165906"/>
          </a:xfrm>
          <a:prstGeom prst="rect">
            <a:avLst/>
          </a:prstGeom>
          <a:noFill/>
          <a:ln>
            <a:noFill/>
          </a:ln>
        </p:spPr>
        <p:txBody>
          <a:bodyPr spcFirstLastPara="1" vert="horz" wrap="square" lIns="0" tIns="0" rIns="0" bIns="0" rtlCol="0" anchor="t" anchorCtr="0">
            <a:noAutofit/>
          </a:bodyPr>
          <a:lstStyle/>
          <a:p>
            <a:r>
              <a:rPr lang="en-GB" dirty="0"/>
              <a:t>Group exercise:</a:t>
            </a:r>
            <a:br>
              <a:rPr lang="en-GB" dirty="0"/>
            </a:br>
            <a:br>
              <a:rPr lang="en-GB" dirty="0"/>
            </a:br>
            <a:r>
              <a:rPr lang="en-GB" dirty="0"/>
              <a:t>Hazard, risk and vulnerability</a:t>
            </a:r>
            <a:endParaRPr dirty="0"/>
          </a:p>
        </p:txBody>
      </p:sp>
      <p:sp>
        <p:nvSpPr>
          <p:cNvPr id="214" name="Google Shape;214;p29"/>
          <p:cNvSpPr txBox="1">
            <a:spLocks noGrp="1"/>
          </p:cNvSpPr>
          <p:nvPr>
            <p:ph type="body" idx="1"/>
          </p:nvPr>
        </p:nvSpPr>
        <p:spPr>
          <a:xfrm>
            <a:off x="255321" y="2391075"/>
            <a:ext cx="4076977" cy="2474732"/>
          </a:xfrm>
          <a:prstGeom prst="rect">
            <a:avLst/>
          </a:prstGeom>
          <a:noFill/>
          <a:ln>
            <a:noFill/>
          </a:ln>
        </p:spPr>
        <p:txBody>
          <a:bodyPr spcFirstLastPara="1" vert="horz" wrap="square" lIns="0" tIns="0" rIns="0" bIns="0" rtlCol="0" anchor="t" anchorCtr="0">
            <a:noAutofit/>
          </a:bodyPr>
          <a:lstStyle/>
          <a:p>
            <a:pPr marL="228600" indent="0"/>
            <a:r>
              <a:rPr lang="en-GB" dirty="0"/>
              <a:t>The climate hazard in this story is drought.</a:t>
            </a:r>
            <a:endParaRPr dirty="0"/>
          </a:p>
          <a:p>
            <a:endParaRPr lang="en-GB" dirty="0"/>
          </a:p>
          <a:p>
            <a:pPr marL="228600" indent="0"/>
            <a:r>
              <a:rPr lang="en-GB" dirty="0"/>
              <a:t>How might </a:t>
            </a:r>
            <a:r>
              <a:rPr lang="en-GB" dirty="0" err="1"/>
              <a:t>Dureti</a:t>
            </a:r>
            <a:r>
              <a:rPr lang="en-GB" dirty="0"/>
              <a:t> be exposed to drought?</a:t>
            </a:r>
            <a:endParaRPr dirty="0"/>
          </a:p>
          <a:p>
            <a:endParaRPr lang="en-GB" dirty="0"/>
          </a:p>
          <a:p>
            <a:pPr marL="228600" indent="0"/>
            <a:r>
              <a:rPr lang="en-GB" dirty="0"/>
              <a:t>How might </a:t>
            </a:r>
            <a:r>
              <a:rPr lang="en-GB" dirty="0" err="1"/>
              <a:t>Dureti</a:t>
            </a:r>
            <a:r>
              <a:rPr lang="en-GB" dirty="0"/>
              <a:t> be vulnerable to drought?</a:t>
            </a:r>
            <a:endParaRPr dirty="0"/>
          </a:p>
          <a:p>
            <a:endParaRPr lang="en-GB" dirty="0"/>
          </a:p>
          <a:p>
            <a:pPr marL="169069" indent="2381"/>
            <a:r>
              <a:rPr lang="en-GB" dirty="0"/>
              <a:t>What knowledge, skills, talents might she have to share with others?</a:t>
            </a:r>
            <a:endParaRPr dirty="0"/>
          </a:p>
          <a:p>
            <a:endParaRPr dirty="0"/>
          </a:p>
        </p:txBody>
      </p:sp>
      <p:pic>
        <p:nvPicPr>
          <p:cNvPr id="2" name="Picture 1">
            <a:extLst>
              <a:ext uri="{FF2B5EF4-FFF2-40B4-BE49-F238E27FC236}">
                <a16:creationId xmlns:a16="http://schemas.microsoft.com/office/drawing/2014/main" id="{D445B406-1AE4-425A-8115-D7B10B33679F}"/>
              </a:ext>
            </a:extLst>
          </p:cNvPr>
          <p:cNvPicPr>
            <a:picLocks noChangeAspect="1"/>
          </p:cNvPicPr>
          <p:nvPr/>
        </p:nvPicPr>
        <p:blipFill>
          <a:blip r:embed="rId3"/>
          <a:stretch>
            <a:fillRect/>
          </a:stretch>
        </p:blipFill>
        <p:spPr>
          <a:xfrm>
            <a:off x="4811703" y="156289"/>
            <a:ext cx="4332297" cy="6545422"/>
          </a:xfrm>
          <a:prstGeom prst="rect">
            <a:avLst/>
          </a:prstGeom>
        </p:spPr>
      </p:pic>
    </p:spTree>
    <p:extLst>
      <p:ext uri="{BB962C8B-B14F-4D97-AF65-F5344CB8AC3E}">
        <p14:creationId xmlns:p14="http://schemas.microsoft.com/office/powerpoint/2010/main" val="921444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446568" y="3083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Sendai Framework for Disaster Risk Reduction (2015-2030)</a:t>
            </a:r>
            <a:endParaRPr/>
          </a:p>
        </p:txBody>
      </p:sp>
      <p:graphicFrame>
        <p:nvGraphicFramePr>
          <p:cNvPr id="266" name="Google Shape;266;p36"/>
          <p:cNvGraphicFramePr/>
          <p:nvPr/>
        </p:nvGraphicFramePr>
        <p:xfrm>
          <a:off x="446568" y="1701800"/>
          <a:ext cx="8416575" cy="4519360"/>
        </p:xfrm>
        <a:graphic>
          <a:graphicData uri="http://schemas.openxmlformats.org/drawingml/2006/table">
            <a:tbl>
              <a:tblPr firstRow="1" bandRow="1">
                <a:noFill/>
                <a:tableStyleId>{6EE07617-3E63-414E-B912-ED7ED294B77D}</a:tableStyleId>
              </a:tblPr>
              <a:tblGrid>
                <a:gridCol w="1062950">
                  <a:extLst>
                    <a:ext uri="{9D8B030D-6E8A-4147-A177-3AD203B41FA5}">
                      <a16:colId xmlns:a16="http://schemas.microsoft.com/office/drawing/2014/main" val="20000"/>
                    </a:ext>
                  </a:extLst>
                </a:gridCol>
                <a:gridCol w="7353625">
                  <a:extLst>
                    <a:ext uri="{9D8B030D-6E8A-4147-A177-3AD203B41FA5}">
                      <a16:colId xmlns:a16="http://schemas.microsoft.com/office/drawing/2014/main" val="20001"/>
                    </a:ext>
                  </a:extLst>
                </a:gridCol>
              </a:tblGrid>
              <a:tr h="15515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What</a:t>
                      </a:r>
                      <a:endParaRPr sz="1400" u="none" strike="noStrike" cap="none"/>
                    </a:p>
                  </a:txBody>
                  <a:tcPr marL="91450" marR="91450" marT="45725" marB="45725">
                    <a:solidFill>
                      <a:srgbClr val="E36C0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Reduce disaster-related deaths and losses to physical, economic, social, cultural , environmental assets of people, businesses, communities and countries by 2030 through the  implementation of seven targets over four priority areas (next slide)</a:t>
                      </a:r>
                      <a:endParaRPr sz="1400" u="none" strike="noStrike" cap="none"/>
                    </a:p>
                  </a:txBody>
                  <a:tcPr marL="91450" marR="91450" marT="45725" marB="45725">
                    <a:solidFill>
                      <a:srgbClr val="E36C09"/>
                    </a:solidFill>
                  </a:tcPr>
                </a:tc>
                <a:extLst>
                  <a:ext uri="{0D108BD9-81ED-4DB2-BD59-A6C34878D82A}">
                    <a16:rowId xmlns:a16="http://schemas.microsoft.com/office/drawing/2014/main" val="10000"/>
                  </a:ext>
                </a:extLst>
              </a:tr>
              <a:tr h="5018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When</a:t>
                      </a:r>
                      <a:endParaRPr sz="1400" u="none" strike="noStrike" cap="none"/>
                    </a:p>
                  </a:txBody>
                  <a:tcPr marL="91450" marR="91450" marT="45725" marB="45725">
                    <a:solidFill>
                      <a:srgbClr val="FABF8E"/>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2015-2030 commitment period</a:t>
                      </a:r>
                      <a:endParaRPr sz="1400" u="none" strike="noStrike" cap="none"/>
                    </a:p>
                  </a:txBody>
                  <a:tcPr marL="91450" marR="91450" marT="45725" marB="45725">
                    <a:solidFill>
                      <a:srgbClr val="FABF8E"/>
                    </a:solidFill>
                  </a:tcPr>
                </a:tc>
                <a:extLst>
                  <a:ext uri="{0D108BD9-81ED-4DB2-BD59-A6C34878D82A}">
                    <a16:rowId xmlns:a16="http://schemas.microsoft.com/office/drawing/2014/main" val="10001"/>
                  </a:ext>
                </a:extLst>
              </a:tr>
              <a:tr h="6695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Who</a:t>
                      </a:r>
                      <a:endParaRPr sz="1400" u="none" strike="noStrike" cap="none"/>
                    </a:p>
                  </a:txBody>
                  <a:tcPr marL="91450" marR="91450" marT="45725" marB="45725">
                    <a:solidFill>
                      <a:srgbClr val="FBD4B4"/>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187 country representatives adopted it at the World Conference on DRR</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As a non-legally-binding or ‘soft law’ agreement, there is no ratification process</a:t>
                      </a:r>
                      <a:endParaRPr sz="1400" u="none" strike="noStrike" cap="none"/>
                    </a:p>
                  </a:txBody>
                  <a:tcPr marL="91450" marR="91450" marT="45725" marB="45725">
                    <a:solidFill>
                      <a:srgbClr val="FBD4B4"/>
                    </a:solidFill>
                  </a:tcPr>
                </a:tc>
                <a:extLst>
                  <a:ext uri="{0D108BD9-81ED-4DB2-BD59-A6C34878D82A}">
                    <a16:rowId xmlns:a16="http://schemas.microsoft.com/office/drawing/2014/main" val="10002"/>
                  </a:ext>
                </a:extLst>
              </a:tr>
              <a:tr h="15515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How</a:t>
                      </a:r>
                      <a:endParaRPr sz="1400" u="none" strike="noStrike" cap="none"/>
                    </a:p>
                  </a:txBody>
                  <a:tcPr marL="91450" marR="91450" marT="45725" marB="45725">
                    <a:solidFill>
                      <a:srgbClr val="FDE9D8"/>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Countries report on progress against 38 agreed indicators via the Sendai Monitor process (first implementation period for this system was 2018-19). There are also periodic regional meetings where countries and agencies share progress, e.g. biennial Asian Ministerial Conference on DRR, Africa-Arab Platform on DRR, Latin America Regional Platform</a:t>
                      </a:r>
                      <a:endParaRPr sz="1400" u="none" strike="noStrike" cap="none"/>
                    </a:p>
                  </a:txBody>
                  <a:tcPr marL="91450" marR="91450" marT="45725" marB="45725">
                    <a:solidFill>
                      <a:srgbClr val="FDE9D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body" idx="1"/>
          </p:nvPr>
        </p:nvSpPr>
        <p:spPr>
          <a:xfrm>
            <a:off x="324438" y="1700213"/>
            <a:ext cx="4187237" cy="1069011"/>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sp>
        <p:nvSpPr>
          <p:cNvPr id="272" name="Google Shape;272;p37"/>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37"/>
          <p:cNvSpPr txBox="1">
            <a:spLocks noGrp="1"/>
          </p:cNvSpPr>
          <p:nvPr>
            <p:ph type="body" idx="2"/>
          </p:nvPr>
        </p:nvSpPr>
        <p:spPr>
          <a:xfrm>
            <a:off x="4632913" y="1700213"/>
            <a:ext cx="4187237" cy="1069011"/>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274" name="Google Shape;274;p37" descr="A screenshot of a cell phone&#10;&#10;Description automatically generated"/>
          <p:cNvPicPr preferRelativeResize="0"/>
          <p:nvPr/>
        </p:nvPicPr>
        <p:blipFill rotWithShape="1">
          <a:blip r:embed="rId3">
            <a:alphaModFix/>
          </a:blip>
          <a:srcRect/>
          <a:stretch/>
        </p:blipFill>
        <p:spPr>
          <a:xfrm>
            <a:off x="33337" y="0"/>
            <a:ext cx="9077325"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1179052" y="704411"/>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Sendai Framework for Disaster Risk Reduction</a:t>
            </a:r>
            <a:endParaRPr/>
          </a:p>
        </p:txBody>
      </p:sp>
      <p:sp>
        <p:nvSpPr>
          <p:cNvPr id="280" name="Google Shape;280;p38"/>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281" name="Google Shape;281;p38" descr="A picture containing screenshot&#10;&#10;Description automatically generated"/>
          <p:cNvPicPr preferRelativeResize="0"/>
          <p:nvPr/>
        </p:nvPicPr>
        <p:blipFill rotWithShape="1">
          <a:blip r:embed="rId3">
            <a:alphaModFix/>
          </a:blip>
          <a:srcRect/>
          <a:stretch/>
        </p:blipFill>
        <p:spPr>
          <a:xfrm>
            <a:off x="-113881" y="28952"/>
            <a:ext cx="9182930" cy="682904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9"/>
          <p:cNvSpPr txBox="1">
            <a:spLocks noGrp="1"/>
          </p:cNvSpPr>
          <p:nvPr>
            <p:ph type="title"/>
          </p:nvPr>
        </p:nvSpPr>
        <p:spPr>
          <a:xfrm>
            <a:off x="351182" y="345661"/>
            <a:ext cx="8368747"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Natural disasters affect women and men differently</a:t>
            </a:r>
            <a:endParaRPr/>
          </a:p>
        </p:txBody>
      </p:sp>
      <p:graphicFrame>
        <p:nvGraphicFramePr>
          <p:cNvPr id="287" name="Google Shape;287;p39"/>
          <p:cNvGraphicFramePr/>
          <p:nvPr/>
        </p:nvGraphicFramePr>
        <p:xfrm>
          <a:off x="351183" y="1590261"/>
          <a:ext cx="8616300" cy="3911425"/>
        </p:xfrm>
        <a:graphic>
          <a:graphicData uri="http://schemas.openxmlformats.org/drawingml/2006/table">
            <a:tbl>
              <a:tblPr firstRow="1" bandRow="1">
                <a:noFill/>
                <a:tableStyleId>{D77B3825-96CE-450E-9218-B2864753A0C3}</a:tableStyleId>
              </a:tblPr>
              <a:tblGrid>
                <a:gridCol w="2872100">
                  <a:extLst>
                    <a:ext uri="{9D8B030D-6E8A-4147-A177-3AD203B41FA5}">
                      <a16:colId xmlns:a16="http://schemas.microsoft.com/office/drawing/2014/main" val="20000"/>
                    </a:ext>
                  </a:extLst>
                </a:gridCol>
                <a:gridCol w="2872100">
                  <a:extLst>
                    <a:ext uri="{9D8B030D-6E8A-4147-A177-3AD203B41FA5}">
                      <a16:colId xmlns:a16="http://schemas.microsoft.com/office/drawing/2014/main" val="20001"/>
                    </a:ext>
                  </a:extLst>
                </a:gridCol>
                <a:gridCol w="2872100">
                  <a:extLst>
                    <a:ext uri="{9D8B030D-6E8A-4147-A177-3AD203B41FA5}">
                      <a16:colId xmlns:a16="http://schemas.microsoft.com/office/drawing/2014/main" val="20002"/>
                    </a:ext>
                  </a:extLst>
                </a:gridCol>
              </a:tblGrid>
              <a:tr h="7398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Year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Event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Proportion of fatalities that were female</a:t>
                      </a:r>
                      <a:endParaRPr sz="1400" u="none" strike="noStrike" cap="none"/>
                    </a:p>
                  </a:txBody>
                  <a:tcPr marL="91450" marR="91450" marT="45725" marB="45725"/>
                </a:tc>
                <a:extLst>
                  <a:ext uri="{0D108BD9-81ED-4DB2-BD59-A6C34878D82A}">
                    <a16:rowId xmlns:a16="http://schemas.microsoft.com/office/drawing/2014/main" val="10000"/>
                  </a:ext>
                </a:extLst>
              </a:tr>
              <a:tr h="3871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2004</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Tsunami – Aceh, Indonesia</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77%</a:t>
                      </a:r>
                      <a:endParaRPr sz="1400" u="none" strike="noStrike" cap="none"/>
                    </a:p>
                  </a:txBody>
                  <a:tcPr marL="58650" marR="58650" marT="29325" marB="29325"/>
                </a:tc>
                <a:extLst>
                  <a:ext uri="{0D108BD9-81ED-4DB2-BD59-A6C34878D82A}">
                    <a16:rowId xmlns:a16="http://schemas.microsoft.com/office/drawing/2014/main" val="10001"/>
                  </a:ext>
                </a:extLst>
              </a:tr>
              <a:tr h="3540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2004</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Tsunami- Tamil Nadu, India</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73%</a:t>
                      </a:r>
                      <a:endParaRPr sz="1400" u="none" strike="noStrike" cap="none"/>
                    </a:p>
                  </a:txBody>
                  <a:tcPr marL="58650" marR="58650" marT="29325" marB="29325"/>
                </a:tc>
                <a:extLst>
                  <a:ext uri="{0D108BD9-81ED-4DB2-BD59-A6C34878D82A}">
                    <a16:rowId xmlns:a16="http://schemas.microsoft.com/office/drawing/2014/main" val="10002"/>
                  </a:ext>
                </a:extLst>
              </a:tr>
              <a:tr h="3336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2008</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Cyclone Nargis - Myanmar</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61%</a:t>
                      </a:r>
                      <a:endParaRPr sz="1400" u="none" strike="noStrike" cap="none"/>
                    </a:p>
                  </a:txBody>
                  <a:tcPr marL="58650" marR="58650" marT="29325" marB="29325"/>
                </a:tc>
                <a:extLst>
                  <a:ext uri="{0D108BD9-81ED-4DB2-BD59-A6C34878D82A}">
                    <a16:rowId xmlns:a16="http://schemas.microsoft.com/office/drawing/2014/main" val="10003"/>
                  </a:ext>
                </a:extLst>
              </a:tr>
              <a:tr h="3404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2009</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Tsunami – Tonga and Samoa</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70%</a:t>
                      </a:r>
                      <a:endParaRPr sz="1400" u="none" strike="noStrike" cap="none"/>
                    </a:p>
                  </a:txBody>
                  <a:tcPr marL="58650" marR="58650" marT="29325" marB="29325"/>
                </a:tc>
                <a:extLst>
                  <a:ext uri="{0D108BD9-81ED-4DB2-BD59-A6C34878D82A}">
                    <a16:rowId xmlns:a16="http://schemas.microsoft.com/office/drawing/2014/main" val="10004"/>
                  </a:ext>
                </a:extLst>
              </a:tr>
              <a:tr h="3608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2014</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Solomon Islands Floods</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96% &amp; children</a:t>
                      </a:r>
                      <a:endParaRPr sz="1400" u="none" strike="noStrike" cap="none"/>
                    </a:p>
                  </a:txBody>
                  <a:tcPr marL="58650" marR="58650" marT="29325" marB="29325"/>
                </a:tc>
                <a:extLst>
                  <a:ext uri="{0D108BD9-81ED-4DB2-BD59-A6C34878D82A}">
                    <a16:rowId xmlns:a16="http://schemas.microsoft.com/office/drawing/2014/main" val="10005"/>
                  </a:ext>
                </a:extLst>
              </a:tr>
              <a:tr h="3744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2014</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Ebola Outbreak (SL, Lb, Guinea)</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55-60%</a:t>
                      </a:r>
                      <a:endParaRPr sz="1400" u="none" strike="noStrike" cap="none"/>
                    </a:p>
                  </a:txBody>
                  <a:tcPr marL="58650" marR="58650" marT="29325" marB="29325"/>
                </a:tc>
                <a:extLst>
                  <a:ext uri="{0D108BD9-81ED-4DB2-BD59-A6C34878D82A}">
                    <a16:rowId xmlns:a16="http://schemas.microsoft.com/office/drawing/2014/main" val="10006"/>
                  </a:ext>
                </a:extLst>
              </a:tr>
              <a:tr h="3472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2015</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Nepal Earthquake</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55%</a:t>
                      </a:r>
                      <a:endParaRPr sz="1400" u="none" strike="noStrike" cap="none"/>
                    </a:p>
                  </a:txBody>
                  <a:tcPr marL="58650" marR="58650" marT="29325" marB="29325"/>
                </a:tc>
                <a:extLst>
                  <a:ext uri="{0D108BD9-81ED-4DB2-BD59-A6C34878D82A}">
                    <a16:rowId xmlns:a16="http://schemas.microsoft.com/office/drawing/2014/main" val="10007"/>
                  </a:ext>
                </a:extLst>
              </a:tr>
              <a:tr h="3199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2015</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Myanmar Floods</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42%</a:t>
                      </a:r>
                      <a:endParaRPr sz="1400" u="none" strike="noStrike" cap="none"/>
                    </a:p>
                  </a:txBody>
                  <a:tcPr marL="58650" marR="58650" marT="29325" marB="29325"/>
                </a:tc>
                <a:extLst>
                  <a:ext uri="{0D108BD9-81ED-4DB2-BD59-A6C34878D82A}">
                    <a16:rowId xmlns:a16="http://schemas.microsoft.com/office/drawing/2014/main" val="10008"/>
                  </a:ext>
                </a:extLst>
              </a:tr>
              <a:tr h="3540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2016</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Fiji Cyclone Winston</a:t>
                      </a:r>
                      <a:endParaRPr sz="1400" u="none" strike="noStrike" cap="none"/>
                    </a:p>
                  </a:txBody>
                  <a:tcPr marL="58650" marR="58650" marT="29325" marB="293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50%  (92% iTaukei)</a:t>
                      </a:r>
                      <a:endParaRPr sz="1400" u="none" strike="noStrike" cap="none"/>
                    </a:p>
                  </a:txBody>
                  <a:tcPr marL="58650" marR="58650" marT="29325" marB="29325"/>
                </a:tc>
                <a:extLst>
                  <a:ext uri="{0D108BD9-81ED-4DB2-BD59-A6C34878D82A}">
                    <a16:rowId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3">
            <a:alphaModFix/>
          </a:blip>
          <a:srcRect/>
          <a:stretch/>
        </p:blipFill>
        <p:spPr>
          <a:xfrm>
            <a:off x="1146513" y="1725782"/>
            <a:ext cx="6850974" cy="3406435"/>
          </a:xfrm>
          <a:prstGeom prst="rect">
            <a:avLst/>
          </a:prstGeom>
          <a:noFill/>
          <a:ln>
            <a:noFill/>
          </a:ln>
        </p:spPr>
      </p:pic>
      <p:sp>
        <p:nvSpPr>
          <p:cNvPr id="42" name="Google Shape;42;p7"/>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3200"/>
              <a:t>Agenda 2030 and the Sustainable Development Goals (2015-2030)</a:t>
            </a:r>
            <a:endParaRPr/>
          </a:p>
        </p:txBody>
      </p:sp>
      <p:sp>
        <p:nvSpPr>
          <p:cNvPr id="43" name="Google Shape;43;p7"/>
          <p:cNvSpPr txBox="1"/>
          <p:nvPr/>
        </p:nvSpPr>
        <p:spPr>
          <a:xfrm>
            <a:off x="1179052" y="5284033"/>
            <a:ext cx="7395322" cy="11695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“Implementation and success will rely on countries’ own sustainable development policies, plans and programmes, and will be led by countries. …All stakeholders: governments, civil society, the private sector, and others, are expected to contribute to the realisation of the new agenda.” - </a:t>
            </a:r>
            <a:r>
              <a:rPr lang="en-GB" sz="1400" b="0" i="0" u="sng" strike="noStrike" cap="none">
                <a:solidFill>
                  <a:schemeClr val="hlink"/>
                </a:solidFill>
                <a:latin typeface="Calibri"/>
                <a:ea typeface="Calibri"/>
                <a:cs typeface="Calibri"/>
                <a:sym typeface="Calibri"/>
                <a:hlinkClick r:id="rId4"/>
              </a:rPr>
              <a:t>https://www.un.org/sustainabledevelopment/development-agenda/</a:t>
            </a:r>
            <a:r>
              <a:rPr lang="en-GB"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0"/>
          <p:cNvSpPr txBox="1">
            <a:spLocks noGrp="1"/>
          </p:cNvSpPr>
          <p:nvPr>
            <p:ph type="title"/>
          </p:nvPr>
        </p:nvSpPr>
        <p:spPr>
          <a:xfrm>
            <a:off x="767572" y="234148"/>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Measuring difference</a:t>
            </a:r>
            <a:endParaRPr/>
          </a:p>
        </p:txBody>
      </p:sp>
      <p:sp>
        <p:nvSpPr>
          <p:cNvPr id="293" name="Google Shape;293;p40"/>
          <p:cNvSpPr txBox="1">
            <a:spLocks noGrp="1"/>
          </p:cNvSpPr>
          <p:nvPr>
            <p:ph type="body" idx="1"/>
          </p:nvPr>
        </p:nvSpPr>
        <p:spPr>
          <a:xfrm>
            <a:off x="337931" y="1285461"/>
            <a:ext cx="8613912" cy="693562"/>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r>
              <a:rPr lang="en-GB" sz="1800" b="1"/>
              <a:t>The Sendai Framework itself mentions the importance of disaggregating data:</a:t>
            </a:r>
            <a:endParaRPr/>
          </a:p>
          <a:p>
            <a:pPr marL="457200" lvl="0" indent="0" algn="l" rtl="0">
              <a:lnSpc>
                <a:spcPct val="100000"/>
              </a:lnSpc>
              <a:spcBef>
                <a:spcPts val="0"/>
              </a:spcBef>
              <a:spcAft>
                <a:spcPts val="0"/>
              </a:spcAft>
              <a:buSzPts val="1400"/>
              <a:buNone/>
            </a:pPr>
            <a:endParaRPr sz="1800" b="1"/>
          </a:p>
          <a:p>
            <a:pPr marL="457200" lvl="0" indent="0" algn="l" rtl="0">
              <a:lnSpc>
                <a:spcPct val="100000"/>
              </a:lnSpc>
              <a:spcBef>
                <a:spcPts val="0"/>
              </a:spcBef>
              <a:spcAft>
                <a:spcPts val="0"/>
              </a:spcAft>
              <a:buSzPts val="1400"/>
              <a:buNone/>
            </a:pPr>
            <a:r>
              <a:rPr lang="en-GB" sz="1800" b="1"/>
              <a:t>Sendai Framework Priority 1: Understanding disaster risk</a:t>
            </a:r>
            <a:endParaRPr/>
          </a:p>
          <a:p>
            <a:pPr marL="457200" lvl="0" indent="0" algn="l" rtl="0">
              <a:lnSpc>
                <a:spcPct val="100000"/>
              </a:lnSpc>
              <a:spcBef>
                <a:spcPts val="0"/>
              </a:spcBef>
              <a:spcAft>
                <a:spcPts val="0"/>
              </a:spcAft>
              <a:buSzPts val="1400"/>
              <a:buNone/>
            </a:pPr>
            <a:endParaRPr sz="1800"/>
          </a:p>
          <a:p>
            <a:pPr marL="457200" lvl="0" indent="0" algn="l" rtl="0">
              <a:lnSpc>
                <a:spcPct val="100000"/>
              </a:lnSpc>
              <a:spcBef>
                <a:spcPts val="0"/>
              </a:spcBef>
              <a:spcAft>
                <a:spcPts val="0"/>
              </a:spcAft>
              <a:buSzPts val="1400"/>
              <a:buNone/>
            </a:pPr>
            <a:r>
              <a:rPr lang="en-GB" sz="1800"/>
              <a:t>(Item 24) Nationally and locally, </a:t>
            </a:r>
            <a:r>
              <a:rPr lang="en-GB" sz="1800" i="1"/>
              <a:t>“…it is important:</a:t>
            </a:r>
            <a:endParaRPr/>
          </a:p>
          <a:p>
            <a:pPr marL="457200" lvl="0" indent="0" algn="l" rtl="0">
              <a:lnSpc>
                <a:spcPct val="100000"/>
              </a:lnSpc>
              <a:spcBef>
                <a:spcPts val="0"/>
              </a:spcBef>
              <a:spcAft>
                <a:spcPts val="0"/>
              </a:spcAft>
              <a:buSzPts val="1400"/>
              <a:buNone/>
            </a:pPr>
            <a:r>
              <a:rPr lang="en-GB" sz="1800" i="1"/>
              <a:t>a) To promote the collection, analysis, management and use of relevant data and practical information and ensure its dissemination, taking into account the needs of different categories of users, as appropriate;…..</a:t>
            </a:r>
            <a:endParaRPr/>
          </a:p>
          <a:p>
            <a:pPr marL="457200" lvl="0" indent="0" algn="l" rtl="0">
              <a:lnSpc>
                <a:spcPct val="100000"/>
              </a:lnSpc>
              <a:spcBef>
                <a:spcPts val="0"/>
              </a:spcBef>
              <a:spcAft>
                <a:spcPts val="0"/>
              </a:spcAft>
              <a:buSzPts val="1400"/>
              <a:buNone/>
            </a:pPr>
            <a:r>
              <a:rPr lang="en-GB" sz="1800" i="1"/>
              <a:t>n) To apply risk information in all its dimensions of vulnerability, capacity and exposure of persons, communities, countries and assets, as well as hazard characteristics, to develop and implement disaster risk reduction policies…”</a:t>
            </a:r>
            <a:endParaRPr/>
          </a:p>
          <a:p>
            <a:pPr marL="457200" lvl="0" indent="0" algn="l" rtl="0">
              <a:lnSpc>
                <a:spcPct val="100000"/>
              </a:lnSpc>
              <a:spcBef>
                <a:spcPts val="0"/>
              </a:spcBef>
              <a:spcAft>
                <a:spcPts val="0"/>
              </a:spcAft>
              <a:buSzPts val="1400"/>
              <a:buNone/>
            </a:pPr>
            <a:endParaRPr sz="1800"/>
          </a:p>
          <a:p>
            <a:pPr marL="457200" lvl="0" indent="0" algn="l" rtl="0">
              <a:lnSpc>
                <a:spcPct val="100000"/>
              </a:lnSpc>
              <a:spcBef>
                <a:spcPts val="0"/>
              </a:spcBef>
              <a:spcAft>
                <a:spcPts val="0"/>
              </a:spcAft>
              <a:buSzPts val="1400"/>
              <a:buNone/>
            </a:pPr>
            <a:r>
              <a:rPr lang="en-GB" sz="1800"/>
              <a:t>However, the 38 indicators of the Sendai Framework Monitor against which governments must report, do not require gender-disaggregated data</a:t>
            </a:r>
            <a:endParaRPr/>
          </a:p>
          <a:p>
            <a:pPr marL="457200" lvl="0" indent="0" algn="l" rtl="0">
              <a:lnSpc>
                <a:spcPct val="100000"/>
              </a:lnSpc>
              <a:spcBef>
                <a:spcPts val="0"/>
              </a:spcBef>
              <a:spcAft>
                <a:spcPts val="0"/>
              </a:spcAft>
              <a:buSzPts val="1400"/>
              <a:buNone/>
            </a:pPr>
            <a:endParaRPr sz="1800"/>
          </a:p>
          <a:p>
            <a:pPr marL="457200" lvl="0" indent="0" algn="l" rtl="0">
              <a:lnSpc>
                <a:spcPct val="100000"/>
              </a:lnSpc>
              <a:spcBef>
                <a:spcPts val="0"/>
              </a:spcBef>
              <a:spcAft>
                <a:spcPts val="0"/>
              </a:spcAft>
              <a:buSzPts val="1400"/>
              <a:buNone/>
            </a:pPr>
            <a:r>
              <a:rPr lang="en-GB" sz="1800"/>
              <a:t>It is up to individual governments and disaster agencies to collect disaggregated data – for gender and other key variables that influence vulnerability and inclusion/exclusion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1"/>
          <p:cNvSpPr txBox="1">
            <a:spLocks noGrp="1"/>
          </p:cNvSpPr>
          <p:nvPr>
            <p:ph type="title"/>
          </p:nvPr>
        </p:nvSpPr>
        <p:spPr>
          <a:xfrm>
            <a:off x="975262" y="382702"/>
            <a:ext cx="8168738"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Acting on difference</a:t>
            </a:r>
            <a:endParaRPr b="0">
              <a:solidFill>
                <a:schemeClr val="dk1"/>
              </a:solidFill>
            </a:endParaRPr>
          </a:p>
        </p:txBody>
      </p:sp>
      <p:sp>
        <p:nvSpPr>
          <p:cNvPr id="299" name="Google Shape;299;p41"/>
          <p:cNvSpPr txBox="1">
            <a:spLocks noGrp="1"/>
          </p:cNvSpPr>
          <p:nvPr>
            <p:ph type="body" idx="1"/>
          </p:nvPr>
        </p:nvSpPr>
        <p:spPr>
          <a:xfrm>
            <a:off x="827835" y="1166402"/>
            <a:ext cx="7723498" cy="3507198"/>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sz="2000" b="1"/>
              <a:t>The Sendai Framework text recognises that disaster preparedness and risk reduction efforts should explicitly be geared to empowering and assisting those disproportionately affected by disasters</a:t>
            </a:r>
            <a:endParaRPr/>
          </a:p>
          <a:p>
            <a:pPr marL="457200" lvl="0" indent="-228600" algn="l" rtl="0">
              <a:lnSpc>
                <a:spcPct val="100000"/>
              </a:lnSpc>
              <a:spcBef>
                <a:spcPts val="0"/>
              </a:spcBef>
              <a:spcAft>
                <a:spcPts val="0"/>
              </a:spcAft>
              <a:buSzPts val="1400"/>
              <a:buNone/>
            </a:pPr>
            <a:endParaRPr sz="2000" b="1"/>
          </a:p>
          <a:p>
            <a:pPr marL="457200" lvl="0" indent="-228600" algn="l" rtl="0">
              <a:lnSpc>
                <a:spcPct val="100000"/>
              </a:lnSpc>
              <a:spcBef>
                <a:spcPts val="0"/>
              </a:spcBef>
              <a:spcAft>
                <a:spcPts val="0"/>
              </a:spcAft>
              <a:buSzPts val="1400"/>
              <a:buNone/>
            </a:pPr>
            <a:r>
              <a:rPr lang="en-GB" sz="2000" b="1"/>
              <a:t>Sendai Framework Priority 3: Investing in disaster risk reduction for resilience</a:t>
            </a:r>
            <a:endParaRPr/>
          </a:p>
          <a:p>
            <a:pPr marL="457200" lvl="0" indent="-228600" algn="l" rtl="0">
              <a:lnSpc>
                <a:spcPct val="100000"/>
              </a:lnSpc>
              <a:spcBef>
                <a:spcPts val="0"/>
              </a:spcBef>
              <a:spcAft>
                <a:spcPts val="0"/>
              </a:spcAft>
              <a:buSzPts val="1400"/>
              <a:buNone/>
            </a:pPr>
            <a:r>
              <a:rPr lang="en-GB" sz="2000" i="1"/>
              <a:t>“(item 30) Nationally and locally…to achieve this, it is important:</a:t>
            </a:r>
            <a:endParaRPr/>
          </a:p>
          <a:p>
            <a:pPr marL="457200" lvl="0" indent="-228600" algn="l" rtl="0">
              <a:lnSpc>
                <a:spcPct val="100000"/>
              </a:lnSpc>
              <a:spcBef>
                <a:spcPts val="0"/>
              </a:spcBef>
              <a:spcAft>
                <a:spcPts val="0"/>
              </a:spcAft>
              <a:buSzPts val="1400"/>
              <a:buNone/>
            </a:pPr>
            <a:endParaRPr sz="2000" i="1"/>
          </a:p>
          <a:p>
            <a:pPr marL="457200" lvl="0" indent="-228600" algn="l" rtl="0">
              <a:lnSpc>
                <a:spcPct val="100000"/>
              </a:lnSpc>
              <a:spcBef>
                <a:spcPts val="0"/>
              </a:spcBef>
              <a:spcAft>
                <a:spcPts val="0"/>
              </a:spcAft>
              <a:buSzPts val="1400"/>
              <a:buNone/>
            </a:pPr>
            <a:r>
              <a:rPr lang="en-GB" sz="2000" i="1"/>
              <a:t> (j) To strengthen the design and implementation of inclusive policies and social safety-net mechanisms, including through community involvement, integrated with livelihood enhancement programmes, and access to basic health-care services, including maternal, newborn and child health, sexual and reproductive health, food security and nutrition, housing and education, towards the eradication of poverty, to find durable solutions in the post-disaster phase and to empower and assist people disproportionately affected by disasters”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txBox="1">
            <a:spLocks noGrp="1"/>
          </p:cNvSpPr>
          <p:nvPr>
            <p:ph type="title"/>
          </p:nvPr>
        </p:nvSpPr>
        <p:spPr>
          <a:xfrm>
            <a:off x="695725" y="545448"/>
            <a:ext cx="7468559" cy="1244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Introducing the international framework </a:t>
            </a:r>
            <a:br>
              <a:rPr lang="en-GB"/>
            </a:br>
            <a:r>
              <a:rPr lang="en-GB"/>
              <a:t>for climate ambition: the Paris Agreement </a:t>
            </a:r>
            <a:br>
              <a:rPr lang="en-GB"/>
            </a:br>
            <a:r>
              <a:rPr lang="en-GB" sz="2400" b="0"/>
              <a:t>– and how it links to gender and social inclusion</a:t>
            </a:r>
            <a:endParaRPr/>
          </a:p>
        </p:txBody>
      </p:sp>
      <p:sp>
        <p:nvSpPr>
          <p:cNvPr id="343" name="Google Shape;343;p47"/>
          <p:cNvSpPr txBox="1">
            <a:spLocks noGrp="1"/>
          </p:cNvSpPr>
          <p:nvPr>
            <p:ph type="body" idx="1"/>
          </p:nvPr>
        </p:nvSpPr>
        <p:spPr>
          <a:xfrm>
            <a:off x="1443007" y="6312552"/>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p:txBody>
      </p:sp>
      <p:pic>
        <p:nvPicPr>
          <p:cNvPr id="344" name="Google Shape;344;p47" descr="A large clock tower on top of a grass covered field&#10;&#10;Description automatically generated"/>
          <p:cNvPicPr preferRelativeResize="0"/>
          <p:nvPr/>
        </p:nvPicPr>
        <p:blipFill rotWithShape="1">
          <a:blip r:embed="rId3">
            <a:alphaModFix/>
          </a:blip>
          <a:srcRect/>
          <a:stretch/>
        </p:blipFill>
        <p:spPr>
          <a:xfrm>
            <a:off x="1873648" y="2221991"/>
            <a:ext cx="5284798" cy="4000057"/>
          </a:xfrm>
          <a:prstGeom prst="rect">
            <a:avLst/>
          </a:prstGeom>
          <a:noFill/>
          <a:ln>
            <a:noFill/>
          </a:ln>
        </p:spPr>
      </p:pic>
      <p:sp>
        <p:nvSpPr>
          <p:cNvPr id="345" name="Google Shape;345;p47"/>
          <p:cNvSpPr txBox="1"/>
          <p:nvPr/>
        </p:nvSpPr>
        <p:spPr>
          <a:xfrm>
            <a:off x="5505994" y="6312552"/>
            <a:ext cx="253419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Calibri"/>
                <a:ea typeface="Calibri"/>
                <a:cs typeface="Calibri"/>
                <a:sym typeface="Calibri"/>
              </a:rPr>
              <a:t>Image – Paris, Alfi Ianni, flickr</a:t>
            </a:r>
            <a:endParaRPr sz="1400" b="0" i="1" u="none" strike="noStrike" cap="non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8"/>
          <p:cNvSpPr txBox="1">
            <a:spLocks noGrp="1"/>
          </p:cNvSpPr>
          <p:nvPr>
            <p:ph type="title"/>
          </p:nvPr>
        </p:nvSpPr>
        <p:spPr>
          <a:xfrm>
            <a:off x="446568" y="3083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UN Framework Convention on Climate Change (UNFCCC) Paris Agreement</a:t>
            </a:r>
            <a:endParaRPr/>
          </a:p>
        </p:txBody>
      </p:sp>
      <p:graphicFrame>
        <p:nvGraphicFramePr>
          <p:cNvPr id="351" name="Google Shape;351;p48"/>
          <p:cNvGraphicFramePr/>
          <p:nvPr/>
        </p:nvGraphicFramePr>
        <p:xfrm>
          <a:off x="446568" y="1701800"/>
          <a:ext cx="8416575" cy="4274475"/>
        </p:xfrm>
        <a:graphic>
          <a:graphicData uri="http://schemas.openxmlformats.org/drawingml/2006/table">
            <a:tbl>
              <a:tblPr firstRow="1" bandRow="1">
                <a:noFill/>
                <a:tableStyleId>{6EE07617-3E63-414E-B912-ED7ED294B77D}</a:tableStyleId>
              </a:tblPr>
              <a:tblGrid>
                <a:gridCol w="1062950">
                  <a:extLst>
                    <a:ext uri="{9D8B030D-6E8A-4147-A177-3AD203B41FA5}">
                      <a16:colId xmlns:a16="http://schemas.microsoft.com/office/drawing/2014/main" val="20000"/>
                    </a:ext>
                  </a:extLst>
                </a:gridCol>
                <a:gridCol w="7353625">
                  <a:extLst>
                    <a:ext uri="{9D8B030D-6E8A-4147-A177-3AD203B41FA5}">
                      <a16:colId xmlns:a16="http://schemas.microsoft.com/office/drawing/2014/main" val="20001"/>
                    </a:ext>
                  </a:extLst>
                </a:gridCol>
              </a:tblGrid>
              <a:tr h="15515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What</a:t>
                      </a:r>
                      <a:endParaRPr sz="1400" u="none" strike="noStrike" cap="none"/>
                    </a:p>
                  </a:txBody>
                  <a:tcPr marL="91450" marR="91450" marT="45725" marB="45725">
                    <a:solidFill>
                      <a:srgbClr val="E36C0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Climate change mitigation (mitigation of greenhouse gas emissions)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Climate change adaptation</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Loss and damage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Means of implementation: finance, technology transfer, capacity building </a:t>
                      </a:r>
                      <a:endParaRPr sz="1400" u="none" strike="noStrike" cap="none"/>
                    </a:p>
                  </a:txBody>
                  <a:tcPr marL="91450" marR="91450" marT="45725" marB="45725">
                    <a:solidFill>
                      <a:srgbClr val="E36C09"/>
                    </a:solidFill>
                  </a:tcPr>
                </a:tc>
                <a:extLst>
                  <a:ext uri="{0D108BD9-81ED-4DB2-BD59-A6C34878D82A}">
                    <a16:rowId xmlns:a16="http://schemas.microsoft.com/office/drawing/2014/main" val="10000"/>
                  </a:ext>
                </a:extLst>
              </a:tr>
              <a:tr h="5018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When</a:t>
                      </a:r>
                      <a:endParaRPr sz="1400" u="none" strike="noStrike" cap="none"/>
                    </a:p>
                  </a:txBody>
                  <a:tcPr marL="91450" marR="91450" marT="45725" marB="45725">
                    <a:solidFill>
                      <a:srgbClr val="FABF8E"/>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2015</a:t>
                      </a:r>
                      <a:endParaRPr sz="1400" u="none" strike="noStrike" cap="none"/>
                    </a:p>
                  </a:txBody>
                  <a:tcPr marL="91450" marR="91450" marT="45725" marB="45725">
                    <a:solidFill>
                      <a:srgbClr val="FABF8E"/>
                    </a:solidFill>
                  </a:tcPr>
                </a:tc>
                <a:extLst>
                  <a:ext uri="{0D108BD9-81ED-4DB2-BD59-A6C34878D82A}">
                    <a16:rowId xmlns:a16="http://schemas.microsoft.com/office/drawing/2014/main" val="10001"/>
                  </a:ext>
                </a:extLst>
              </a:tr>
              <a:tr h="6695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Who</a:t>
                      </a:r>
                      <a:endParaRPr sz="1400" u="none" strike="noStrike" cap="none"/>
                    </a:p>
                  </a:txBody>
                  <a:tcPr marL="91450" marR="91450" marT="45725" marB="45725">
                    <a:solidFill>
                      <a:srgbClr val="FBD4B4"/>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196 country representatives approved it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185 have ratified or acceded to it</a:t>
                      </a:r>
                      <a:endParaRPr sz="1400" u="none" strike="noStrike" cap="none"/>
                    </a:p>
                  </a:txBody>
                  <a:tcPr marL="91450" marR="91450" marT="45725" marB="45725">
                    <a:solidFill>
                      <a:srgbClr val="FBD4B4"/>
                    </a:solidFill>
                  </a:tcPr>
                </a:tc>
                <a:extLst>
                  <a:ext uri="{0D108BD9-81ED-4DB2-BD59-A6C34878D82A}">
                    <a16:rowId xmlns:a16="http://schemas.microsoft.com/office/drawing/2014/main" val="10002"/>
                  </a:ext>
                </a:extLst>
              </a:tr>
              <a:tr h="15515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How</a:t>
                      </a:r>
                      <a:endParaRPr sz="1400" u="none" strike="noStrike" cap="none"/>
                    </a:p>
                  </a:txBody>
                  <a:tcPr marL="91450" marR="91450" marT="45725" marB="45725">
                    <a:solidFill>
                      <a:srgbClr val="FDE9D8"/>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Each country must plan and report regularly. Nationally Determined Contributions (voluntary commitments, annex to the Paris Agreement) outline what all countries will do to reduce or avoid greenhouse gas emissions. All developing countries have stressed their climate change adaptation needs as well. No backsliding on voluntary targets.</a:t>
                      </a:r>
                      <a:endParaRPr sz="1400" u="none" strike="noStrike" cap="none"/>
                    </a:p>
                  </a:txBody>
                  <a:tcPr marL="91450" marR="91450" marT="45725" marB="45725">
                    <a:solidFill>
                      <a:srgbClr val="FDE9D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9"/>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Gender and social inclusion in the Paris Agreement 	</a:t>
            </a:r>
            <a:endParaRPr/>
          </a:p>
        </p:txBody>
      </p:sp>
      <p:sp>
        <p:nvSpPr>
          <p:cNvPr id="357" name="Google Shape;357;p49"/>
          <p:cNvSpPr txBox="1">
            <a:spLocks noGrp="1"/>
          </p:cNvSpPr>
          <p:nvPr>
            <p:ph type="body" idx="1"/>
          </p:nvPr>
        </p:nvSpPr>
        <p:spPr>
          <a:xfrm>
            <a:off x="1041543" y="1726912"/>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i="1"/>
              <a:t>“Climate change is a common concern of humankind, Parties should, when taking action to address climate change, respect, promote and consider their respective obligations on human rights, the right to health, the rights of indigenous peoples, local communities, migrants, children, persons with disabilities and people in vulnerable situations and the right to development, as well as gender equality, empowerment of women and intergenerational equity” (UNFCCC, 2015: 2)</a:t>
            </a:r>
            <a:endParaRPr i="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Gender and social inclusion in the Paris Agreement 	</a:t>
            </a:r>
            <a:endParaRPr/>
          </a:p>
        </p:txBody>
      </p:sp>
      <p:sp>
        <p:nvSpPr>
          <p:cNvPr id="363" name="Google Shape;363;p50"/>
          <p:cNvSpPr txBox="1">
            <a:spLocks noGrp="1"/>
          </p:cNvSpPr>
          <p:nvPr>
            <p:ph type="body" idx="1"/>
          </p:nvPr>
        </p:nvSpPr>
        <p:spPr>
          <a:xfrm>
            <a:off x="1041543" y="1726912"/>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Article 7 on adaptation is more explicit:</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GB"/>
              <a:t>“Parties acknowledge that adaptation action should follow a country-driven, gender-responsive, participatory and fully transparent approach, taking into consideration vulnerable groups, communities and ecosystems, and should be based on and guided by the best available science and, as appropriate, traditional knowledge, knowledge of indigenous peoples and local knowledge systems, with a view to integrating adaptation into relevant socioeconomic and environmental policies and actions, where appropriate.”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1"/>
          <p:cNvSpPr txBox="1">
            <a:spLocks noGrp="1"/>
          </p:cNvSpPr>
          <p:nvPr>
            <p:ph type="title"/>
          </p:nvPr>
        </p:nvSpPr>
        <p:spPr>
          <a:xfrm>
            <a:off x="498568" y="357660"/>
            <a:ext cx="2591962" cy="293134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Timeframe for ‘global stocktake’ on Paris Agreement and NDC updates</a:t>
            </a:r>
            <a:br>
              <a:rPr lang="en-GB"/>
            </a:br>
            <a:br>
              <a:rPr lang="en-GB"/>
            </a:br>
            <a:r>
              <a:rPr lang="en-GB" u="sng">
                <a:solidFill>
                  <a:schemeClr val="hlink"/>
                </a:solidFill>
                <a:hlinkClick r:id="rId3"/>
              </a:rPr>
              <a:t>www.cdkn.org/</a:t>
            </a:r>
            <a:r>
              <a:rPr lang="en-GB"/>
              <a:t> ndc-guide </a:t>
            </a:r>
            <a:endParaRPr/>
          </a:p>
        </p:txBody>
      </p:sp>
      <p:pic>
        <p:nvPicPr>
          <p:cNvPr id="369" name="Google Shape;369;p51"/>
          <p:cNvPicPr preferRelativeResize="0"/>
          <p:nvPr/>
        </p:nvPicPr>
        <p:blipFill rotWithShape="1">
          <a:blip r:embed="rId4">
            <a:alphaModFix/>
          </a:blip>
          <a:srcRect/>
          <a:stretch/>
        </p:blipFill>
        <p:spPr>
          <a:xfrm>
            <a:off x="3614215" y="447516"/>
            <a:ext cx="5403048" cy="5825995"/>
          </a:xfrm>
          <a:prstGeom prst="rect">
            <a:avLst/>
          </a:prstGeom>
          <a:noFill/>
          <a:ln>
            <a:noFill/>
          </a:ln>
        </p:spPr>
      </p:pic>
      <p:pic>
        <p:nvPicPr>
          <p:cNvPr id="370" name="Google Shape;370;p51" descr="A screenshot of a cell phone&#10;&#10;Description automatically generated"/>
          <p:cNvPicPr preferRelativeResize="0"/>
          <p:nvPr/>
        </p:nvPicPr>
        <p:blipFill rotWithShape="1">
          <a:blip r:embed="rId5">
            <a:alphaModFix/>
          </a:blip>
          <a:srcRect/>
          <a:stretch/>
        </p:blipFill>
        <p:spPr>
          <a:xfrm>
            <a:off x="-58783" y="52252"/>
            <a:ext cx="91440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2"/>
          <p:cNvSpPr txBox="1">
            <a:spLocks noGrp="1"/>
          </p:cNvSpPr>
          <p:nvPr>
            <p:ph type="title"/>
          </p:nvPr>
        </p:nvSpPr>
        <p:spPr>
          <a:xfrm>
            <a:off x="299699" y="218651"/>
            <a:ext cx="8161340" cy="62324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GB" sz="2700"/>
              <a:t>Need for more specific targeting in the NDCs </a:t>
            </a:r>
            <a:endParaRPr/>
          </a:p>
        </p:txBody>
      </p:sp>
      <p:sp>
        <p:nvSpPr>
          <p:cNvPr id="377" name="Google Shape;377;p52"/>
          <p:cNvSpPr txBox="1"/>
          <p:nvPr/>
        </p:nvSpPr>
        <p:spPr>
          <a:xfrm>
            <a:off x="206317" y="841899"/>
            <a:ext cx="8534056"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Areas or sectors where women are referenced within NDCs</a:t>
            </a:r>
            <a:endParaRPr sz="1400" b="0" i="0" u="none" strike="noStrike" cap="none">
              <a:solidFill>
                <a:srgbClr val="000000"/>
              </a:solidFill>
              <a:latin typeface="Arial"/>
              <a:ea typeface="Arial"/>
              <a:cs typeface="Arial"/>
              <a:sym typeface="Arial"/>
            </a:endParaRPr>
          </a:p>
        </p:txBody>
      </p:sp>
      <p:sp>
        <p:nvSpPr>
          <p:cNvPr id="378" name="Google Shape;378;p52"/>
          <p:cNvSpPr/>
          <p:nvPr/>
        </p:nvSpPr>
        <p:spPr>
          <a:xfrm>
            <a:off x="403627" y="5959939"/>
            <a:ext cx="8336746" cy="5770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rgbClr val="000000"/>
                </a:solidFill>
                <a:latin typeface="Arial"/>
                <a:ea typeface="Arial"/>
                <a:cs typeface="Arial"/>
                <a:sym typeface="Arial"/>
              </a:rPr>
              <a:t>Source: Gender Equality in National Climate Action: Planning for Gender-Responsive Nationally Determined Contributions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a:solidFill>
                  <a:schemeClr val="hlink"/>
                </a:solidFill>
                <a:latin typeface="Arial"/>
                <a:ea typeface="Arial"/>
                <a:cs typeface="Arial"/>
                <a:sym typeface="Arial"/>
                <a:hlinkClick r:id="rId3"/>
              </a:rPr>
              <a:t>https://www.undp.org/content/undp/en/home/librarypage/womens-empowerment/gender-equality-in-national-climate-action--planning-for-gender-.html</a:t>
            </a:r>
            <a:endParaRPr sz="1050" b="0" i="0" u="none" strike="noStrike" cap="none">
              <a:solidFill>
                <a:srgbClr val="000000"/>
              </a:solidFill>
              <a:latin typeface="Arial"/>
              <a:ea typeface="Arial"/>
              <a:cs typeface="Arial"/>
              <a:sym typeface="Arial"/>
            </a:endParaRPr>
          </a:p>
        </p:txBody>
      </p:sp>
      <p:pic>
        <p:nvPicPr>
          <p:cNvPr id="379" name="Google Shape;379;p52" descr="A close up of a piece of paper&#10;&#10;Description automatically generated"/>
          <p:cNvPicPr preferRelativeResize="0"/>
          <p:nvPr/>
        </p:nvPicPr>
        <p:blipFill rotWithShape="1">
          <a:blip r:embed="rId4">
            <a:alphaModFix/>
          </a:blip>
          <a:srcRect t="12413"/>
          <a:stretch/>
        </p:blipFill>
        <p:spPr>
          <a:xfrm>
            <a:off x="0" y="1506591"/>
            <a:ext cx="9144000" cy="600674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3"/>
          <p:cNvSpPr txBox="1"/>
          <p:nvPr/>
        </p:nvSpPr>
        <p:spPr>
          <a:xfrm>
            <a:off x="536940" y="1806955"/>
            <a:ext cx="4186645" cy="36933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chemeClr val="dk1"/>
                </a:solidFill>
                <a:latin typeface="Calibri"/>
                <a:ea typeface="Calibri"/>
                <a:cs typeface="Calibri"/>
                <a:sym typeface="Calibri"/>
              </a:rPr>
              <a:t>Lima Enhanced Work Programme on Gender  </a:t>
            </a:r>
            <a:br>
              <a:rPr lang="en-GB" sz="2200" b="1" i="0" u="none" strike="noStrike" cap="none">
                <a:solidFill>
                  <a:schemeClr val="dk1"/>
                </a:solidFill>
                <a:latin typeface="Calibri"/>
                <a:ea typeface="Calibri"/>
                <a:cs typeface="Calibri"/>
                <a:sym typeface="Calibri"/>
              </a:rPr>
            </a:br>
            <a:endParaRPr sz="22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Calibri"/>
                <a:ea typeface="Calibri"/>
                <a:cs typeface="Calibri"/>
                <a:sym typeface="Calibri"/>
              </a:rPr>
              <a:t>Long-term, open ended action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Calibri"/>
                <a:ea typeface="Calibri"/>
                <a:cs typeface="Calibri"/>
                <a:sym typeface="Calibri"/>
              </a:rPr>
              <a:t>Secretariat for regular functions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Calibri"/>
                <a:ea typeface="Calibri"/>
                <a:cs typeface="Calibri"/>
                <a:sym typeface="Calibri"/>
              </a:rPr>
              <a:t>Gender action plan as an annex</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Calibri"/>
                <a:ea typeface="Calibri"/>
                <a:cs typeface="Calibri"/>
                <a:sym typeface="Calibri"/>
              </a:rPr>
              <a:t>Review of progress and discussion of further actions </a:t>
            </a:r>
            <a:br>
              <a:rPr lang="en-GB" sz="2200" b="0" i="0" u="none" strike="noStrike" cap="none">
                <a:solidFill>
                  <a:schemeClr val="dk1"/>
                </a:solidFill>
                <a:latin typeface="Calibri"/>
                <a:ea typeface="Calibri"/>
                <a:cs typeface="Calibri"/>
                <a:sym typeface="Calibri"/>
              </a:rPr>
            </a:br>
            <a:r>
              <a:rPr lang="en-GB" sz="2200" b="0" i="0" u="none" strike="noStrike" cap="none">
                <a:solidFill>
                  <a:schemeClr val="dk1"/>
                </a:solidFill>
                <a:latin typeface="Calibri"/>
                <a:ea typeface="Calibri"/>
                <a:cs typeface="Calibri"/>
                <a:sym typeface="Calibri"/>
              </a:rPr>
              <a:t>to be undertaken in November 2024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5" name="Google Shape;385;p53"/>
          <p:cNvSpPr txBox="1"/>
          <p:nvPr/>
        </p:nvSpPr>
        <p:spPr>
          <a:xfrm>
            <a:off x="5429971" y="1806955"/>
            <a:ext cx="3241839" cy="38164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chemeClr val="dk1"/>
                </a:solidFill>
                <a:latin typeface="Calibri"/>
                <a:ea typeface="Calibri"/>
                <a:cs typeface="Calibri"/>
                <a:sym typeface="Calibri"/>
              </a:rPr>
              <a:t>Gender Action Plan</a:t>
            </a:r>
            <a:br>
              <a:rPr lang="en-GB" sz="2200" b="1" i="0" u="none" strike="noStrike" cap="none">
                <a:solidFill>
                  <a:schemeClr val="dk1"/>
                </a:solidFill>
                <a:latin typeface="Calibri"/>
                <a:ea typeface="Calibri"/>
                <a:cs typeface="Calibri"/>
                <a:sym typeface="Calibri"/>
              </a:rPr>
            </a:br>
            <a:br>
              <a:rPr lang="en-GB" sz="2200" b="1" i="0" u="none" strike="noStrike" cap="none">
                <a:solidFill>
                  <a:schemeClr val="dk1"/>
                </a:solidFill>
                <a:latin typeface="Calibri"/>
                <a:ea typeface="Calibri"/>
                <a:cs typeface="Calibri"/>
                <a:sym typeface="Calibri"/>
              </a:rPr>
            </a:br>
            <a:r>
              <a:rPr lang="en-GB" sz="22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Calibri"/>
                <a:ea typeface="Calibri"/>
                <a:cs typeface="Calibri"/>
                <a:sym typeface="Calibri"/>
              </a:rPr>
              <a:t>5 priority areas with objectives (next slide)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Calibri"/>
                <a:ea typeface="Calibri"/>
                <a:cs typeface="Calibri"/>
                <a:sym typeface="Calibri"/>
              </a:rPr>
              <a:t>20 activities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Calibri"/>
                <a:ea typeface="Calibri"/>
                <a:cs typeface="Calibri"/>
                <a:sym typeface="Calibri"/>
              </a:rPr>
              <a:t>35 outputs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chemeClr val="dk1"/>
                </a:solidFill>
                <a:latin typeface="Calibri"/>
                <a:ea typeface="Calibri"/>
                <a:cs typeface="Calibri"/>
                <a:sym typeface="Calibri"/>
              </a:rPr>
              <a:t>Intermediate review of implementation in June 2022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386" name="Google Shape;386;p53"/>
          <p:cNvSpPr txBox="1"/>
          <p:nvPr/>
        </p:nvSpPr>
        <p:spPr>
          <a:xfrm>
            <a:off x="487180" y="179882"/>
            <a:ext cx="818463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C00000"/>
                </a:solidFill>
                <a:latin typeface="Calibri"/>
                <a:ea typeface="Calibri"/>
                <a:cs typeface="Calibri"/>
                <a:sym typeface="Calibri"/>
              </a:rPr>
              <a:t>Parties to the UNFCCC agreed a 5-year</a:t>
            </a:r>
            <a:r>
              <a:rPr lang="en-GB" sz="2800" b="0" i="0" u="none" strike="noStrike" cap="none">
                <a:solidFill>
                  <a:srgbClr val="C00000"/>
                </a:solidFill>
                <a:latin typeface="Calibri"/>
                <a:ea typeface="Calibri"/>
                <a:cs typeface="Calibri"/>
                <a:sym typeface="Calibri"/>
              </a:rPr>
              <a:t> </a:t>
            </a:r>
            <a:r>
              <a:rPr lang="en-GB" sz="2800" b="1" i="0" u="none" strike="noStrike" cap="none">
                <a:solidFill>
                  <a:srgbClr val="C00000"/>
                </a:solidFill>
                <a:latin typeface="Calibri"/>
                <a:ea typeface="Calibri"/>
                <a:cs typeface="Calibri"/>
                <a:sym typeface="Calibri"/>
              </a:rPr>
              <a:t>Enhanced Lima Work Programme on Gender and its Gender Action Plan, 2019-2024</a:t>
            </a:r>
            <a:r>
              <a:rPr lang="en-GB" sz="2800" b="0" i="0" u="none" strike="noStrike" cap="none">
                <a:solidFill>
                  <a:srgbClr val="C00000"/>
                </a:solidFill>
                <a:latin typeface="Calibri"/>
                <a:ea typeface="Calibri"/>
                <a:cs typeface="Calibri"/>
                <a:sym typeface="Calibri"/>
              </a:rPr>
              <a:t> (</a:t>
            </a:r>
            <a:r>
              <a:rPr lang="en-GB" sz="2800" b="0" i="0" u="sng" strike="noStrike" cap="none">
                <a:solidFill>
                  <a:schemeClr val="hlink"/>
                </a:solidFill>
                <a:latin typeface="Calibri"/>
                <a:ea typeface="Calibri"/>
                <a:cs typeface="Calibri"/>
                <a:sym typeface="Calibri"/>
                <a:hlinkClick r:id="rId3"/>
              </a:rPr>
              <a:t>Decision 3/CP.25</a:t>
            </a:r>
            <a:r>
              <a:rPr lang="en-GB" sz="2800" b="0" i="0" u="none" strike="noStrike" cap="none">
                <a:solidFill>
                  <a:srgbClr val="C00000"/>
                </a:solidFill>
                <a:latin typeface="Calibri"/>
                <a:ea typeface="Calibri"/>
                <a:cs typeface="Calibri"/>
                <a:sym typeface="Calibri"/>
              </a:rPr>
              <a:t>) </a:t>
            </a:r>
            <a:endParaRPr sz="2800" b="0" i="0" u="none" strike="noStrike" cap="none">
              <a:solidFill>
                <a:srgbClr val="C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4"/>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54"/>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393" name="Google Shape;393;p54" descr="A close up of a logo&#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41774" y="269695"/>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3200"/>
              <a:t>Agenda 2030 and the Sustainable Development Goals (2015-2030)</a:t>
            </a:r>
            <a:endParaRPr/>
          </a:p>
        </p:txBody>
      </p:sp>
      <p:sp>
        <p:nvSpPr>
          <p:cNvPr id="49" name="Google Shape;49;p8"/>
          <p:cNvSpPr txBox="1"/>
          <p:nvPr/>
        </p:nvSpPr>
        <p:spPr>
          <a:xfrm>
            <a:off x="841775" y="1424356"/>
            <a:ext cx="4284862" cy="48865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In numbers: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17 Goals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169 targets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232 indicators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193 UN member states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Need to know:</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UN High Level Political Forum every year hosts thematic discussions on progress </a:t>
            </a:r>
            <a:br>
              <a:rPr lang="en-GB" sz="2200" b="0" i="0" u="none" strike="noStrike" cap="none">
                <a:solidFill>
                  <a:srgbClr val="000000"/>
                </a:solidFill>
                <a:latin typeface="Calibri"/>
                <a:ea typeface="Calibri"/>
                <a:cs typeface="Calibri"/>
                <a:sym typeface="Calibri"/>
              </a:rPr>
            </a:br>
            <a:r>
              <a:rPr lang="en-GB" sz="2200" b="0" i="0" u="none" strike="noStrike" cap="none">
                <a:solidFill>
                  <a:srgbClr val="000000"/>
                </a:solidFill>
                <a:latin typeface="Calibri"/>
                <a:ea typeface="Calibri"/>
                <a:cs typeface="Calibri"/>
                <a:sym typeface="Calibri"/>
              </a:rPr>
              <a:t>(reports from governments)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Independent trackers include </a:t>
            </a:r>
            <a:r>
              <a:rPr lang="en-GB" sz="2200" b="0" i="0" u="sng" strike="noStrike" cap="none">
                <a:solidFill>
                  <a:schemeClr val="hlink"/>
                </a:solidFill>
                <a:latin typeface="Calibri"/>
                <a:ea typeface="Calibri"/>
                <a:cs typeface="Calibri"/>
                <a:sym typeface="Calibri"/>
                <a:hlinkClick r:id="rId3"/>
              </a:rPr>
              <a:t>https://sdg-tracker.org/</a:t>
            </a:r>
            <a:r>
              <a:rPr lang="en-GB" sz="22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0" name="Google Shape;50;p8" descr="A picture containing drawing&#10;&#10;Description automatically generated"/>
          <p:cNvPicPr preferRelativeResize="0"/>
          <p:nvPr/>
        </p:nvPicPr>
        <p:blipFill rotWithShape="1">
          <a:blip r:embed="rId4">
            <a:alphaModFix/>
          </a:blip>
          <a:srcRect/>
          <a:stretch/>
        </p:blipFill>
        <p:spPr>
          <a:xfrm>
            <a:off x="5486400" y="2589552"/>
            <a:ext cx="2937531" cy="293753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5"/>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How action on gender is generally referenced in global policy frameworks</a:t>
            </a:r>
            <a:endParaRPr/>
          </a:p>
        </p:txBody>
      </p:sp>
      <p:sp>
        <p:nvSpPr>
          <p:cNvPr id="399" name="Google Shape;399;p55"/>
          <p:cNvSpPr txBox="1">
            <a:spLocks noGrp="1"/>
          </p:cNvSpPr>
          <p:nvPr>
            <p:ph type="body" idx="1"/>
          </p:nvPr>
        </p:nvSpPr>
        <p:spPr>
          <a:xfrm>
            <a:off x="675783" y="1829089"/>
            <a:ext cx="7060912" cy="3302000"/>
          </a:xfrm>
          <a:prstGeom prst="rect">
            <a:avLst/>
          </a:prstGeom>
          <a:noFill/>
          <a:ln>
            <a:noFill/>
          </a:ln>
        </p:spPr>
        <p:txBody>
          <a:bodyPr spcFirstLastPara="1" wrap="square" lIns="0" tIns="0" rIns="0" bIns="0" anchor="t" anchorCtr="0">
            <a:noAutofit/>
          </a:bodyPr>
          <a:lstStyle/>
          <a:p>
            <a:pPr marL="571500" lvl="0" indent="-342900" algn="l" rtl="0">
              <a:lnSpc>
                <a:spcPct val="80000"/>
              </a:lnSpc>
              <a:spcBef>
                <a:spcPts val="0"/>
              </a:spcBef>
              <a:spcAft>
                <a:spcPts val="0"/>
              </a:spcAft>
              <a:buSzPts val="1400"/>
              <a:buFont typeface="Calibri"/>
              <a:buChar char="-"/>
            </a:pPr>
            <a:r>
              <a:rPr lang="en-GB" sz="1800" dirty="0"/>
              <a:t>Generally understood in the global policy frameworks to be specific and special action needed to tackle sex-based discrimination against women and girls</a:t>
            </a:r>
            <a:endParaRPr sz="1800" dirty="0"/>
          </a:p>
          <a:p>
            <a:pPr marL="571500" lvl="0" indent="-254000" algn="l" rtl="0">
              <a:lnSpc>
                <a:spcPct val="80000"/>
              </a:lnSpc>
              <a:spcBef>
                <a:spcPts val="0"/>
              </a:spcBef>
              <a:spcAft>
                <a:spcPts val="0"/>
              </a:spcAft>
              <a:buSzPts val="1400"/>
              <a:buFont typeface="Calibri"/>
              <a:buNone/>
            </a:pPr>
            <a:endParaRPr sz="1800" dirty="0"/>
          </a:p>
          <a:p>
            <a:pPr marL="571500" lvl="0" indent="-342900" algn="l" rtl="0">
              <a:lnSpc>
                <a:spcPct val="80000"/>
              </a:lnSpc>
              <a:spcBef>
                <a:spcPts val="0"/>
              </a:spcBef>
              <a:spcAft>
                <a:spcPts val="0"/>
              </a:spcAft>
              <a:buSzPts val="1400"/>
              <a:buFont typeface="Calibri"/>
              <a:buChar char="-"/>
            </a:pPr>
            <a:r>
              <a:rPr lang="en-GB" sz="1800" dirty="0"/>
              <a:t>- Mention women and girls specifically</a:t>
            </a:r>
            <a:endParaRPr sz="1800" dirty="0"/>
          </a:p>
          <a:p>
            <a:pPr marL="571500" lvl="0" indent="-254000" algn="l" rtl="0">
              <a:lnSpc>
                <a:spcPct val="80000"/>
              </a:lnSpc>
              <a:spcBef>
                <a:spcPts val="0"/>
              </a:spcBef>
              <a:spcAft>
                <a:spcPts val="0"/>
              </a:spcAft>
              <a:buSzPts val="1400"/>
              <a:buFont typeface="Calibri"/>
              <a:buNone/>
            </a:pPr>
            <a:endParaRPr sz="1800" dirty="0"/>
          </a:p>
          <a:p>
            <a:pPr marL="571500" lvl="0" indent="-342900" algn="l" rtl="0">
              <a:lnSpc>
                <a:spcPct val="80000"/>
              </a:lnSpc>
              <a:spcBef>
                <a:spcPts val="0"/>
              </a:spcBef>
              <a:spcAft>
                <a:spcPts val="0"/>
              </a:spcAft>
              <a:buSzPts val="1400"/>
              <a:buFont typeface="Calibri"/>
              <a:buChar char="-"/>
            </a:pPr>
            <a:r>
              <a:rPr lang="en-GB" sz="1800" dirty="0"/>
              <a:t>- When we talk about ‘gender’ we are talking about the social relations between women and men and people of other gender identities</a:t>
            </a:r>
            <a:endParaRPr sz="1800" dirty="0"/>
          </a:p>
          <a:p>
            <a:pPr marL="571500" lvl="0" indent="-254000" algn="l" rtl="0">
              <a:lnSpc>
                <a:spcPct val="80000"/>
              </a:lnSpc>
              <a:spcBef>
                <a:spcPts val="0"/>
              </a:spcBef>
              <a:spcAft>
                <a:spcPts val="0"/>
              </a:spcAft>
              <a:buSzPts val="1400"/>
              <a:buFont typeface="Calibri"/>
              <a:buNone/>
            </a:pPr>
            <a:endParaRPr sz="1800" dirty="0"/>
          </a:p>
          <a:p>
            <a:pPr marL="571500" lvl="0" indent="-342900" algn="l" rtl="0">
              <a:lnSpc>
                <a:spcPct val="80000"/>
              </a:lnSpc>
              <a:spcBef>
                <a:spcPts val="0"/>
              </a:spcBef>
              <a:spcAft>
                <a:spcPts val="0"/>
              </a:spcAft>
              <a:buSzPts val="1400"/>
              <a:buFont typeface="Calibri"/>
              <a:buChar char="-"/>
            </a:pPr>
            <a:r>
              <a:rPr lang="en-GB" sz="1800" dirty="0"/>
              <a:t>- The global policy frameworks still need to ‘catch up’ as regards broader definitions of gender and sexual identity, their place in society and implications for development, climate action, disaster risk reduction</a:t>
            </a:r>
            <a:endParaRPr sz="1800" dirty="0"/>
          </a:p>
          <a:p>
            <a:pPr marL="571500" lvl="0" indent="-254000" algn="l" rtl="0">
              <a:lnSpc>
                <a:spcPct val="80000"/>
              </a:lnSpc>
              <a:spcBef>
                <a:spcPts val="0"/>
              </a:spcBef>
              <a:spcAft>
                <a:spcPts val="0"/>
              </a:spcAft>
              <a:buSzPts val="1400"/>
              <a:buFont typeface="Calibri"/>
              <a:buNone/>
            </a:pPr>
            <a:endParaRPr sz="1800" dirty="0"/>
          </a:p>
          <a:p>
            <a:pPr marL="571500" lvl="0" indent="-342900" algn="l" rtl="0">
              <a:lnSpc>
                <a:spcPct val="80000"/>
              </a:lnSpc>
              <a:spcBef>
                <a:spcPts val="0"/>
              </a:spcBef>
              <a:spcAft>
                <a:spcPts val="0"/>
              </a:spcAft>
              <a:buSzPts val="1400"/>
              <a:buFont typeface="Calibri"/>
              <a:buChar char="-"/>
            </a:pPr>
            <a:r>
              <a:rPr lang="en-GB" sz="1800" dirty="0"/>
              <a:t>- Data is poor on people of different gender identities in a climate and development and disaster context. We will revisit this issue in later modules and understand why it’s important to disaggregate data and monitor the development progress of different groups.</a:t>
            </a:r>
            <a:endParaRPr sz="1800" dirty="0"/>
          </a:p>
          <a:p>
            <a:pPr marL="571500" lvl="0" indent="-254000" algn="l" rtl="0">
              <a:lnSpc>
                <a:spcPct val="80000"/>
              </a:lnSpc>
              <a:spcBef>
                <a:spcPts val="0"/>
              </a:spcBef>
              <a:spcAft>
                <a:spcPts val="0"/>
              </a:spcAft>
              <a:buSzPts val="1400"/>
              <a:buFont typeface="Calibri"/>
              <a:buNone/>
            </a:pPr>
            <a:endParaRPr sz="154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435"/>
        <p:cNvGrpSpPr/>
        <p:nvPr/>
      </p:nvGrpSpPr>
      <p:grpSpPr>
        <a:xfrm>
          <a:off x="0" y="0"/>
          <a:ext cx="0" cy="0"/>
          <a:chOff x="0" y="0"/>
          <a:chExt cx="0" cy="0"/>
        </a:xfrm>
      </p:grpSpPr>
      <p:sp>
        <p:nvSpPr>
          <p:cNvPr id="436" name="Google Shape;436;p60"/>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7" name="Google Shape;437;p60"/>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FFFFFF"/>
                </a:solidFill>
                <a:latin typeface="Calibri"/>
                <a:ea typeface="Calibri"/>
                <a:cs typeface="Calibri"/>
                <a:sym typeface="Calibri"/>
              </a:rPr>
              <a:t>@cdknetwork</a:t>
            </a:r>
            <a:endParaRPr sz="3200" b="0" i="0" u="none" strike="noStrike" cap="none">
              <a:solidFill>
                <a:srgbClr val="000000"/>
              </a:solidFill>
              <a:latin typeface="Calibri"/>
              <a:ea typeface="Calibri"/>
              <a:cs typeface="Calibri"/>
              <a:sym typeface="Calibri"/>
            </a:endParaRPr>
          </a:p>
        </p:txBody>
      </p:sp>
      <p:sp>
        <p:nvSpPr>
          <p:cNvPr id="438" name="Google Shape;438;p60"/>
          <p:cNvSpPr txBox="1">
            <a:spLocks noGrp="1"/>
          </p:cNvSpPr>
          <p:nvPr>
            <p:ph type="title"/>
          </p:nvPr>
        </p:nvSpPr>
        <p:spPr>
          <a:xfrm>
            <a:off x="719451" y="289367"/>
            <a:ext cx="7730068" cy="41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br>
              <a:rPr lang="en-GB" sz="3600">
                <a:solidFill>
                  <a:schemeClr val="lt1"/>
                </a:solidFill>
              </a:rPr>
            </a:br>
            <a:br>
              <a:rPr lang="en-GB" sz="3600">
                <a:solidFill>
                  <a:schemeClr val="lt1"/>
                </a:solidFill>
              </a:rPr>
            </a:br>
            <a:br>
              <a:rPr lang="en-GB" sz="3600">
                <a:solidFill>
                  <a:schemeClr val="lt1"/>
                </a:solidFill>
              </a:rPr>
            </a:br>
            <a:br>
              <a:rPr lang="en-GB" sz="3600">
                <a:solidFill>
                  <a:schemeClr val="lt1"/>
                </a:solidFill>
              </a:rPr>
            </a:br>
            <a:br>
              <a:rPr lang="en-GB" sz="3600">
                <a:solidFill>
                  <a:schemeClr val="lt1"/>
                </a:solidFill>
              </a:rPr>
            </a:br>
            <a:r>
              <a:rPr lang="en-GB" sz="3600">
                <a:solidFill>
                  <a:schemeClr val="lt1"/>
                </a:solidFill>
              </a:rPr>
              <a:t> </a:t>
            </a:r>
            <a:r>
              <a:rPr lang="en-GB" sz="3600" u="sng">
                <a:solidFill>
                  <a:schemeClr val="hlink"/>
                </a:solidFill>
                <a:hlinkClick r:id="rId3"/>
              </a:rPr>
              <a:t>www.cdkn.org</a:t>
            </a:r>
            <a:br>
              <a:rPr lang="en-GB">
                <a:solidFill>
                  <a:schemeClr val="lt1"/>
                </a:solidFill>
              </a:rPr>
            </a:br>
            <a:br>
              <a:rPr lang="en-GB">
                <a:solidFill>
                  <a:schemeClr val="lt1"/>
                </a:solidFill>
              </a:rPr>
            </a:br>
            <a:r>
              <a:rPr lang="en-GB">
                <a:solidFill>
                  <a:schemeClr val="lt1"/>
                </a:solidFill>
              </a:rPr>
              <a:t> </a:t>
            </a:r>
            <a:br>
              <a:rPr lang="en-GB">
                <a:solidFill>
                  <a:schemeClr val="lt1"/>
                </a:solidFill>
              </a:rPr>
            </a:b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txBox="1">
            <a:spLocks noGrp="1"/>
          </p:cNvSpPr>
          <p:nvPr>
            <p:ph type="body" idx="1"/>
          </p:nvPr>
        </p:nvSpPr>
        <p:spPr>
          <a:xfrm>
            <a:off x="305555" y="2388092"/>
            <a:ext cx="3620291" cy="2918426"/>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r>
              <a:rPr lang="en-GB"/>
              <a:t>The meeting of the Commission on the Status of Women in 2016 adopted a </a:t>
            </a:r>
            <a:r>
              <a:rPr lang="en-GB" b="1"/>
              <a:t>roadmap </a:t>
            </a:r>
            <a:r>
              <a:rPr lang="en-GB"/>
              <a:t>on how to implement the 2030 Agenda for Sustainable Development in a gender-responsive manner, so as to ensure that no one – no woman or girl – is left behind.</a:t>
            </a:r>
            <a:endParaRPr/>
          </a:p>
          <a:p>
            <a:pPr marL="457200" lvl="0" indent="-228600" algn="l" rtl="0">
              <a:lnSpc>
                <a:spcPct val="100000"/>
              </a:lnSpc>
              <a:spcBef>
                <a:spcPts val="0"/>
              </a:spcBef>
              <a:spcAft>
                <a:spcPts val="0"/>
              </a:spcAft>
              <a:buSzPts val="1400"/>
              <a:buNone/>
            </a:pPr>
            <a:endParaRPr/>
          </a:p>
        </p:txBody>
      </p:sp>
      <p:pic>
        <p:nvPicPr>
          <p:cNvPr id="56" name="Google Shape;56;p9"/>
          <p:cNvPicPr preferRelativeResize="0"/>
          <p:nvPr/>
        </p:nvPicPr>
        <p:blipFill rotWithShape="1">
          <a:blip r:embed="rId3">
            <a:alphaModFix/>
          </a:blip>
          <a:srcRect/>
          <a:stretch/>
        </p:blipFill>
        <p:spPr>
          <a:xfrm>
            <a:off x="4173184" y="1008364"/>
            <a:ext cx="5120717" cy="1060279"/>
          </a:xfrm>
          <a:prstGeom prst="rect">
            <a:avLst/>
          </a:prstGeom>
          <a:noFill/>
          <a:ln>
            <a:noFill/>
          </a:ln>
        </p:spPr>
      </p:pic>
      <p:sp>
        <p:nvSpPr>
          <p:cNvPr id="57" name="Google Shape;57;p9"/>
          <p:cNvSpPr txBox="1">
            <a:spLocks noGrp="1"/>
          </p:cNvSpPr>
          <p:nvPr>
            <p:ph type="title"/>
          </p:nvPr>
        </p:nvSpPr>
        <p:spPr>
          <a:xfrm>
            <a:off x="669386" y="2892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SDGs: Mainstreaming gender across all goals</a:t>
            </a:r>
            <a:endParaRPr/>
          </a:p>
        </p:txBody>
      </p:sp>
      <p:pic>
        <p:nvPicPr>
          <p:cNvPr id="58" name="Google Shape;58;p9" descr="A person walking down a dirt road&#10;&#10;Description automatically generated"/>
          <p:cNvPicPr preferRelativeResize="0"/>
          <p:nvPr/>
        </p:nvPicPr>
        <p:blipFill rotWithShape="1">
          <a:blip r:embed="rId4">
            <a:alphaModFix/>
          </a:blip>
          <a:srcRect l="26803" t="1975" r="28441"/>
          <a:stretch/>
        </p:blipFill>
        <p:spPr>
          <a:xfrm>
            <a:off x="4369632" y="2185723"/>
            <a:ext cx="3222886" cy="47072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179052" y="344647"/>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SDG5: The gender goal and its targets</a:t>
            </a:r>
            <a:endParaRPr/>
          </a:p>
        </p:txBody>
      </p:sp>
      <p:sp>
        <p:nvSpPr>
          <p:cNvPr id="64" name="Google Shape;64;p10"/>
          <p:cNvSpPr txBox="1">
            <a:spLocks noGrp="1"/>
          </p:cNvSpPr>
          <p:nvPr>
            <p:ph type="body" idx="1"/>
          </p:nvPr>
        </p:nvSpPr>
        <p:spPr>
          <a:xfrm>
            <a:off x="989077" y="2209885"/>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b="1" cap="none"/>
              <a:t>5.1 </a:t>
            </a:r>
            <a:endParaRPr/>
          </a:p>
          <a:p>
            <a:pPr marL="457200" lvl="0" indent="-228600" algn="l" rtl="0">
              <a:lnSpc>
                <a:spcPct val="100000"/>
              </a:lnSpc>
              <a:spcBef>
                <a:spcPts val="0"/>
              </a:spcBef>
              <a:spcAft>
                <a:spcPts val="0"/>
              </a:spcAft>
              <a:buSzPts val="1400"/>
              <a:buNone/>
            </a:pPr>
            <a:r>
              <a:rPr lang="en-GB"/>
              <a:t>End all forms of </a:t>
            </a:r>
            <a:r>
              <a:rPr lang="en-GB" b="1"/>
              <a:t>discrimination</a:t>
            </a:r>
            <a:r>
              <a:rPr lang="en-GB"/>
              <a:t> against all women and girls everywhere </a:t>
            </a:r>
            <a:endParaRPr/>
          </a:p>
          <a:p>
            <a:pPr marL="457200" lvl="0" indent="-228600" algn="l" rtl="0">
              <a:lnSpc>
                <a:spcPct val="100000"/>
              </a:lnSpc>
              <a:spcBef>
                <a:spcPts val="0"/>
              </a:spcBef>
              <a:spcAft>
                <a:spcPts val="0"/>
              </a:spcAft>
              <a:buSzPts val="1400"/>
              <a:buNone/>
            </a:pPr>
            <a:r>
              <a:rPr lang="en-GB" b="1" cap="none"/>
              <a:t>5.2 </a:t>
            </a:r>
            <a:endParaRPr/>
          </a:p>
          <a:p>
            <a:pPr marL="457200" lvl="0" indent="-228600" algn="l" rtl="0">
              <a:lnSpc>
                <a:spcPct val="100000"/>
              </a:lnSpc>
              <a:spcBef>
                <a:spcPts val="0"/>
              </a:spcBef>
              <a:spcAft>
                <a:spcPts val="0"/>
              </a:spcAft>
              <a:buSzPts val="1400"/>
              <a:buNone/>
            </a:pPr>
            <a:r>
              <a:rPr lang="en-GB"/>
              <a:t>Eliminate all forms of </a:t>
            </a:r>
            <a:r>
              <a:rPr lang="en-GB" b="1"/>
              <a:t>violence</a:t>
            </a:r>
            <a:r>
              <a:rPr lang="en-GB"/>
              <a:t> against all women and girls in the public and private spheres, including trafficking and sexual and other types of exploitation </a:t>
            </a:r>
            <a:endParaRPr/>
          </a:p>
          <a:p>
            <a:pPr marL="457200" lvl="0" indent="-228600" algn="l" rtl="0">
              <a:lnSpc>
                <a:spcPct val="100000"/>
              </a:lnSpc>
              <a:spcBef>
                <a:spcPts val="0"/>
              </a:spcBef>
              <a:spcAft>
                <a:spcPts val="0"/>
              </a:spcAft>
              <a:buSzPts val="1400"/>
              <a:buNone/>
            </a:pPr>
            <a:r>
              <a:rPr lang="en-GB" b="1" cap="none"/>
              <a:t>5.3 </a:t>
            </a:r>
            <a:endParaRPr/>
          </a:p>
          <a:p>
            <a:pPr marL="457200" lvl="0" indent="-228600" algn="l" rtl="0">
              <a:lnSpc>
                <a:spcPct val="100000"/>
              </a:lnSpc>
              <a:spcBef>
                <a:spcPts val="0"/>
              </a:spcBef>
              <a:spcAft>
                <a:spcPts val="0"/>
              </a:spcAft>
              <a:buSzPts val="1400"/>
              <a:buNone/>
            </a:pPr>
            <a:r>
              <a:rPr lang="en-GB"/>
              <a:t>Eliminate all </a:t>
            </a:r>
            <a:r>
              <a:rPr lang="en-GB" b="1"/>
              <a:t>harmful practices</a:t>
            </a:r>
            <a:r>
              <a:rPr lang="en-GB"/>
              <a:t>, such as child, early and forced marriage and female genital mutilation </a:t>
            </a:r>
            <a:br>
              <a:rPr lang="en-GB"/>
            </a:br>
            <a:endParaRPr/>
          </a:p>
          <a:p>
            <a:pPr marL="457200" lvl="0" indent="-228600" algn="l" rtl="0">
              <a:lnSpc>
                <a:spcPct val="100000"/>
              </a:lnSpc>
              <a:spcBef>
                <a:spcPts val="0"/>
              </a:spcBef>
              <a:spcAft>
                <a:spcPts val="0"/>
              </a:spcAft>
              <a:buSzPts val="1400"/>
              <a:buNone/>
            </a:pPr>
            <a:endParaRPr/>
          </a:p>
        </p:txBody>
      </p:sp>
      <p:pic>
        <p:nvPicPr>
          <p:cNvPr id="65" name="Google Shape;65;p10"/>
          <p:cNvPicPr preferRelativeResize="0"/>
          <p:nvPr/>
        </p:nvPicPr>
        <p:blipFill rotWithShape="1">
          <a:blip r:embed="rId3">
            <a:alphaModFix/>
          </a:blip>
          <a:srcRect/>
          <a:stretch/>
        </p:blipFill>
        <p:spPr>
          <a:xfrm>
            <a:off x="4194436" y="1068797"/>
            <a:ext cx="4949564" cy="9188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532151" y="2224818"/>
            <a:ext cx="8314660" cy="1945759"/>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b="1" cap="none"/>
              <a:t>5.4 </a:t>
            </a:r>
            <a:endParaRPr/>
          </a:p>
          <a:p>
            <a:pPr marL="457200" lvl="0" indent="-228600" algn="l" rtl="0">
              <a:lnSpc>
                <a:spcPct val="100000"/>
              </a:lnSpc>
              <a:spcBef>
                <a:spcPts val="0"/>
              </a:spcBef>
              <a:spcAft>
                <a:spcPts val="0"/>
              </a:spcAft>
              <a:buSzPts val="1400"/>
              <a:buNone/>
            </a:pPr>
            <a:r>
              <a:rPr lang="en-GB"/>
              <a:t>Recognise and value </a:t>
            </a:r>
            <a:r>
              <a:rPr lang="en-GB" b="1"/>
              <a:t>unpaid care and domestic work </a:t>
            </a:r>
            <a:r>
              <a:rPr lang="en-GB"/>
              <a:t>through the provision of public services, infrastructure and social protection policies and the promotion of shared responsibility within the household and the family as nationally appropriate </a:t>
            </a:r>
            <a:endParaRPr/>
          </a:p>
          <a:p>
            <a:pPr marL="457200" lvl="0" indent="-228600" algn="l" rtl="0">
              <a:lnSpc>
                <a:spcPct val="100000"/>
              </a:lnSpc>
              <a:spcBef>
                <a:spcPts val="0"/>
              </a:spcBef>
              <a:spcAft>
                <a:spcPts val="0"/>
              </a:spcAft>
              <a:buSzPts val="1400"/>
              <a:buNone/>
            </a:pPr>
            <a:r>
              <a:rPr lang="en-GB" b="1" cap="none"/>
              <a:t>5.5 </a:t>
            </a:r>
            <a:endParaRPr/>
          </a:p>
          <a:p>
            <a:pPr marL="457200" lvl="0" indent="-228600" algn="l" rtl="0">
              <a:lnSpc>
                <a:spcPct val="100000"/>
              </a:lnSpc>
              <a:spcBef>
                <a:spcPts val="0"/>
              </a:spcBef>
              <a:spcAft>
                <a:spcPts val="0"/>
              </a:spcAft>
              <a:buSzPts val="1400"/>
              <a:buNone/>
            </a:pPr>
            <a:r>
              <a:rPr lang="en-GB"/>
              <a:t>Ensure women’s </a:t>
            </a:r>
            <a:r>
              <a:rPr lang="en-GB" b="1"/>
              <a:t>full and effective participation </a:t>
            </a:r>
            <a:r>
              <a:rPr lang="en-GB"/>
              <a:t>and equal opportunities for </a:t>
            </a:r>
            <a:r>
              <a:rPr lang="en-GB" b="1"/>
              <a:t>leadership</a:t>
            </a:r>
            <a:r>
              <a:rPr lang="en-GB"/>
              <a:t> at all levels of decision-making in political, economic and public life </a:t>
            </a:r>
            <a:endParaRPr/>
          </a:p>
          <a:p>
            <a:pPr marL="457200" lvl="0" indent="-228600" algn="l" rtl="0">
              <a:lnSpc>
                <a:spcPct val="100000"/>
              </a:lnSpc>
              <a:spcBef>
                <a:spcPts val="0"/>
              </a:spcBef>
              <a:spcAft>
                <a:spcPts val="0"/>
              </a:spcAft>
              <a:buSzPts val="1400"/>
              <a:buNone/>
            </a:pPr>
            <a:r>
              <a:rPr lang="en-GB" b="1" cap="none"/>
              <a:t>5.6 </a:t>
            </a:r>
            <a:endParaRPr/>
          </a:p>
          <a:p>
            <a:pPr marL="457200" lvl="0" indent="-228600" algn="l" rtl="0">
              <a:lnSpc>
                <a:spcPct val="100000"/>
              </a:lnSpc>
              <a:spcBef>
                <a:spcPts val="0"/>
              </a:spcBef>
              <a:spcAft>
                <a:spcPts val="0"/>
              </a:spcAft>
              <a:buSzPts val="1400"/>
              <a:buNone/>
            </a:pPr>
            <a:r>
              <a:rPr lang="en-GB"/>
              <a:t>Ensure universal access to sexual and reproductive health and </a:t>
            </a:r>
            <a:r>
              <a:rPr lang="en-GB" b="1"/>
              <a:t>reproductive rights </a:t>
            </a:r>
            <a:r>
              <a:rPr lang="en-GB"/>
              <a:t>…</a:t>
            </a:r>
            <a:endParaRPr/>
          </a:p>
        </p:txBody>
      </p:sp>
      <p:sp>
        <p:nvSpPr>
          <p:cNvPr id="71" name="Google Shape;71;p11"/>
          <p:cNvSpPr txBox="1">
            <a:spLocks noGrp="1"/>
          </p:cNvSpPr>
          <p:nvPr>
            <p:ph type="title"/>
          </p:nvPr>
        </p:nvSpPr>
        <p:spPr>
          <a:xfrm>
            <a:off x="669386" y="2892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SDG5: The gender goal and its targets</a:t>
            </a:r>
            <a:endParaRPr/>
          </a:p>
        </p:txBody>
      </p:sp>
      <p:pic>
        <p:nvPicPr>
          <p:cNvPr id="72" name="Google Shape;72;p11"/>
          <p:cNvPicPr preferRelativeResize="0"/>
          <p:nvPr/>
        </p:nvPicPr>
        <p:blipFill rotWithShape="1">
          <a:blip r:embed="rId3">
            <a:alphaModFix/>
          </a:blip>
          <a:srcRect/>
          <a:stretch/>
        </p:blipFill>
        <p:spPr>
          <a:xfrm>
            <a:off x="4194436" y="1068797"/>
            <a:ext cx="4949564" cy="9188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body" idx="1"/>
          </p:nvPr>
        </p:nvSpPr>
        <p:spPr>
          <a:xfrm>
            <a:off x="520908" y="1987642"/>
            <a:ext cx="8102184" cy="1779275"/>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b="1" cap="none"/>
              <a:t>5.A</a:t>
            </a:r>
            <a:endParaRPr/>
          </a:p>
          <a:p>
            <a:pPr marL="457200" lvl="0" indent="-228600" algn="l" rtl="0">
              <a:lnSpc>
                <a:spcPct val="100000"/>
              </a:lnSpc>
              <a:spcBef>
                <a:spcPts val="0"/>
              </a:spcBef>
              <a:spcAft>
                <a:spcPts val="0"/>
              </a:spcAft>
              <a:buSzPts val="1400"/>
              <a:buNone/>
            </a:pPr>
            <a:r>
              <a:rPr lang="en-GB"/>
              <a:t>Undertake reforms to give women </a:t>
            </a:r>
            <a:r>
              <a:rPr lang="en-GB" b="1"/>
              <a:t>equal rights to economic resources</a:t>
            </a:r>
            <a:r>
              <a:rPr lang="en-GB"/>
              <a:t>, as well as access to ownership and control over </a:t>
            </a:r>
            <a:r>
              <a:rPr lang="en-GB" b="1"/>
              <a:t>land</a:t>
            </a:r>
            <a:r>
              <a:rPr lang="en-GB"/>
              <a:t> and other forms of property, financial services, inheritance and natural resources, in accordance with national laws </a:t>
            </a:r>
            <a:endParaRPr/>
          </a:p>
          <a:p>
            <a:pPr marL="457200" lvl="0" indent="-228600" algn="l" rtl="0">
              <a:lnSpc>
                <a:spcPct val="100000"/>
              </a:lnSpc>
              <a:spcBef>
                <a:spcPts val="0"/>
              </a:spcBef>
              <a:spcAft>
                <a:spcPts val="0"/>
              </a:spcAft>
              <a:buSzPts val="1400"/>
              <a:buNone/>
            </a:pPr>
            <a:r>
              <a:rPr lang="en-GB" b="1" cap="none"/>
              <a:t>5.B</a:t>
            </a:r>
            <a:endParaRPr/>
          </a:p>
          <a:p>
            <a:pPr marL="457200" lvl="0" indent="-228600" algn="l" rtl="0">
              <a:lnSpc>
                <a:spcPct val="100000"/>
              </a:lnSpc>
              <a:spcBef>
                <a:spcPts val="0"/>
              </a:spcBef>
              <a:spcAft>
                <a:spcPts val="0"/>
              </a:spcAft>
              <a:buSzPts val="1400"/>
              <a:buNone/>
            </a:pPr>
            <a:r>
              <a:rPr lang="en-GB"/>
              <a:t>Enhance the use of </a:t>
            </a:r>
            <a:r>
              <a:rPr lang="en-GB" b="1"/>
              <a:t>enabling technology</a:t>
            </a:r>
            <a:r>
              <a:rPr lang="en-GB"/>
              <a:t>, in particular information and communications technology, to promote the empowerment of women </a:t>
            </a:r>
            <a:endParaRPr/>
          </a:p>
          <a:p>
            <a:pPr marL="457200" lvl="0" indent="-228600" algn="l" rtl="0">
              <a:lnSpc>
                <a:spcPct val="100000"/>
              </a:lnSpc>
              <a:spcBef>
                <a:spcPts val="0"/>
              </a:spcBef>
              <a:spcAft>
                <a:spcPts val="0"/>
              </a:spcAft>
              <a:buSzPts val="1400"/>
              <a:buNone/>
            </a:pPr>
            <a:r>
              <a:rPr lang="en-GB" b="1" cap="none"/>
              <a:t>5.C </a:t>
            </a:r>
            <a:endParaRPr/>
          </a:p>
          <a:p>
            <a:pPr marL="457200" lvl="0" indent="-228600" algn="l" rtl="0">
              <a:lnSpc>
                <a:spcPct val="100000"/>
              </a:lnSpc>
              <a:spcBef>
                <a:spcPts val="0"/>
              </a:spcBef>
              <a:spcAft>
                <a:spcPts val="0"/>
              </a:spcAft>
              <a:buSzPts val="1400"/>
              <a:buNone/>
            </a:pPr>
            <a:r>
              <a:rPr lang="en-GB"/>
              <a:t>Adopt and strengthen </a:t>
            </a:r>
            <a:r>
              <a:rPr lang="en-GB" b="1"/>
              <a:t>sound policies and enforceable legislation </a:t>
            </a:r>
            <a:r>
              <a:rPr lang="en-GB"/>
              <a:t>for the promotion of gender equality and the empowerment of all women and girls at all levels </a:t>
            </a:r>
            <a:endParaRPr/>
          </a:p>
        </p:txBody>
      </p:sp>
      <p:sp>
        <p:nvSpPr>
          <p:cNvPr id="78" name="Google Shape;78;p12"/>
          <p:cNvSpPr txBox="1">
            <a:spLocks noGrp="1"/>
          </p:cNvSpPr>
          <p:nvPr>
            <p:ph type="title"/>
          </p:nvPr>
        </p:nvSpPr>
        <p:spPr>
          <a:xfrm>
            <a:off x="669386" y="2892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SDG5: The gender goal and its targets</a:t>
            </a:r>
            <a:endParaRPr/>
          </a:p>
        </p:txBody>
      </p:sp>
      <p:pic>
        <p:nvPicPr>
          <p:cNvPr id="79" name="Google Shape;79;p12"/>
          <p:cNvPicPr preferRelativeResize="0"/>
          <p:nvPr/>
        </p:nvPicPr>
        <p:blipFill rotWithShape="1">
          <a:blip r:embed="rId3">
            <a:alphaModFix/>
          </a:blip>
          <a:srcRect/>
          <a:stretch/>
        </p:blipFill>
        <p:spPr>
          <a:xfrm>
            <a:off x="4194436" y="1068797"/>
            <a:ext cx="4949564" cy="9188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954200" y="39565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SDG5: The gender goal and its targets</a:t>
            </a:r>
            <a:br>
              <a:rPr lang="en-GB"/>
            </a:br>
            <a:r>
              <a:rPr lang="en-GB"/>
              <a:t>What progress has the world made?</a:t>
            </a:r>
            <a:endParaRPr/>
          </a:p>
        </p:txBody>
      </p:sp>
      <p:sp>
        <p:nvSpPr>
          <p:cNvPr id="85" name="Google Shape;85;p13"/>
          <p:cNvSpPr txBox="1">
            <a:spLocks noGrp="1"/>
          </p:cNvSpPr>
          <p:nvPr>
            <p:ph type="body" idx="1"/>
          </p:nvPr>
        </p:nvSpPr>
        <p:spPr>
          <a:xfrm>
            <a:off x="954200" y="1490357"/>
            <a:ext cx="7060912" cy="330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b="1"/>
              <a:t>Good news:</a:t>
            </a:r>
            <a:endParaRPr/>
          </a:p>
          <a:p>
            <a:pPr marL="342900" lvl="0" indent="-342900" algn="l" rtl="0">
              <a:lnSpc>
                <a:spcPct val="100000"/>
              </a:lnSpc>
              <a:spcBef>
                <a:spcPts val="0"/>
              </a:spcBef>
              <a:spcAft>
                <a:spcPts val="0"/>
              </a:spcAft>
              <a:buSzPts val="1400"/>
              <a:buFont typeface="Arial"/>
              <a:buChar char="•"/>
            </a:pPr>
            <a:r>
              <a:rPr lang="en-GB"/>
              <a:t>The world is a better place for women today than it was in the past. </a:t>
            </a:r>
            <a:endParaRPr/>
          </a:p>
          <a:p>
            <a:pPr marL="342900" lvl="0" indent="-342900" algn="l" rtl="0">
              <a:lnSpc>
                <a:spcPct val="100000"/>
              </a:lnSpc>
              <a:spcBef>
                <a:spcPts val="0"/>
              </a:spcBef>
              <a:spcAft>
                <a:spcPts val="0"/>
              </a:spcAft>
              <a:buSzPts val="1400"/>
              <a:buFont typeface="Arial"/>
              <a:buChar char="•"/>
            </a:pPr>
            <a:r>
              <a:rPr lang="en-GB"/>
              <a:t>Fewer girls are forced into early marriage</a:t>
            </a:r>
            <a:endParaRPr/>
          </a:p>
          <a:p>
            <a:pPr marL="342900" lvl="0" indent="-342900" algn="l" rtl="0">
              <a:lnSpc>
                <a:spcPct val="100000"/>
              </a:lnSpc>
              <a:spcBef>
                <a:spcPts val="0"/>
              </a:spcBef>
              <a:spcAft>
                <a:spcPts val="0"/>
              </a:spcAft>
              <a:buSzPts val="1400"/>
              <a:buFont typeface="Arial"/>
              <a:buChar char="•"/>
            </a:pPr>
            <a:r>
              <a:rPr lang="en-GB"/>
              <a:t>More women are serving in parliament and positions of leadership</a:t>
            </a:r>
            <a:endParaRPr/>
          </a:p>
          <a:p>
            <a:pPr marL="342900" lvl="0" indent="-342900" algn="l" rtl="0">
              <a:lnSpc>
                <a:spcPct val="100000"/>
              </a:lnSpc>
              <a:spcBef>
                <a:spcPts val="0"/>
              </a:spcBef>
              <a:spcAft>
                <a:spcPts val="0"/>
              </a:spcAft>
              <a:buSzPts val="1400"/>
              <a:buFont typeface="Arial"/>
              <a:buChar char="•"/>
            </a:pPr>
            <a:r>
              <a:rPr lang="en-GB"/>
              <a:t>Laws are being reformed to advance gender equality. </a:t>
            </a:r>
            <a:endParaRPr/>
          </a:p>
        </p:txBody>
      </p:sp>
      <p:pic>
        <p:nvPicPr>
          <p:cNvPr id="86" name="Google Shape;86;p13" descr="A close up of a piece of paper&#10;&#10;Description automatically generated"/>
          <p:cNvPicPr preferRelativeResize="0"/>
          <p:nvPr/>
        </p:nvPicPr>
        <p:blipFill rotWithShape="1">
          <a:blip r:embed="rId3">
            <a:alphaModFix/>
          </a:blip>
          <a:srcRect/>
          <a:stretch/>
        </p:blipFill>
        <p:spPr>
          <a:xfrm>
            <a:off x="812231" y="4283503"/>
            <a:ext cx="7519537" cy="17540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7511</Words>
  <Application>Microsoft Office PowerPoint</Application>
  <PresentationFormat>On-screen Show (4:3)</PresentationFormat>
  <Paragraphs>417</Paragraphs>
  <Slides>41</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Gender and social inclusion training    The international framework for gender in climate action      Image : World Bank</vt:lpstr>
      <vt:lpstr>In this module you will learn</vt:lpstr>
      <vt:lpstr>Agenda 2030 and the Sustainable Development Goals (2015-2030)</vt:lpstr>
      <vt:lpstr>Agenda 2030 and the Sustainable Development Goals (2015-2030)</vt:lpstr>
      <vt:lpstr>SDGs: Mainstreaming gender across all goals</vt:lpstr>
      <vt:lpstr>SDG5: The gender goal and its targets</vt:lpstr>
      <vt:lpstr>SDG5: The gender goal and its targets</vt:lpstr>
      <vt:lpstr>SDG5: The gender goal and its targets</vt:lpstr>
      <vt:lpstr>SDG5: The gender goal and its targets What progress has the world made?</vt:lpstr>
      <vt:lpstr>SDG5: The gender goal and its targets What still must be done?</vt:lpstr>
      <vt:lpstr>SDG5: The gender goal and its targets What still must be done?  “Eliminate all forms of violence against all women and girls in the public and private spheres” </vt:lpstr>
      <vt:lpstr>SDG5: The gender goal and its targets What still must be done?  “Eliminate all forms of violence against all women and girls in the public and private spheres” </vt:lpstr>
      <vt:lpstr>SDG5: The gender goal and its targets What still must be done?  “Eliminate all forms of violence against all women and girls in the public and private spheres”</vt:lpstr>
      <vt:lpstr>Group exercise: How do gender issues apply ?  </vt:lpstr>
      <vt:lpstr>Group exercise: How do gender issues apply ?</vt:lpstr>
      <vt:lpstr>Group exercise: How do gender issues apply ?</vt:lpstr>
      <vt:lpstr>Group exercise: How do gender issues apply ?</vt:lpstr>
      <vt:lpstr>Group exercise: How do gender issues apply ?</vt:lpstr>
      <vt:lpstr>If gender issues cut across the SDGs and many sectors and aspects of human development and planetary health…  …so also climate change is a cross-cutting issue</vt:lpstr>
      <vt:lpstr>How climate change is affecting the region and what it means for people’s development prospects</vt:lpstr>
      <vt:lpstr>Introducing the international framework  for managing disaster risk: the Sendai Framework – and how to think about climate-related risk  and different people’s vulnerabilities</vt:lpstr>
      <vt:lpstr>Hazard, risk and vulnerability</vt:lpstr>
      <vt:lpstr>What turns a ‘hazard’ into a ‘disaster’?</vt:lpstr>
      <vt:lpstr>Our different characteristics not only create certain vulnerabilities in social and cultural context but give us strengths too  (skills, talents, knowledge)  </vt:lpstr>
      <vt:lpstr>Group exercise:  Hazard, risk and vulnerability</vt:lpstr>
      <vt:lpstr>Sendai Framework for Disaster Risk Reduction (2015-2030)</vt:lpstr>
      <vt:lpstr>PowerPoint Presentation</vt:lpstr>
      <vt:lpstr>Sendai Framework for Disaster Risk Reduction</vt:lpstr>
      <vt:lpstr>Natural disasters affect women and men differently</vt:lpstr>
      <vt:lpstr>Measuring difference</vt:lpstr>
      <vt:lpstr>Acting on difference</vt:lpstr>
      <vt:lpstr>Introducing the international framework  for climate ambition: the Paris Agreement  – and how it links to gender and social inclusion</vt:lpstr>
      <vt:lpstr>UN Framework Convention on Climate Change (UNFCCC) Paris Agreement</vt:lpstr>
      <vt:lpstr>Gender and social inclusion in the Paris Agreement  </vt:lpstr>
      <vt:lpstr>Gender and social inclusion in the Paris Agreement  </vt:lpstr>
      <vt:lpstr>Timeframe for ‘global stocktake’ on Paris Agreement and NDC updates  www.cdkn.org/ ndc-guide </vt:lpstr>
      <vt:lpstr>Need for more specific targeting in the NDCs </vt:lpstr>
      <vt:lpstr>PowerPoint Presentation</vt:lpstr>
      <vt:lpstr>PowerPoint Presentation</vt:lpstr>
      <vt:lpstr>How action on gender is generally referenced in global policy frameworks</vt:lpstr>
      <vt:lpstr>      www.cdkn.org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social inclusion training    The international framework for gender in climate action</dc:title>
  <dc:creator>Mairi Dupar</dc:creator>
  <cp:lastModifiedBy>Mairi Dupar</cp:lastModifiedBy>
  <cp:revision>3</cp:revision>
  <dcterms:modified xsi:type="dcterms:W3CDTF">2021-06-17T15:01:49Z</dcterms:modified>
</cp:coreProperties>
</file>