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1" r:id="rId2"/>
    <p:sldId id="27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A99B2-DC29-4B35-A6C0-AC7F99552FE5}" type="datetimeFigureOut">
              <a:rPr lang="en-GB" smtClean="0"/>
              <a:t>24/06/2021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0D924-5496-4CFD-90EA-6B5D721B9202}" type="slidenum">
              <a:rPr lang="en-GB" smtClean="0"/>
              <a:t>‹#›</a:t>
            </a:fld>
            <a:endParaRPr lang="en-GB"/>
          </a:p>
        </p:txBody>
      </p:sp>
    </p:spTree>
    <p:extLst>
      <p:ext uri="{BB962C8B-B14F-4D97-AF65-F5344CB8AC3E}">
        <p14:creationId xmlns:p14="http://schemas.microsoft.com/office/powerpoint/2010/main" val="80357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a:t>
            </a:r>
            <a:r>
              <a:rPr lang="en-US"/>
              <a:t> and</a:t>
            </a:r>
            <a:r>
              <a:rPr lang="en-US" sz="1100" b="0" i="0" u="none" strike="noStrike" cap="none">
                <a:solidFill>
                  <a:srgbClr val="000000"/>
                </a:solidFill>
                <a:latin typeface="Arial"/>
                <a:ea typeface="Arial"/>
                <a:cs typeface="Arial"/>
                <a:sym typeface="Arial"/>
              </a:rPr>
              <a:t>  Befikadu Ayele, Farm Africa; and Arsema Andargatchew and Mairi Dupar, CDKN</a:t>
            </a: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a:t>
            </a:r>
            <a:r>
              <a:rPr lang="en-US" i="1"/>
              <a:t>2</a:t>
            </a:r>
            <a:r>
              <a:rPr lang="en-US" sz="1100" b="0" i="1" u="none" strike="noStrike" cap="none">
                <a:solidFill>
                  <a:srgbClr val="000000"/>
                </a:solidFill>
                <a:latin typeface="Arial"/>
                <a:ea typeface="Arial"/>
                <a:cs typeface="Arial"/>
                <a:sym typeface="Arial"/>
              </a:rPr>
              <a:t>020)</a:t>
            </a:r>
            <a:endParaRPr/>
          </a:p>
          <a:p>
            <a:pPr marL="457200" marR="0" lvl="0" indent="-22860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Market Approaches to Resilience project extended credit and savings facilities to communities in remote rural areas of Ethiopia, providing them with the means to diversify their assets and livelihoods. This helped to buffer them from climate-related stresses and shocks.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communities were lacking in the most basic services, and people’s survival was precarious. Each week’s food and water for people and livestock depended on unpredictable rains and a degraded natural environment.</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MAR project set specific targets for women’s participation in the programme, reaching out intentionally to women beneficiaries, some of whom suffered additional forms of social disadvantage, such as widowhood.</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project found that extending microfinance services to women in these marginal communities created a powerful ‘multiplier effect’ – not only considerably improving the wellbeing of the women themselves but also of their families.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To consolidate the project’s short-term achievements, the MAR team found it was essential to work simultaneously on strengthening the enabling environment. This ensured that project gains would be locked in, for the longer term.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One of the enabling factors was financial institutions’ willingness to serve poor women and work with pastoralists. </a:t>
            </a: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This case study example references the ‘CDKN Essential’ produced for this training pack by Farm Africa and CDKN </a:t>
            </a:r>
            <a:r>
              <a:rPr lang="en-US" sz="1100" b="0" i="0" u="none" strike="noStrike" cap="none">
                <a:solidFill>
                  <a:srgbClr val="000000"/>
                </a:solidFill>
                <a:latin typeface="Arial"/>
                <a:ea typeface="Arial"/>
                <a:cs typeface="Arial"/>
                <a:sym typeface="Arial"/>
              </a:rPr>
              <a:t>By Medhanit Gebremichael, Farm Africa; and Arsema Andargatchew and Mairi Dupar, CDKN</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a:latin typeface="Calibri"/>
                <a:ea typeface="Calibri"/>
                <a:cs typeface="Calibri"/>
                <a:sym typeface="Calibri"/>
              </a:rPr>
              <a:t>  ‘</a:t>
            </a:r>
            <a:r>
              <a:rPr lang="en-US" sz="1100" b="0" i="1" u="none" strike="noStrike" cap="none">
                <a:solidFill>
                  <a:srgbClr val="000000"/>
                </a:solidFill>
                <a:latin typeface="Arial"/>
                <a:ea typeface="Arial"/>
                <a:cs typeface="Arial"/>
                <a:sym typeface="Arial"/>
              </a:rPr>
              <a:t>Rural Ethiopian women diversify livelihoods and boost entire communities’ climate resilience</a:t>
            </a:r>
            <a:endParaRPr sz="1100" b="0" i="1"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Arial"/>
                <a:ea typeface="Arial"/>
                <a:cs typeface="Arial"/>
                <a:sym typeface="Arial"/>
              </a:rPr>
              <a:t>  (forthcoming, 2020)</a:t>
            </a:r>
            <a:endParaRPr/>
          </a:p>
          <a:p>
            <a:pPr marL="15875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Quotes from the research, slide above.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9F7F-563E-488F-82FC-7DD3D86FF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A6DDF1-0D3B-41BA-A221-07749DF47B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419D34-EB17-4E2A-B494-CB59D0CF4946}"/>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F27FD93D-B7AF-485A-A335-F8AE0A700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AEC42-470A-4FC3-B513-6F9648B51133}"/>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97191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BC11-42B4-4C1E-B1D2-40E5CF00B6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5D9565-3594-4910-82AC-35B127FC69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FDE33-CB76-4813-A608-EFBB4ED98441}"/>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C3317692-5867-41AB-87B6-518F54CA4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DDFC9-06D1-48D1-AEDA-61EAED4963F4}"/>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50981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F94E35-D414-4B29-AF8B-6BAC4E5D62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79A747-8496-4F9E-A5AB-64B4B92E5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6DD51-8829-49B3-B011-2DDB43C92C9A}"/>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1D1D03F8-4087-4E42-B7E4-97886E4F9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44401-5E21-4B36-8D3D-C6D2F35C7B6C}"/>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43713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2069" y="584489"/>
            <a:ext cx="9047859"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388724" y="2487203"/>
            <a:ext cx="9414549"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1228900" y="6442064"/>
            <a:ext cx="27432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457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EA10-FF4F-46F4-AC8B-76571B0D76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8F059-254A-4CAA-AD64-839E73ABB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CB74C-EA8A-47A3-AE60-A05BD0353088}"/>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FD38256E-F875-4E7C-BCAD-F71232666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1F8F2-A55E-4A8C-9B49-8DA7E6F6E443}"/>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45364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CDD3-2628-4F9C-9199-02586C8B7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3A8A26-BF4F-42FC-8545-333925D05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2013C-57BB-473E-99B9-90CCB8624F14}"/>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E7A7D8A6-2C68-4971-9351-5936A8AF0A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ADDD9-3975-4A48-9010-3C752D9DDAF7}"/>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45962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36CF-BEFF-485F-9A4C-2C71F47BB0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210F52-7EF3-4DC8-AD3D-DBC68E8A7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AA9D87-1BA8-49DA-8682-8A79240A4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812C3B-3E29-489F-9E0A-8CF0FCCC7948}"/>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6" name="Footer Placeholder 5">
            <a:extLst>
              <a:ext uri="{FF2B5EF4-FFF2-40B4-BE49-F238E27FC236}">
                <a16:creationId xmlns:a16="http://schemas.microsoft.com/office/drawing/2014/main" id="{FBC8B021-6F6B-4100-AB68-40C83280C6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028B68-87A9-4BF9-AAD3-379902351A06}"/>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9755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A49E-A845-411A-82CA-7AD405B5C1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01B267-1E31-40DE-9D98-6CBD9B58A2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05798-59AF-4856-BA3D-A703D905C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BD7E3E-E037-405F-889F-F91981562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99F9D-7913-4999-BE89-2ADC26D7D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B66FEA-CAF9-499E-8D28-6F3128FBAC1D}"/>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8" name="Footer Placeholder 7">
            <a:extLst>
              <a:ext uri="{FF2B5EF4-FFF2-40B4-BE49-F238E27FC236}">
                <a16:creationId xmlns:a16="http://schemas.microsoft.com/office/drawing/2014/main" id="{8EC848E3-EEE6-4E5E-9C62-0A64C949C3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249DAC-AE1E-46B1-B2F5-A18500A2DDC0}"/>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281828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BE03-5812-4446-ABF8-88A1A2B486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1BEE99-CDDC-424D-BBE2-F218F78F9C21}"/>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4" name="Footer Placeholder 3">
            <a:extLst>
              <a:ext uri="{FF2B5EF4-FFF2-40B4-BE49-F238E27FC236}">
                <a16:creationId xmlns:a16="http://schemas.microsoft.com/office/drawing/2014/main" id="{2B454440-0283-4111-805F-BE8838CB27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A8890B-730F-4030-A263-07EED1C23A74}"/>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16358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88255-DDA6-4CA3-9AD2-D05F14774D17}"/>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3" name="Footer Placeholder 2">
            <a:extLst>
              <a:ext uri="{FF2B5EF4-FFF2-40B4-BE49-F238E27FC236}">
                <a16:creationId xmlns:a16="http://schemas.microsoft.com/office/drawing/2014/main" id="{DA498861-89FD-4D24-A4F1-BA71DB2CA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DDDD3E-B604-4C0C-A4E5-2DACBB8EEBE7}"/>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56015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306A-9088-4D52-9B81-4EE930ADE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8693A3-E4BD-495B-A60C-235F5E097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9CABE5-8AE5-4C40-B447-3A1E8AF12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28E74-C75B-46D4-A8CB-8C8ED1334EB8}"/>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6" name="Footer Placeholder 5">
            <a:extLst>
              <a:ext uri="{FF2B5EF4-FFF2-40B4-BE49-F238E27FC236}">
                <a16:creationId xmlns:a16="http://schemas.microsoft.com/office/drawing/2014/main" id="{38BEDE12-ADED-453C-B146-45CD8ADB55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4B9FF1-E3BC-41B6-8951-B9DEDE7B436F}"/>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337337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6714-A122-4F70-8BBB-50617D7D9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3720AB-A528-4B24-8A5F-A45710479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2742A2-B0ED-4450-AECD-B8085D8D3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1425A-1856-4AFD-AD2B-C750F758856F}"/>
              </a:ext>
            </a:extLst>
          </p:cNvPr>
          <p:cNvSpPr>
            <a:spLocks noGrp="1"/>
          </p:cNvSpPr>
          <p:nvPr>
            <p:ph type="dt" sz="half" idx="10"/>
          </p:nvPr>
        </p:nvSpPr>
        <p:spPr/>
        <p:txBody>
          <a:bodyPr/>
          <a:lstStyle/>
          <a:p>
            <a:fld id="{291D7887-A8F6-4876-9140-CBB9310556A3}" type="datetimeFigureOut">
              <a:rPr lang="en-GB" smtClean="0"/>
              <a:t>24/06/2021</a:t>
            </a:fld>
            <a:endParaRPr lang="en-GB"/>
          </a:p>
        </p:txBody>
      </p:sp>
      <p:sp>
        <p:nvSpPr>
          <p:cNvPr id="6" name="Footer Placeholder 5">
            <a:extLst>
              <a:ext uri="{FF2B5EF4-FFF2-40B4-BE49-F238E27FC236}">
                <a16:creationId xmlns:a16="http://schemas.microsoft.com/office/drawing/2014/main" id="{B2EBF23B-FAAE-4134-B501-E635D602DB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71FF7-6A95-4285-9CC2-FEDCFE44DFCD}"/>
              </a:ext>
            </a:extLst>
          </p:cNvPr>
          <p:cNvSpPr>
            <a:spLocks noGrp="1"/>
          </p:cNvSpPr>
          <p:nvPr>
            <p:ph type="sldNum" sz="quarter" idx="12"/>
          </p:nvPr>
        </p:nvSpPr>
        <p:spPr/>
        <p:txBody>
          <a:bodyPr/>
          <a:lstStyle/>
          <a:p>
            <a:fld id="{DFF231D0-AF61-4EC9-AB90-AC2031FF67B7}" type="slidenum">
              <a:rPr lang="en-GB" smtClean="0"/>
              <a:t>‹#›</a:t>
            </a:fld>
            <a:endParaRPr lang="en-GB"/>
          </a:p>
        </p:txBody>
      </p:sp>
    </p:spTree>
    <p:extLst>
      <p:ext uri="{BB962C8B-B14F-4D97-AF65-F5344CB8AC3E}">
        <p14:creationId xmlns:p14="http://schemas.microsoft.com/office/powerpoint/2010/main" val="58921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4E7894-C896-420B-948A-5C7D81E4D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A66C3-32E9-429B-8F86-C710BB7E0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67F91-91D8-48D5-9E5B-570EF1DC7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D7887-A8F6-4876-9140-CBB9310556A3}" type="datetimeFigureOut">
              <a:rPr lang="en-GB" smtClean="0"/>
              <a:t>24/06/2021</a:t>
            </a:fld>
            <a:endParaRPr lang="en-GB"/>
          </a:p>
        </p:txBody>
      </p:sp>
      <p:sp>
        <p:nvSpPr>
          <p:cNvPr id="5" name="Footer Placeholder 4">
            <a:extLst>
              <a:ext uri="{FF2B5EF4-FFF2-40B4-BE49-F238E27FC236}">
                <a16:creationId xmlns:a16="http://schemas.microsoft.com/office/drawing/2014/main" id="{8417D265-0C43-4587-813A-5D4B55096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89B419-5312-4C49-9B87-B1E02D500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231D0-AF61-4EC9-AB90-AC2031FF67B7}" type="slidenum">
              <a:rPr lang="en-GB" smtClean="0"/>
              <a:t>‹#›</a:t>
            </a:fld>
            <a:endParaRPr lang="en-GB"/>
          </a:p>
        </p:txBody>
      </p:sp>
    </p:spTree>
    <p:extLst>
      <p:ext uri="{BB962C8B-B14F-4D97-AF65-F5344CB8AC3E}">
        <p14:creationId xmlns:p14="http://schemas.microsoft.com/office/powerpoint/2010/main" val="200087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1959911" y="417494"/>
            <a:ext cx="8465795" cy="954107"/>
          </a:xfrm>
          <a:prstGeom prst="rect">
            <a:avLst/>
          </a:prstGeom>
          <a:noFill/>
          <a:ln>
            <a:noFill/>
          </a:ln>
        </p:spPr>
        <p:txBody>
          <a:bodyPr spcFirstLastPara="1" wrap="square" lIns="91425" tIns="45700" rIns="91425" bIns="45700" anchor="t" anchorCtr="0">
            <a:noAutofit/>
          </a:bodyPr>
          <a:lstStyle/>
          <a:p>
            <a:pPr>
              <a:buClr>
                <a:srgbClr val="000000"/>
              </a:buClr>
              <a:buSzPts val="2800"/>
            </a:pPr>
            <a:r>
              <a:rPr lang="en-US" sz="2800" b="1">
                <a:solidFill>
                  <a:srgbClr val="C00000"/>
                </a:solidFill>
                <a:latin typeface="Calibri"/>
                <a:ea typeface="Calibri"/>
                <a:cs typeface="Calibri"/>
                <a:sym typeface="Calibri"/>
              </a:rPr>
              <a:t>Case study: Achieving both female empowerment and more climate resilience in remote, rural Ethiopia</a:t>
            </a:r>
            <a:endParaRPr sz="1400">
              <a:solidFill>
                <a:srgbClr val="000000"/>
              </a:solidFill>
              <a:latin typeface="Arial"/>
              <a:ea typeface="Arial"/>
              <a:cs typeface="Arial"/>
              <a:sym typeface="Arial"/>
            </a:endParaRPr>
          </a:p>
        </p:txBody>
      </p:sp>
      <p:sp>
        <p:nvSpPr>
          <p:cNvPr id="157" name="Google Shape;157;p22"/>
          <p:cNvSpPr/>
          <p:nvPr/>
        </p:nvSpPr>
        <p:spPr>
          <a:xfrm>
            <a:off x="3537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1400"/>
            </a:pPr>
            <a:endParaRPr sz="1400">
              <a:solidFill>
                <a:schemeClr val="lt1"/>
              </a:solidFill>
              <a:latin typeface="Arial"/>
              <a:ea typeface="Arial"/>
              <a:cs typeface="Arial"/>
              <a:sym typeface="Arial"/>
            </a:endParaRPr>
          </a:p>
        </p:txBody>
      </p:sp>
      <p:sp>
        <p:nvSpPr>
          <p:cNvPr id="158" name="Google Shape;158;p22"/>
          <p:cNvSpPr/>
          <p:nvPr/>
        </p:nvSpPr>
        <p:spPr>
          <a:xfrm>
            <a:off x="1524000" y="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9" name="Google Shape;159;p22"/>
          <p:cNvSpPr/>
          <p:nvPr/>
        </p:nvSpPr>
        <p:spPr>
          <a:xfrm>
            <a:off x="1524000" y="4572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0" name="Google Shape;160;p22"/>
          <p:cNvSpPr/>
          <p:nvPr/>
        </p:nvSpPr>
        <p:spPr>
          <a:xfrm>
            <a:off x="1524000" y="9144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300"/>
            </a:pPr>
            <a:endParaRPr sz="300">
              <a:solidFill>
                <a:schemeClr val="dk1"/>
              </a:solidFill>
              <a:latin typeface="Arial"/>
              <a:ea typeface="Arial"/>
              <a:cs typeface="Arial"/>
              <a:sym typeface="Arial"/>
            </a:endParaRPr>
          </a:p>
          <a:p>
            <a:pPr>
              <a:buClr>
                <a:schemeClr val="dk1"/>
              </a:buClr>
              <a:buSzPts val="18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61" name="Google Shape;161;p22"/>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800"/>
            </a:pP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62" name="Google Shape;162;p22"/>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3" name="Google Shape;163;p22"/>
          <p:cNvSpPr/>
          <p:nvPr/>
        </p:nvSpPr>
        <p:spPr>
          <a:xfrm>
            <a:off x="1524001" y="5659895"/>
            <a:ext cx="184731" cy="430887"/>
          </a:xfrm>
          <a:prstGeom prst="rect">
            <a:avLst/>
          </a:prstGeom>
          <a:noFill/>
          <a:ln>
            <a:noFill/>
          </a:ln>
        </p:spPr>
        <p:txBody>
          <a:bodyPr spcFirstLastPara="1" wrap="square" lIns="91425" tIns="45700" rIns="91425" bIns="0" anchor="ctr" anchorCtr="0">
            <a:noAutofit/>
          </a:bodyPr>
          <a:lstStyle/>
          <a:p>
            <a:pPr>
              <a:buClr>
                <a:srgbClr val="000000"/>
              </a:buClr>
              <a:buSzPts val="1100"/>
            </a:pPr>
            <a:endParaRPr sz="1100">
              <a:solidFill>
                <a:schemeClr val="dk1"/>
              </a:solidFill>
              <a:latin typeface="Arial"/>
              <a:ea typeface="Arial"/>
              <a:cs typeface="Arial"/>
              <a:sym typeface="Arial"/>
            </a:endParaRPr>
          </a:p>
          <a:p>
            <a:pPr>
              <a:buClr>
                <a:schemeClr val="dk1"/>
              </a:buClr>
              <a:buSzPts val="1100"/>
            </a:pPr>
            <a:br>
              <a:rPr lang="en-US" sz="1100">
                <a:solidFill>
                  <a:schemeClr val="dk1"/>
                </a:solidFill>
                <a:latin typeface="Arial"/>
                <a:ea typeface="Arial"/>
                <a:cs typeface="Arial"/>
                <a:sym typeface="Arial"/>
              </a:rPr>
            </a:br>
            <a:endParaRPr sz="300">
              <a:solidFill>
                <a:schemeClr val="dk1"/>
              </a:solidFill>
              <a:latin typeface="Arial"/>
              <a:ea typeface="Arial"/>
              <a:cs typeface="Arial"/>
              <a:sym typeface="Arial"/>
            </a:endParaRPr>
          </a:p>
        </p:txBody>
      </p:sp>
      <p:sp>
        <p:nvSpPr>
          <p:cNvPr id="164" name="Google Shape;164;p22"/>
          <p:cNvSpPr/>
          <p:nvPr/>
        </p:nvSpPr>
        <p:spPr>
          <a:xfrm>
            <a:off x="1935976" y="1489923"/>
            <a:ext cx="5387618" cy="5016758"/>
          </a:xfrm>
          <a:prstGeom prst="rect">
            <a:avLst/>
          </a:prstGeom>
          <a:noFill/>
          <a:ln>
            <a:noFill/>
          </a:ln>
        </p:spPr>
        <p:txBody>
          <a:bodyPr spcFirstLastPara="1" wrap="square" lIns="91425" tIns="45700" rIns="91425" bIns="45700" anchor="t" anchorCtr="0">
            <a:noAutofit/>
          </a:bodyPr>
          <a:lstStyle/>
          <a:p>
            <a:pPr>
              <a:buClr>
                <a:srgbClr val="000000"/>
              </a:buClr>
              <a:buSzPts val="2000"/>
            </a:pPr>
            <a:r>
              <a:rPr lang="en-US" sz="2000" dirty="0">
                <a:solidFill>
                  <a:srgbClr val="000000"/>
                </a:solidFill>
                <a:latin typeface="Calibri"/>
                <a:ea typeface="Calibri"/>
                <a:cs typeface="Calibri"/>
                <a:sym typeface="Calibri"/>
              </a:rPr>
              <a:t>Market Approaches to Resilience (MAR) project extended credit and savings to remote communities, providing means to diversify assets and livelihoods, for climate resilience.</a:t>
            </a:r>
            <a:endParaRPr sz="1400" dirty="0">
              <a:solidFill>
                <a:srgbClr val="000000"/>
              </a:solidFill>
              <a:latin typeface="Arial"/>
              <a:ea typeface="Arial"/>
              <a:cs typeface="Arial"/>
              <a:sym typeface="Arial"/>
            </a:endParaRPr>
          </a:p>
          <a:p>
            <a:pPr>
              <a:buClr>
                <a:srgbClr val="000000"/>
              </a:buClr>
              <a:buSzPts val="2000"/>
            </a:pP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It had specific targets for women’s participation including disadvantaged sub-groups of women (pastoralists).</a:t>
            </a:r>
            <a:endParaRPr sz="1400" dirty="0">
              <a:solidFill>
                <a:srgbClr val="000000"/>
              </a:solidFill>
              <a:latin typeface="Arial"/>
              <a:ea typeface="Arial"/>
              <a:cs typeface="Arial"/>
              <a:sym typeface="Arial"/>
            </a:endParaRPr>
          </a:p>
          <a:p>
            <a:pPr>
              <a:buClr>
                <a:srgbClr val="000000"/>
              </a:buClr>
              <a:buSzPts val="2000"/>
            </a:pP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Giving microfinance to women created ‘multiplier effect’ – boosting wellbeing of women themselves and also of families. </a:t>
            </a:r>
            <a:endParaRPr sz="2000" dirty="0">
              <a:solidFill>
                <a:srgbClr val="000000"/>
              </a:solidFill>
              <a:latin typeface="Calibri"/>
              <a:ea typeface="Calibri"/>
              <a:cs typeface="Calibri"/>
              <a:sym typeface="Calibri"/>
            </a:endParaRPr>
          </a:p>
          <a:p>
            <a:pPr>
              <a:buClr>
                <a:srgbClr val="000000"/>
              </a:buClr>
              <a:buSzPts val="2000"/>
            </a:pPr>
            <a:r>
              <a:rPr lang="en-US" sz="2000" dirty="0">
                <a:solidFill>
                  <a:srgbClr val="000000"/>
                </a:solidFill>
                <a:latin typeface="Calibri"/>
                <a:ea typeface="Calibri"/>
                <a:cs typeface="Calibri"/>
                <a:sym typeface="Calibri"/>
              </a:rPr>
              <a:t>To consolidate the project’s short-term achievements, it was essential to work on strengthening the enabling environment: e.g. financial institutions’ willingness to serve poor women and work with pastoralists. </a:t>
            </a:r>
            <a:endParaRPr sz="2000" dirty="0">
              <a:solidFill>
                <a:srgbClr val="000000"/>
              </a:solidFill>
              <a:latin typeface="Calibri"/>
              <a:ea typeface="Calibri"/>
              <a:cs typeface="Calibri"/>
              <a:sym typeface="Calibri"/>
            </a:endParaRPr>
          </a:p>
        </p:txBody>
      </p:sp>
      <p:pic>
        <p:nvPicPr>
          <p:cNvPr id="165" name="Google Shape;165;p22" descr="A person wearing a costume&#10;&#10;Description automatically generated"/>
          <p:cNvPicPr preferRelativeResize="0"/>
          <p:nvPr/>
        </p:nvPicPr>
        <p:blipFill rotWithShape="1">
          <a:blip r:embed="rId3">
            <a:alphaModFix/>
          </a:blip>
          <a:srcRect/>
          <a:stretch/>
        </p:blipFill>
        <p:spPr>
          <a:xfrm>
            <a:off x="7347528" y="1995055"/>
            <a:ext cx="2812473" cy="42187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p:nvPr/>
        </p:nvSpPr>
        <p:spPr>
          <a:xfrm>
            <a:off x="1959911" y="417494"/>
            <a:ext cx="8465795" cy="954107"/>
          </a:xfrm>
          <a:prstGeom prst="rect">
            <a:avLst/>
          </a:prstGeom>
          <a:noFill/>
          <a:ln>
            <a:noFill/>
          </a:ln>
        </p:spPr>
        <p:txBody>
          <a:bodyPr spcFirstLastPara="1" wrap="square" lIns="91425" tIns="45700" rIns="91425" bIns="45700" anchor="t" anchorCtr="0">
            <a:noAutofit/>
          </a:bodyPr>
          <a:lstStyle/>
          <a:p>
            <a:pPr>
              <a:buClr>
                <a:srgbClr val="000000"/>
              </a:buClr>
              <a:buSzPts val="2800"/>
            </a:pPr>
            <a:r>
              <a:rPr lang="en-US" sz="2800" b="1">
                <a:solidFill>
                  <a:srgbClr val="C00000"/>
                </a:solidFill>
                <a:latin typeface="Calibri"/>
                <a:ea typeface="Calibri"/>
                <a:cs typeface="Calibri"/>
                <a:sym typeface="Calibri"/>
              </a:rPr>
              <a:t>Case study: Achieving both female empowerment and more climate resilience in remote, rural Ethiopia</a:t>
            </a:r>
            <a:endParaRPr sz="1400">
              <a:solidFill>
                <a:srgbClr val="000000"/>
              </a:solidFill>
              <a:latin typeface="Arial"/>
              <a:ea typeface="Arial"/>
              <a:cs typeface="Arial"/>
              <a:sym typeface="Arial"/>
            </a:endParaRPr>
          </a:p>
        </p:txBody>
      </p:sp>
      <p:sp>
        <p:nvSpPr>
          <p:cNvPr id="171" name="Google Shape;171;p23"/>
          <p:cNvSpPr/>
          <p:nvPr/>
        </p:nvSpPr>
        <p:spPr>
          <a:xfrm>
            <a:off x="3537585" y="8311515"/>
            <a:ext cx="1092200" cy="1092200"/>
          </a:xfrm>
          <a:prstGeom prst="ellipse">
            <a:avLst/>
          </a:prstGeom>
          <a:solidFill>
            <a:srgbClr val="EFE0E0">
              <a:alpha val="49411"/>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SzPts val="1400"/>
            </a:pPr>
            <a:endParaRPr sz="1400">
              <a:solidFill>
                <a:schemeClr val="lt1"/>
              </a:solidFill>
              <a:latin typeface="Arial"/>
              <a:ea typeface="Arial"/>
              <a:cs typeface="Arial"/>
              <a:sym typeface="Arial"/>
            </a:endParaRPr>
          </a:p>
        </p:txBody>
      </p:sp>
      <p:sp>
        <p:nvSpPr>
          <p:cNvPr id="172" name="Google Shape;172;p23"/>
          <p:cNvSpPr/>
          <p:nvPr/>
        </p:nvSpPr>
        <p:spPr>
          <a:xfrm>
            <a:off x="1524000" y="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3" name="Google Shape;173;p23"/>
          <p:cNvSpPr/>
          <p:nvPr/>
        </p:nvSpPr>
        <p:spPr>
          <a:xfrm>
            <a:off x="1524000" y="4572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4" name="Google Shape;174;p23"/>
          <p:cNvSpPr/>
          <p:nvPr/>
        </p:nvSpPr>
        <p:spPr>
          <a:xfrm>
            <a:off x="1524000" y="914400"/>
            <a:ext cx="9144000" cy="457200"/>
          </a:xfrm>
          <a:prstGeom prst="rect">
            <a:avLst/>
          </a:prstGeom>
          <a:noFill/>
          <a:ln>
            <a:noFill/>
          </a:ln>
        </p:spPr>
        <p:txBody>
          <a:bodyPr spcFirstLastPara="1" wrap="square" lIns="91425" tIns="45700" rIns="91425" bIns="45700" anchor="ctr" anchorCtr="0">
            <a:noAutofit/>
          </a:bodyPr>
          <a:lstStyle/>
          <a:p>
            <a:pPr>
              <a:buClr>
                <a:srgbClr val="000000"/>
              </a:buClr>
              <a:buSzPts val="300"/>
            </a:pPr>
            <a:endParaRPr sz="300">
              <a:solidFill>
                <a:schemeClr val="dk1"/>
              </a:solidFill>
              <a:latin typeface="Arial"/>
              <a:ea typeface="Arial"/>
              <a:cs typeface="Arial"/>
              <a:sym typeface="Arial"/>
            </a:endParaRPr>
          </a:p>
          <a:p>
            <a:pPr>
              <a:buClr>
                <a:schemeClr val="dk1"/>
              </a:buClr>
              <a:buSzPts val="18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75" name="Google Shape;175;p23"/>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800"/>
            </a:pPr>
            <a:endParaRPr>
              <a:solidFill>
                <a:schemeClr val="dk1"/>
              </a:solidFill>
              <a:latin typeface="Arial"/>
              <a:ea typeface="Arial"/>
              <a:cs typeface="Arial"/>
              <a:sym typeface="Arial"/>
            </a:endParaRPr>
          </a:p>
          <a:p>
            <a:pPr>
              <a:buClr>
                <a:srgbClr val="000000"/>
              </a:buClr>
              <a:buSzPts val="1800"/>
            </a:pPr>
            <a:endParaRPr>
              <a:solidFill>
                <a:schemeClr val="dk1"/>
              </a:solidFill>
              <a:latin typeface="Arial"/>
              <a:ea typeface="Arial"/>
              <a:cs typeface="Arial"/>
              <a:sym typeface="Arial"/>
            </a:endParaRPr>
          </a:p>
        </p:txBody>
      </p:sp>
      <p:sp>
        <p:nvSpPr>
          <p:cNvPr id="176" name="Google Shape;176;p23"/>
          <p:cNvSpPr/>
          <p:nvPr/>
        </p:nvSpPr>
        <p:spPr>
          <a:xfrm>
            <a:off x="1524000" y="1371600"/>
            <a:ext cx="9144000" cy="0"/>
          </a:xfrm>
          <a:prstGeom prst="rect">
            <a:avLst/>
          </a:prstGeom>
          <a:noFill/>
          <a:ln>
            <a:noFill/>
          </a:ln>
        </p:spPr>
        <p:txBody>
          <a:bodyPr spcFirstLastPara="1" wrap="square" lIns="91425" tIns="45700" rIns="91425" bIns="45700"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23"/>
          <p:cNvSpPr/>
          <p:nvPr/>
        </p:nvSpPr>
        <p:spPr>
          <a:xfrm>
            <a:off x="1524001" y="5659895"/>
            <a:ext cx="184731" cy="430887"/>
          </a:xfrm>
          <a:prstGeom prst="rect">
            <a:avLst/>
          </a:prstGeom>
          <a:noFill/>
          <a:ln>
            <a:noFill/>
          </a:ln>
        </p:spPr>
        <p:txBody>
          <a:bodyPr spcFirstLastPara="1" wrap="square" lIns="91425" tIns="45700" rIns="91425" bIns="0" anchor="ctr" anchorCtr="0">
            <a:noAutofit/>
          </a:bodyPr>
          <a:lstStyle/>
          <a:p>
            <a:pPr>
              <a:buClr>
                <a:srgbClr val="000000"/>
              </a:buClr>
              <a:buSzPts val="1100"/>
            </a:pPr>
            <a:endParaRPr sz="1100">
              <a:solidFill>
                <a:schemeClr val="dk1"/>
              </a:solidFill>
              <a:latin typeface="Arial"/>
              <a:ea typeface="Arial"/>
              <a:cs typeface="Arial"/>
              <a:sym typeface="Arial"/>
            </a:endParaRPr>
          </a:p>
          <a:p>
            <a:pPr>
              <a:buClr>
                <a:schemeClr val="dk1"/>
              </a:buClr>
              <a:buSzPts val="1100"/>
            </a:pPr>
            <a:br>
              <a:rPr lang="en-US" sz="1100">
                <a:solidFill>
                  <a:schemeClr val="dk1"/>
                </a:solidFill>
                <a:latin typeface="Arial"/>
                <a:ea typeface="Arial"/>
                <a:cs typeface="Arial"/>
                <a:sym typeface="Arial"/>
              </a:rPr>
            </a:br>
            <a:endParaRPr sz="300">
              <a:solidFill>
                <a:schemeClr val="dk1"/>
              </a:solidFill>
              <a:latin typeface="Arial"/>
              <a:ea typeface="Arial"/>
              <a:cs typeface="Arial"/>
              <a:sym typeface="Arial"/>
            </a:endParaRPr>
          </a:p>
        </p:txBody>
      </p:sp>
      <p:sp>
        <p:nvSpPr>
          <p:cNvPr id="178" name="Google Shape;178;p23"/>
          <p:cNvSpPr/>
          <p:nvPr/>
        </p:nvSpPr>
        <p:spPr>
          <a:xfrm>
            <a:off x="1959910" y="1828800"/>
            <a:ext cx="5068964" cy="369332"/>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US">
                <a:solidFill>
                  <a:srgbClr val="000000"/>
                </a:solidFill>
                <a:latin typeface="Arial"/>
                <a:ea typeface="Arial"/>
                <a:cs typeface="Arial"/>
                <a:sym typeface="Arial"/>
              </a:rPr>
              <a:t> </a:t>
            </a:r>
            <a:endParaRPr>
              <a:solidFill>
                <a:srgbClr val="000000"/>
              </a:solidFill>
              <a:latin typeface="Calibri"/>
              <a:ea typeface="Calibri"/>
              <a:cs typeface="Calibri"/>
              <a:sym typeface="Calibri"/>
            </a:endParaRPr>
          </a:p>
        </p:txBody>
      </p:sp>
      <p:sp>
        <p:nvSpPr>
          <p:cNvPr id="179" name="Google Shape;179;p23"/>
          <p:cNvSpPr/>
          <p:nvPr/>
        </p:nvSpPr>
        <p:spPr>
          <a:xfrm>
            <a:off x="1894356" y="1618484"/>
            <a:ext cx="8164044" cy="2308324"/>
          </a:xfrm>
          <a:prstGeom prst="rect">
            <a:avLst/>
          </a:prstGeom>
          <a:noFill/>
          <a:ln>
            <a:noFill/>
          </a:ln>
        </p:spPr>
        <p:txBody>
          <a:bodyPr spcFirstLastPara="1" wrap="square" lIns="91425" tIns="45700" rIns="91425" bIns="45700" anchor="t" anchorCtr="0">
            <a:noAutofit/>
          </a:bodyPr>
          <a:lstStyle/>
          <a:p>
            <a:pPr>
              <a:buClr>
                <a:srgbClr val="000000"/>
              </a:buClr>
              <a:buSzPts val="2400"/>
            </a:pPr>
            <a:r>
              <a:rPr lang="en-US" sz="2400">
                <a:solidFill>
                  <a:srgbClr val="000000"/>
                </a:solidFill>
                <a:latin typeface="Calibri"/>
                <a:ea typeface="Calibri"/>
                <a:cs typeface="Calibri"/>
                <a:sym typeface="Calibri"/>
              </a:rPr>
              <a:t>“In the past I constantly quarrelled with my husband. Now, whenever our child is sick he says do what you can and take him for treatment. Nowadays, I am doing well, if I face any problem, I would be ready to pay and I have already managed to tackle my problems.”   - Muna Mohammed, Market Approaches to Resilience participant  </a:t>
            </a:r>
            <a:endParaRPr sz="2400">
              <a:solidFill>
                <a:srgbClr val="000000"/>
              </a:solidFill>
              <a:latin typeface="Calibri"/>
              <a:ea typeface="Calibri"/>
              <a:cs typeface="Calibri"/>
              <a:sym typeface="Calibri"/>
            </a:endParaRPr>
          </a:p>
        </p:txBody>
      </p:sp>
      <p:pic>
        <p:nvPicPr>
          <p:cNvPr id="180" name="Google Shape;180;p23" descr="A group of people posing for the camera&#10;&#10;Description automatically generated"/>
          <p:cNvPicPr preferRelativeResize="0"/>
          <p:nvPr/>
        </p:nvPicPr>
        <p:blipFill rotWithShape="1">
          <a:blip r:embed="rId3">
            <a:alphaModFix/>
          </a:blip>
          <a:srcRect t="19197" b="32621"/>
          <a:stretch/>
        </p:blipFill>
        <p:spPr>
          <a:xfrm>
            <a:off x="1524000" y="4137125"/>
            <a:ext cx="9144000" cy="293715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527</Words>
  <Application>Microsoft Office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case studies: how gender inclusion leads to better climate adaptation and resilience initiatives</dc:title>
  <dc:creator>Mairi Dupar</dc:creator>
  <cp:lastModifiedBy>Mairi Dupar</cp:lastModifiedBy>
  <cp:revision>3</cp:revision>
  <dcterms:created xsi:type="dcterms:W3CDTF">2021-06-24T10:59:48Z</dcterms:created>
  <dcterms:modified xsi:type="dcterms:W3CDTF">2021-06-24T12:01:47Z</dcterms:modified>
</cp:coreProperties>
</file>