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3D7BC-DDBC-4F1C-9628-16C512B713BF}">
  <a:tblStyle styleId="{98A3D7BC-DDBC-4F1C-9628-16C512B713BF}" styleName="Table_0">
    <a:wholeTbl>
      <a:tcTxStyle b="off" i="off">
        <a:font>
          <a:latin typeface="Arial"/>
          <a:ea typeface="Arial"/>
          <a:cs typeface="Arial"/>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chemeClr val="accent6"/>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6">
              <a:alpha val="40000"/>
            </a:schemeClr>
          </a:solidFill>
        </a:fill>
      </a:tcStyle>
    </a:band1H>
    <a:band2H>
      <a:tcTxStyle b="off" i="off"/>
      <a:tcStyle>
        <a:tcBdr/>
      </a:tcStyle>
    </a:band2H>
    <a:band1V>
      <a:tcTxStyle b="off" i="off"/>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fill>
          <a:solidFill>
            <a:schemeClr val="accent6">
              <a:alpha val="40000"/>
            </a:schemeClr>
          </a:solidFill>
        </a:fill>
      </a:tcStyle>
    </a:band1V>
    <a:band2V>
      <a:tcTxStyle b="off" i="off"/>
      <a:tcStyle>
        <a:tcBdr/>
      </a:tcStyle>
    </a:band2V>
    <a:la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428" y="6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 name="Google Shape;26;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GB"/>
              <a:t>Image credit: ILO, flickr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1) Baseline with sex disaggregated data and gender specific questions</a:t>
            </a:r>
            <a:endParaRPr/>
          </a:p>
          <a:p>
            <a:pPr marL="0" lvl="0" indent="0" algn="l" rtl="0">
              <a:lnSpc>
                <a:spcPct val="100000"/>
              </a:lnSpc>
              <a:spcBef>
                <a:spcPts val="0"/>
              </a:spcBef>
              <a:spcAft>
                <a:spcPts val="0"/>
              </a:spcAft>
              <a:buSzPts val="1100"/>
              <a:buNone/>
            </a:pPr>
            <a:r>
              <a:rPr lang="en-GB"/>
              <a:t>2) Use of participatory tools for gender sensitive community consultation </a:t>
            </a:r>
            <a:endParaRPr/>
          </a:p>
          <a:p>
            <a:pPr marL="0" marR="0" lvl="0" indent="0" algn="l" rtl="0">
              <a:lnSpc>
                <a:spcPct val="100000"/>
              </a:lnSpc>
              <a:spcBef>
                <a:spcPts val="0"/>
              </a:spcBef>
              <a:spcAft>
                <a:spcPts val="0"/>
              </a:spcAft>
              <a:buClr>
                <a:srgbClr val="000000"/>
              </a:buClr>
              <a:buSzPts val="1100"/>
              <a:buFont typeface="Arial"/>
              <a:buNone/>
            </a:pPr>
            <a:r>
              <a:rPr lang="en-GB"/>
              <a:t>3) Use of tools developed by FAO and partners for integrating gender in climate-smart agriculture </a:t>
            </a:r>
            <a:r>
              <a:rPr lang="en-GB" b="0"/>
              <a:t>(http://www.fao.org/3/a-i5299e.pdf and http://www.fao.org/3/a-az917e.pdf)</a:t>
            </a:r>
            <a:endParaRPr/>
          </a:p>
          <a:p>
            <a:pPr marL="0" lvl="0" indent="0" algn="l" rtl="0">
              <a:lnSpc>
                <a:spcPct val="100000"/>
              </a:lnSpc>
              <a:spcBef>
                <a:spcPts val="0"/>
              </a:spcBef>
              <a:spcAft>
                <a:spcPts val="0"/>
              </a:spcAft>
              <a:buSzPts val="1100"/>
              <a:buNone/>
            </a:pPr>
            <a:r>
              <a:rPr lang="en-GB"/>
              <a:t>4) Aim for 50% participation of women in project activities and 50% of project direct beneficiaries to be women, while also targeting specific project activities at women or women groups (for example the integrated savings and lending).</a:t>
            </a:r>
            <a:endParaRPr/>
          </a:p>
          <a:p>
            <a:pPr marL="0" lvl="0" indent="0" algn="l" rtl="0">
              <a:lnSpc>
                <a:spcPct val="100000"/>
              </a:lnSpc>
              <a:spcBef>
                <a:spcPts val="0"/>
              </a:spcBef>
              <a:spcAft>
                <a:spcPts val="0"/>
              </a:spcAft>
              <a:buSzPts val="1100"/>
              <a:buNone/>
            </a:pPr>
            <a:r>
              <a:rPr lang="en-GB"/>
              <a:t>5) Foster equal participation of men and women in institutions and decision-making processes related to the project.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See</a:t>
            </a:r>
            <a:endParaRPr/>
          </a:p>
          <a:p>
            <a:pPr marL="0" lvl="0" indent="0" algn="l" rtl="0">
              <a:lnSpc>
                <a:spcPct val="100000"/>
              </a:lnSpc>
              <a:spcBef>
                <a:spcPts val="0"/>
              </a:spcBef>
              <a:spcAft>
                <a:spcPts val="0"/>
              </a:spcAft>
              <a:buSzPts val="1100"/>
              <a:buNone/>
            </a:pPr>
            <a:r>
              <a:rPr lang="en-GB"/>
              <a:t>https://www.adaptation-fund.org/wp-content/uploads/2017/01/1430ACREIFullProposalCLEAN2Feb2017.pdf</a:t>
            </a:r>
            <a:endParaRPr/>
          </a:p>
          <a:p>
            <a:pPr marL="0" lvl="0" indent="0" algn="l" rtl="0">
              <a:lnSpc>
                <a:spcPct val="100000"/>
              </a:lnSpc>
              <a:spcBef>
                <a:spcPts val="0"/>
              </a:spcBef>
              <a:spcAft>
                <a:spcPts val="0"/>
              </a:spcAft>
              <a:buSzPts val="1100"/>
              <a:buNone/>
            </a:pPr>
            <a:r>
              <a:rPr lang="en-GB"/>
              <a:t>https://www.adaptation-fund.org/project/agricultural-climate-resilience-enhancement-initiative-acrei-ethiopia-kenya-uganda/ </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a:t>Image credit: UNICEF, flickr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1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a:t>This slide is showing how – for </a:t>
            </a:r>
            <a:r>
              <a:rPr lang="en-GB">
                <a:solidFill>
                  <a:schemeClr val="accent2"/>
                </a:solidFill>
              </a:rPr>
              <a:t>Agricultural </a:t>
            </a:r>
            <a:r>
              <a:rPr lang="en-GB"/>
              <a:t>Climate Resilience Enhancement Initiative (ACREI) in Ethiopia, Kenya, Uganda– the project has set some output (which we also refer to in this module as ‘activity’ level) targets for how many project participants are engaged and what percentage of them are women. See https://www.adaptation-fund.org/project/agricultural-climate-resilience-enhancement-initiative-acrei-ethiopia-kenya-uganda/</a:t>
            </a:r>
            <a:endParaRPr/>
          </a:p>
          <a:p>
            <a:pPr marL="158750" lvl="0" indent="0" algn="l" rtl="0">
              <a:lnSpc>
                <a:spcPct val="100000"/>
              </a:lnSpc>
              <a:spcBef>
                <a:spcPts val="0"/>
              </a:spcBef>
              <a:spcAft>
                <a:spcPts val="0"/>
              </a:spcAft>
              <a:buSzPts val="1100"/>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a:t>This slide is also showing how these translate to the ‘outcome’ level – how things would change as a result of this project’s intervention – how would people be doing things differently? The overall outcome here is about the uptake of the adaptation measures and climate risk reduction processes over time. </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b="1"/>
              <a:t>Discussion questions:</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a:t>In order to make sure that these targets are made for 50% of beneficiaries to be women, what kind of activities do you think would be needed to bring women fully into the programme? Would these measures require budget allocations to make them happen?</a:t>
            </a:r>
            <a:endParaRPr/>
          </a:p>
          <a:p>
            <a:pPr marL="914400" lvl="1" indent="-298450" algn="l" rtl="0">
              <a:lnSpc>
                <a:spcPct val="100000"/>
              </a:lnSpc>
              <a:spcBef>
                <a:spcPts val="0"/>
              </a:spcBef>
              <a:spcAft>
                <a:spcPts val="0"/>
              </a:spcAft>
              <a:buSzPts val="1100"/>
              <a:buChar char="○"/>
            </a:pPr>
            <a:r>
              <a:rPr lang="en-GB"/>
              <a:t>E.g would specially trained gender experts be needed in certain implementing bodies, to steer the activities? Or all implementing staff to have more ‘gender responsiveness’ training? Would you need to budget for this?</a:t>
            </a:r>
            <a:endParaRPr/>
          </a:p>
          <a:p>
            <a:pPr marL="914400" lvl="1" indent="-298450" algn="l" rtl="0">
              <a:lnSpc>
                <a:spcPct val="100000"/>
              </a:lnSpc>
              <a:spcBef>
                <a:spcPts val="0"/>
              </a:spcBef>
              <a:spcAft>
                <a:spcPts val="0"/>
              </a:spcAft>
              <a:buSzPts val="1100"/>
              <a:buChar char="○"/>
            </a:pPr>
            <a:r>
              <a:rPr lang="en-GB"/>
              <a:t>Are there barriers to women’s full and equal participation as project beneficiaries that funded solutions could help resolve? Such as childcare arrangements? Would you need to budget for this?</a:t>
            </a:r>
            <a:endParaRPr/>
          </a:p>
          <a:p>
            <a:pPr marL="914400" lvl="1" indent="-298450" algn="l" rtl="0">
              <a:lnSpc>
                <a:spcPct val="100000"/>
              </a:lnSpc>
              <a:spcBef>
                <a:spcPts val="0"/>
              </a:spcBef>
              <a:spcAft>
                <a:spcPts val="0"/>
              </a:spcAft>
              <a:buSzPts val="1100"/>
              <a:buChar char="○"/>
            </a:pPr>
            <a:r>
              <a:rPr lang="en-GB"/>
              <a:t>Would training materials for the field schools need to be diversified in order to make them accessible by women and people of diverse abilities e.g. less literate etc, and would you need to budget for this?</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dirty="0"/>
              <a:t>Facilitator:</a:t>
            </a: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Play the video by the Adaptation Fund up to minute 2:17. Stop at minute 2:17, which is the end of the Mauritius segment.</a:t>
            </a: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The </a:t>
            </a:r>
            <a:r>
              <a:rPr lang="en-GB" dirty="0" err="1"/>
              <a:t>url</a:t>
            </a:r>
            <a:r>
              <a:rPr lang="en-GB" dirty="0"/>
              <a:t> of the video is:  https://www.youtube.com/watch?v=mdmuVf9mEoA</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Ask the participants the questions. Answers follow:</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How did the activities respond to climate change? </a:t>
            </a:r>
            <a:r>
              <a:rPr lang="en-GB" b="1" dirty="0"/>
              <a:t>Answer</a:t>
            </a:r>
            <a:r>
              <a:rPr lang="en-GB" dirty="0"/>
              <a:t>: Climate change impacts are reducing incomes. Families need climate-resilient means of livelihood. The project has provided women with the means to start their own sewing and other businesses.</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How were the activities gender-responsive? </a:t>
            </a:r>
            <a:r>
              <a:rPr lang="en-GB" b="1" dirty="0"/>
              <a:t>Answer: </a:t>
            </a:r>
            <a:r>
              <a:rPr lang="en-GB" dirty="0"/>
              <a:t>50% of the project beneficiaries are women. As described in the video, they managed to start their own climate resilient income generating activities to make up for the socioeconomic impacts of climate change to date. They were further ‘trained to reduce socioeconomic and environmental risks’ as it says in the video.</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How do you imagine budget was allocated to activities in this case? Do you expect ‘women’s activities’ had a special budget line? </a:t>
            </a:r>
            <a:r>
              <a:rPr lang="en-GB" b="1" dirty="0"/>
              <a:t>Answer</a:t>
            </a:r>
            <a:r>
              <a:rPr lang="en-GB" dirty="0"/>
              <a:t>: from the story told in the video, you can see that the women-centred activities, which were designed to empower women and enable their meaningful participation in climate resilient economic activities, were not additional and therefore did not call for ‘extra’ budget. They were, rather, integral to the entire project’s design. </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The Adaptation Fund includes the following in its list of proven factors for successful project design, in order to achieve for equitable activities and outputs:</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dirty="0">
                <a:solidFill>
                  <a:srgbClr val="000000"/>
                </a:solidFill>
                <a:latin typeface="Arial"/>
                <a:ea typeface="Arial"/>
                <a:cs typeface="Arial"/>
                <a:sym typeface="Arial"/>
              </a:rPr>
              <a:t>LESSON 1: To promote gender empowerment, it is important to ensure that gender considerations are explicitly spelled out in the project document where women are active members of the project with well defined livelihood opportunities and roles.</a:t>
            </a:r>
            <a:endParaRPr dirty="0"/>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dirty="0">
                <a:solidFill>
                  <a:srgbClr val="000000"/>
                </a:solidFill>
                <a:latin typeface="Arial"/>
                <a:ea typeface="Arial"/>
                <a:cs typeface="Arial"/>
                <a:sym typeface="Arial"/>
              </a:rPr>
              <a:t>LESSON 2: To ensure meaningful participation and encourage empowerment, a project can benefit from tailoring activities to the economic needs of women, involving them in all committees, improving their skills in business planning and designing assessments to understand how women view themselves in intra-household gender relationships.</a:t>
            </a:r>
            <a:endParaRPr dirty="0"/>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dirty="0">
                <a:solidFill>
                  <a:srgbClr val="000000"/>
                </a:solidFill>
                <a:latin typeface="Arial"/>
                <a:ea typeface="Arial"/>
                <a:cs typeface="Arial"/>
                <a:sym typeface="Arial"/>
              </a:rPr>
              <a:t>LESSON 3: Gender sensitisation and empowerment is one of the key added values of a project and must be better mainstreamed at all levels- from the implementing entity level to the beneficiaries. Projects benefit from having crosscutting and sectoral integration with gender as an expected result.</a:t>
            </a:r>
            <a:endParaRPr dirty="0"/>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dirty="0">
                <a:solidFill>
                  <a:srgbClr val="000000"/>
                </a:solidFill>
                <a:latin typeface="Arial"/>
                <a:ea typeface="Arial"/>
                <a:cs typeface="Arial"/>
                <a:sym typeface="Arial"/>
              </a:rPr>
              <a:t>LESSON 4: It is recommended to have gender focal points in each of the levels of work – international (e.g. regional implementing entity/fund manager if it’s an international project), national (e.g. the execution partner/(s)), subnational (provincial, district and municipal) and community levels (local champions of women). Additionally, …gender commitments in the project/programme design should be translated into budgetary commitments in the form of adequate budget allocations to address men’s and women’s differentiated adaptation needs.</a:t>
            </a:r>
            <a:endParaRPr dirty="0"/>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dirty="0">
                <a:solidFill>
                  <a:srgbClr val="000000"/>
                </a:solidFill>
                <a:latin typeface="Arial"/>
                <a:ea typeface="Arial"/>
                <a:cs typeface="Arial"/>
                <a:sym typeface="Arial"/>
              </a:rPr>
              <a:t>These are from the Adaptation Fund’s </a:t>
            </a:r>
            <a:r>
              <a:rPr lang="en-GB" dirty="0"/>
              <a:t>‘Lessons Learned from Project Portfolio Monitoring Missions’ document (which draws from other countries in the Fund’s portfolio but the lessons appear to hold true for Mauritius, too).</a:t>
            </a:r>
            <a:endParaRPr dirty="0"/>
          </a:p>
          <a:p>
            <a:pPr marL="158750" lvl="0" indent="0" algn="l" rtl="0">
              <a:lnSpc>
                <a:spcPct val="100000"/>
              </a:lnSpc>
              <a:spcBef>
                <a:spcPts val="0"/>
              </a:spcBef>
              <a:spcAft>
                <a:spcPts val="0"/>
              </a:spcAft>
              <a:buSzPts val="1100"/>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The last point from the Fund’s lessons learned, that “budgetary commitments need to be allocated to address men’s and women’s differentiated adaptation needs,” reminds us not to think of male centred needs as the ‘normal’ and women’s as ‘additional’ – women’s and men’s needs should all be central to the main design and budget.</a:t>
            </a:r>
            <a:endParaRPr dirty="0"/>
          </a:p>
          <a:p>
            <a:pPr marL="158750" lvl="0" indent="0" algn="l" rtl="0">
              <a:lnSpc>
                <a:spcPct val="100000"/>
              </a:lnSpc>
              <a:spcBef>
                <a:spcPts val="0"/>
              </a:spcBef>
              <a:spcAft>
                <a:spcPts val="0"/>
              </a:spcAft>
              <a:buSzPts val="1100"/>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Discussion question for participants: How would the role of ‘gender champion’ at all levels of a project or programme work in your professional context? </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Image: Adaptation Fund, </a:t>
            </a:r>
            <a:r>
              <a:rPr lang="en-GB" dirty="0" err="1"/>
              <a:t>vimeo</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a:t>This slide is showing how – for a related set of activities funded by Adaptation Fund in Mauritius – the project has set some output (which we also refer to in this module as ‘activity’ level) targets for how many project participants are engaged and what percentage of them are women.</a:t>
            </a:r>
            <a:endParaRPr/>
          </a:p>
          <a:p>
            <a:pPr marL="158750" lvl="0" indent="0" algn="l" rtl="0">
              <a:lnSpc>
                <a:spcPct val="100000"/>
              </a:lnSpc>
              <a:spcBef>
                <a:spcPts val="0"/>
              </a:spcBef>
              <a:spcAft>
                <a:spcPts val="0"/>
              </a:spcAft>
              <a:buSzPts val="1100"/>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a:t>This slide is also showing how these translate to the ‘outcome’ level – how things would change as a result of this project’s intervention – how would people be doing things differently? The overall outcome here is about the uptake of the adaptation measures and climate risk reduction processes over time. </a:t>
            </a:r>
            <a:endParaRPr/>
          </a:p>
          <a:p>
            <a:pPr marL="457200" marR="0" lvl="0" indent="-228600" algn="l" rtl="0">
              <a:lnSpc>
                <a:spcPct val="100000"/>
              </a:lnSpc>
              <a:spcBef>
                <a:spcPts val="0"/>
              </a:spcBef>
              <a:spcAft>
                <a:spcPts val="0"/>
              </a:spcAft>
              <a:buClr>
                <a:srgbClr val="000000"/>
              </a:buClr>
              <a:buSzPts val="1100"/>
              <a:buFont typeface="Arial"/>
              <a:buNone/>
            </a:pPr>
            <a:endParaRPr/>
          </a:p>
          <a:p>
            <a:pPr marL="158750" lvl="0" indent="0" algn="l" rtl="0">
              <a:lnSpc>
                <a:spcPct val="100000"/>
              </a:lnSpc>
              <a:spcBef>
                <a:spcPts val="0"/>
              </a:spcBef>
              <a:spcAft>
                <a:spcPts val="0"/>
              </a:spcAft>
              <a:buSzPts val="1100"/>
              <a:buNone/>
            </a:pPr>
            <a:r>
              <a:rPr lang="en-GB" b="1"/>
              <a:t>Discussion questions: </a:t>
            </a:r>
            <a:endParaRPr/>
          </a:p>
          <a:p>
            <a:pPr marL="158750" lvl="0" indent="0" algn="l" rtl="0">
              <a:lnSpc>
                <a:spcPct val="100000"/>
              </a:lnSpc>
              <a:spcBef>
                <a:spcPts val="0"/>
              </a:spcBef>
              <a:spcAft>
                <a:spcPts val="0"/>
              </a:spcAft>
              <a:buSzPts val="1100"/>
              <a:buNone/>
            </a:pPr>
            <a:br>
              <a:rPr lang="en-GB"/>
            </a:br>
            <a:r>
              <a:rPr lang="en-GB"/>
              <a:t>1. What would be an appropriate further target to add, that is gender-specific, under ‘outcomes’? </a:t>
            </a:r>
            <a:r>
              <a:rPr lang="en-GB" b="1"/>
              <a:t>Sample answer</a:t>
            </a:r>
            <a:r>
              <a:rPr lang="en-GB"/>
              <a:t>: 30% of population apply adaptation measures, of which, half are women.</a:t>
            </a:r>
            <a:br>
              <a:rPr lang="en-GB"/>
            </a:br>
            <a:endParaRPr/>
          </a:p>
          <a:p>
            <a:pPr marL="158750" lvl="0" indent="0" algn="l" rtl="0">
              <a:lnSpc>
                <a:spcPct val="100000"/>
              </a:lnSpc>
              <a:spcBef>
                <a:spcPts val="0"/>
              </a:spcBef>
              <a:spcAft>
                <a:spcPts val="0"/>
              </a:spcAft>
              <a:buSzPts val="1100"/>
              <a:buNone/>
            </a:pPr>
            <a:r>
              <a:rPr lang="en-GB"/>
              <a:t>2. What would be some appropriate questions to investigate about project outcomes - if one were to do a later impact assessment to find out the gender-related outcomes of the project?</a:t>
            </a:r>
            <a:endParaRPr/>
          </a:p>
          <a:p>
            <a:pPr marL="457200" marR="0" lvl="0" indent="-298450" algn="l" rtl="0">
              <a:lnSpc>
                <a:spcPct val="100000"/>
              </a:lnSpc>
              <a:spcBef>
                <a:spcPts val="0"/>
              </a:spcBef>
              <a:spcAft>
                <a:spcPts val="0"/>
              </a:spcAft>
              <a:buClr>
                <a:srgbClr val="000000"/>
              </a:buClr>
              <a:buSzPts val="1100"/>
              <a:buFont typeface="Arial"/>
              <a:buChar char="●"/>
            </a:pPr>
            <a:r>
              <a:rPr lang="en-GB" b="1"/>
              <a:t>Sample answers </a:t>
            </a:r>
            <a:r>
              <a:rPr lang="en-GB"/>
              <a:t>(solicit participants’ views also):</a:t>
            </a:r>
            <a:endParaRPr/>
          </a:p>
          <a:p>
            <a:pPr marL="914400" lvl="1" indent="-298450" algn="l" rtl="0">
              <a:lnSpc>
                <a:spcPct val="100000"/>
              </a:lnSpc>
              <a:spcBef>
                <a:spcPts val="0"/>
              </a:spcBef>
              <a:spcAft>
                <a:spcPts val="0"/>
              </a:spcAft>
              <a:buSzPts val="1100"/>
              <a:buChar char="○"/>
            </a:pPr>
            <a:r>
              <a:rPr lang="en-GB"/>
              <a:t>How many of the women project participants are applying adaptation measures and reducing climate risk (at project completion, one, two years later)?</a:t>
            </a:r>
            <a:endParaRPr/>
          </a:p>
          <a:p>
            <a:pPr marL="914400" lvl="1" indent="-298450" algn="l" rtl="0">
              <a:lnSpc>
                <a:spcPct val="100000"/>
              </a:lnSpc>
              <a:spcBef>
                <a:spcPts val="0"/>
              </a:spcBef>
              <a:spcAft>
                <a:spcPts val="0"/>
              </a:spcAft>
              <a:buSzPts val="1100"/>
              <a:buChar char="○"/>
            </a:pPr>
            <a:r>
              <a:rPr lang="en-GB"/>
              <a:t>How many of the men project participants are applying adaptation measures and reducing climate risk (at project completion, one, two years later)?</a:t>
            </a:r>
            <a:endParaRPr/>
          </a:p>
          <a:p>
            <a:pPr marL="914400" lvl="1" indent="-298450" algn="l" rtl="0">
              <a:lnSpc>
                <a:spcPct val="100000"/>
              </a:lnSpc>
              <a:spcBef>
                <a:spcPts val="0"/>
              </a:spcBef>
              <a:spcAft>
                <a:spcPts val="0"/>
              </a:spcAft>
              <a:buSzPts val="1100"/>
              <a:buChar char="○"/>
            </a:pPr>
            <a:r>
              <a:rPr lang="en-GB"/>
              <a:t>How are communities benefiting from uptake of the adaptation and climate risk reduction measures (at project completion, one, two years later)? </a:t>
            </a:r>
            <a:endParaRPr/>
          </a:p>
          <a:p>
            <a:pPr marL="914400" lvl="1" indent="-298450" algn="l" rtl="0">
              <a:lnSpc>
                <a:spcPct val="100000"/>
              </a:lnSpc>
              <a:spcBef>
                <a:spcPts val="0"/>
              </a:spcBef>
              <a:spcAft>
                <a:spcPts val="0"/>
              </a:spcAft>
              <a:buSzPts val="1100"/>
              <a:buChar char="○"/>
            </a:pPr>
            <a:r>
              <a:rPr lang="en-GB"/>
              <a:t>Who in the communities are benefiting? (old, young, male, female, able bodied, disabled, etc)? </a:t>
            </a:r>
            <a:endParaRPr/>
          </a:p>
          <a:p>
            <a:pPr marL="914400" lvl="1" indent="-298450" algn="l" rtl="0">
              <a:lnSpc>
                <a:spcPct val="100000"/>
              </a:lnSpc>
              <a:spcBef>
                <a:spcPts val="0"/>
              </a:spcBef>
              <a:spcAft>
                <a:spcPts val="0"/>
              </a:spcAft>
              <a:buSzPts val="1100"/>
              <a:buChar char="○"/>
            </a:pPr>
            <a:r>
              <a:rPr lang="en-GB"/>
              <a:t>Who is showing leadership and taking decisions about adaptation and climate risk reduction measures (at project completion, one, two years later)?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Facilitator: insert your name and email/contact here</a:t>
            </a:r>
            <a:endParaRPr/>
          </a:p>
        </p:txBody>
      </p:sp>
      <p:sp>
        <p:nvSpPr>
          <p:cNvPr id="124" name="Google Shape;124;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 name="Google Shape;33;p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Image credit: UNICEF Flickr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Image credit: ILO, flickr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a:t>Its main objective is to support the on-going efforts of the Government to promote gender equity and equality as well as poverty elimination for sustainable development. The Guidelines provides budgetary actors such as planners, budget officers and gender experts with instruments for gender mainstreaming in budget process. </a:t>
            </a:r>
            <a:endParaRPr/>
          </a:p>
          <a:p>
            <a:pPr marL="158750" marR="0" lvl="0" indent="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a:t>Devised by Ministry of Finance and Economic Development (MoFED), in collaboration with Ministry of Women, Children and Youth Affairs (MoWCYA) and UN Women </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a:t>Supplementary information:</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The 1995 Constitution of the Federal Democratic Republic of Ethiopia (FDRE) affirms equality of all persons and prohibits discrimination based on sex. It guarantees peoples‟ rights and affirmative action to promote gender equality and women’s empowerment. </a:t>
            </a:r>
            <a:br>
              <a:rPr lang="en-GB"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The National Policy on Ethiopian Women (1993) is laid the foundation in protecting women’s rights and is mandated to establish Women Affairs Directorates (WADs) at all levels of administration in each sector ministry for follow-up and coordination of gender mainstreaming including engendering the budget.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GB" sz="1100" b="0" i="0" u="none" strike="noStrike" cap="none">
                <a:solidFill>
                  <a:srgbClr val="000000"/>
                </a:solidFill>
                <a:latin typeface="Arial"/>
                <a:ea typeface="Arial"/>
                <a:cs typeface="Arial"/>
                <a:sym typeface="Arial"/>
              </a:rPr>
              <a:t>Image credit: ILO, flickr</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a:t>Comprehensive, step-by-step guidelines for Ethiopian Public Bodies to follow are provided in the above 2012 document (56 pp)</a:t>
            </a:r>
            <a:endParaRPr/>
          </a:p>
          <a:p>
            <a:pPr marL="457200" marR="0" lvl="0" indent="-298450" algn="l" rtl="0">
              <a:lnSpc>
                <a:spcPct val="100000"/>
              </a:lnSpc>
              <a:spcBef>
                <a:spcPts val="0"/>
              </a:spcBef>
              <a:spcAft>
                <a:spcPts val="0"/>
              </a:spcAft>
              <a:buClr>
                <a:srgbClr val="000000"/>
              </a:buClr>
              <a:buSzPts val="1100"/>
              <a:buFont typeface="Arial"/>
              <a:buChar char="●"/>
            </a:pPr>
            <a:r>
              <a:rPr lang="en-GB"/>
              <a:t>However, in this training module, we focus on the specific programme- and project-level steps and their budgetary allocations, which planners and managers should consider. See next slide.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Article 35 of the Constitution provides for affirmative measures to be taken to ensure women participate and compete equally with men in the political, social and economic spheres; it also provides for the prevention and eradication of Harmful Traditional Practices(HTPs). Articles 25, 34, and 89/7 also affirm gender equality in all spheres of society by protecting the fundamental rights of women. </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b) Labour Proclamation Number 377/2003 stipulates that women shall not be discriminated against employment and payment on the basis of their sex. It also prohibits employment of women on a type of work that may be harmful to their health. </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c) The Federal Civil Servants Proclamation Number 515/2007 stipulates that all positions of equal value shall have equal salary. Article 13(1) of the Proclamation prohibits discrimination among job seekers on the basis of sex. The proclamation also incorporates an affirmative action by stating that preference shall be given to female candidates who have equal or close scores to that of male candidates; it also guarantees women‟s constitutional right to affirmative action in relation to recruitment, promotion, deployment, training and provision of a working environment free from sexual violence. </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d) The Rural Land Administration and Land Use Proclamation Number 455/2005 has provisions on equal rights of women to land. </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e) The Proclamation of Executive Organs of the Federal Democratic Republic of Ethiopia Number 691/2010 gives the mandate to all sector ministries, government agencies and government development enterprises to integrate gender issues according to their powers and duties. </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a:t>Comprehensive, step-by-step guidelines for Ethiopian Public Bodies to follow are provided in the above 2012 document (a 56 pp document)</a:t>
            </a:r>
            <a:endParaRPr/>
          </a:p>
          <a:p>
            <a:pPr marL="457200" marR="0" lvl="0" indent="-298450" algn="l" rtl="0">
              <a:lnSpc>
                <a:spcPct val="100000"/>
              </a:lnSpc>
              <a:spcBef>
                <a:spcPts val="0"/>
              </a:spcBef>
              <a:spcAft>
                <a:spcPts val="0"/>
              </a:spcAft>
              <a:buClr>
                <a:srgbClr val="000000"/>
              </a:buClr>
              <a:buSzPts val="1100"/>
              <a:buFont typeface="Arial"/>
              <a:buChar char="●"/>
            </a:pPr>
            <a:r>
              <a:rPr lang="en-GB"/>
              <a:t>The five steps toward achieving gender-responsive budgeting, as outlined by the Government of Ethiopia guidelines, are:</a:t>
            </a:r>
            <a:endParaRPr/>
          </a:p>
          <a:p>
            <a:pPr marL="914400" marR="0" lvl="1" indent="-298450" algn="l" rtl="0">
              <a:lnSpc>
                <a:spcPct val="100000"/>
              </a:lnSpc>
              <a:spcBef>
                <a:spcPts val="0"/>
              </a:spcBef>
              <a:spcAft>
                <a:spcPts val="0"/>
              </a:spcAft>
              <a:buClr>
                <a:srgbClr val="000000"/>
              </a:buClr>
              <a:buSzPts val="1100"/>
              <a:buFont typeface="Arial"/>
              <a:buChar char="○"/>
            </a:pPr>
            <a:r>
              <a:rPr lang="en-GB" sz="1100" b="0" i="0" u="none" strike="noStrike" cap="none">
                <a:solidFill>
                  <a:schemeClr val="dk1"/>
                </a:solidFill>
                <a:latin typeface="Arial"/>
                <a:ea typeface="Arial"/>
                <a:cs typeface="Arial"/>
                <a:sym typeface="Arial"/>
              </a:rPr>
              <a:t>(i) Analysing the situation of women, men, girls and boys in a given sector (we have already done this in the previous modules of this training, and particularly, we have done this in some depth and with support of different tools, in modules 3-4)</a:t>
            </a:r>
            <a:endParaRPr/>
          </a:p>
          <a:p>
            <a:pPr marL="914400" marR="0" lvl="1" indent="-298450" algn="l" rtl="0">
              <a:lnSpc>
                <a:spcPct val="100000"/>
              </a:lnSpc>
              <a:spcBef>
                <a:spcPts val="0"/>
              </a:spcBef>
              <a:spcAft>
                <a:spcPts val="0"/>
              </a:spcAft>
              <a:buClr>
                <a:srgbClr val="000000"/>
              </a:buClr>
              <a:buSzPts val="1100"/>
              <a:buFont typeface="Arial"/>
              <a:buChar char="○"/>
            </a:pPr>
            <a:r>
              <a:rPr lang="en-GB" sz="1100" b="0" i="0" u="none" strike="noStrike" cap="none">
                <a:solidFill>
                  <a:schemeClr val="dk1"/>
                </a:solidFill>
                <a:latin typeface="Arial"/>
                <a:ea typeface="Arial"/>
                <a:cs typeface="Arial"/>
                <a:sym typeface="Arial"/>
              </a:rPr>
              <a:t>(ii) Assessment of the extent to which policies address the gendered situation (gender responsiveness of the policy). In module 4 of this course, we have considered how specific elements of programme or project design can address gendered elements of the climate and development problems with which the programme/project is concerned.</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a:t>However, in this training module, we focus on the specific programme- and project-level steps and their budgetary allocations, which planners and managers should consider – as concerns the bottom three points:</a:t>
            </a:r>
            <a:endParaRPr/>
          </a:p>
          <a:p>
            <a:pPr marL="914400" marR="0" lvl="1" indent="-298450" algn="l" rtl="0">
              <a:lnSpc>
                <a:spcPct val="100000"/>
              </a:lnSpc>
              <a:spcBef>
                <a:spcPts val="0"/>
              </a:spcBef>
              <a:spcAft>
                <a:spcPts val="0"/>
              </a:spcAft>
              <a:buClr>
                <a:srgbClr val="000000"/>
              </a:buClr>
              <a:buSzPts val="1100"/>
              <a:buFont typeface="Arial"/>
              <a:buChar char="○"/>
            </a:pPr>
            <a:r>
              <a:rPr lang="en-GB" sz="1100" b="0" i="0" u="none" strike="noStrike" cap="none">
                <a:solidFill>
                  <a:schemeClr val="dk1"/>
                </a:solidFill>
                <a:latin typeface="Arial"/>
                <a:ea typeface="Arial"/>
                <a:cs typeface="Arial"/>
                <a:sym typeface="Arial"/>
              </a:rPr>
              <a:t>(iii) Assessment as to whether budget allocations are adequate, in order to implement gender-responsive policy – or, as the case may be, to implement the gender-responsive measures in the project/programme.</a:t>
            </a:r>
            <a:endParaRPr/>
          </a:p>
          <a:p>
            <a:pPr marL="914400" marR="0" lvl="1" indent="-298450" algn="l" rtl="0">
              <a:lnSpc>
                <a:spcPct val="100000"/>
              </a:lnSpc>
              <a:spcBef>
                <a:spcPts val="0"/>
              </a:spcBef>
              <a:spcAft>
                <a:spcPts val="0"/>
              </a:spcAft>
              <a:buClr>
                <a:srgbClr val="000000"/>
              </a:buClr>
              <a:buSzPts val="1100"/>
              <a:buFont typeface="Arial"/>
              <a:buChar char="○"/>
            </a:pPr>
            <a:r>
              <a:rPr lang="en-GB" sz="1100" b="0" i="0" u="none" strike="noStrike" cap="none">
                <a:solidFill>
                  <a:schemeClr val="dk1"/>
                </a:solidFill>
                <a:latin typeface="Arial"/>
                <a:ea typeface="Arial"/>
                <a:cs typeface="Arial"/>
                <a:sym typeface="Arial"/>
              </a:rPr>
              <a:t>(iv) Assessment of short-term outputs of expenditure, in order to evaluate how resources are actually spent, and policies and programmes implemented</a:t>
            </a:r>
            <a:endParaRPr/>
          </a:p>
          <a:p>
            <a:pPr marL="914400" marR="0" lvl="1" indent="-298450" algn="l" rtl="0">
              <a:lnSpc>
                <a:spcPct val="100000"/>
              </a:lnSpc>
              <a:spcBef>
                <a:spcPts val="0"/>
              </a:spcBef>
              <a:spcAft>
                <a:spcPts val="0"/>
              </a:spcAft>
              <a:buClr>
                <a:srgbClr val="000000"/>
              </a:buClr>
              <a:buSzPts val="1100"/>
              <a:buFont typeface="Arial"/>
              <a:buChar char="○"/>
            </a:pPr>
            <a:r>
              <a:rPr lang="en-GB" sz="1100" b="0" i="0" u="none" strike="noStrike" cap="none">
                <a:solidFill>
                  <a:schemeClr val="dk1"/>
                </a:solidFill>
                <a:latin typeface="Arial"/>
                <a:ea typeface="Arial"/>
                <a:cs typeface="Arial"/>
                <a:sym typeface="Arial"/>
              </a:rPr>
              <a:t>(v) Assessing the outcomes </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b="0"/>
              <a:t> Facilitator: If the participants have already done the optional exercise in module 4, they have already thought about activities to make this project activity more gender-responsive. If not, then they should at first sketch out the gender responsive activity ideas here. Then, participants consider the budget implications for the gender-responsive activities in this case.</a:t>
            </a:r>
            <a:endParaRPr/>
          </a:p>
          <a:p>
            <a:pPr marL="158750" lvl="0" indent="0" algn="l" rtl="0">
              <a:lnSpc>
                <a:spcPct val="100000"/>
              </a:lnSpc>
              <a:spcBef>
                <a:spcPts val="0"/>
              </a:spcBef>
              <a:spcAft>
                <a:spcPts val="0"/>
              </a:spcAft>
              <a:buSzPts val="1100"/>
              <a:buNone/>
            </a:pPr>
            <a:endParaRPr b="0"/>
          </a:p>
          <a:p>
            <a:pPr marL="457200" marR="0" lvl="0" indent="-298450" algn="l" rtl="0">
              <a:lnSpc>
                <a:spcPct val="100000"/>
              </a:lnSpc>
              <a:spcBef>
                <a:spcPts val="0"/>
              </a:spcBef>
              <a:spcAft>
                <a:spcPts val="0"/>
              </a:spcAft>
              <a:buClr>
                <a:srgbClr val="000000"/>
              </a:buClr>
              <a:buSzPts val="1100"/>
              <a:buFont typeface="Arial"/>
              <a:buChar char="●"/>
            </a:pPr>
            <a:r>
              <a:rPr lang="en-GB" b="1"/>
              <a:t>Sample answers </a:t>
            </a:r>
            <a:r>
              <a:rPr lang="en-GB"/>
              <a:t>(solicit participants’ own responses too):</a:t>
            </a:r>
            <a:endParaRPr/>
          </a:p>
          <a:p>
            <a:pPr marL="914400" lvl="1" indent="-298450" algn="l" rtl="0">
              <a:lnSpc>
                <a:spcPct val="100000"/>
              </a:lnSpc>
              <a:spcBef>
                <a:spcPts val="0"/>
              </a:spcBef>
              <a:spcAft>
                <a:spcPts val="0"/>
              </a:spcAft>
              <a:buSzPts val="1100"/>
              <a:buChar char="○"/>
            </a:pPr>
            <a:r>
              <a:rPr lang="en-GB"/>
              <a:t>Is water harvesting equipment being given for free by the project or do participants need to pay? Can women afford to pay (including female headed households)? Is extended loan provision or subsidy required for women in order to facilitate their participation in the scheme? (this could require some budget allocation)</a:t>
            </a:r>
            <a:endParaRPr/>
          </a:p>
          <a:p>
            <a:pPr marL="914400" lvl="1" indent="-298450" algn="l" rtl="0">
              <a:lnSpc>
                <a:spcPct val="100000"/>
              </a:lnSpc>
              <a:spcBef>
                <a:spcPts val="0"/>
              </a:spcBef>
              <a:spcAft>
                <a:spcPts val="0"/>
              </a:spcAft>
              <a:buSzPts val="1100"/>
              <a:buChar char="○"/>
            </a:pPr>
            <a:r>
              <a:rPr lang="en-GB"/>
              <a:t>How is the scheme planned to be marketed? Do the marketing plans have provision to reach women as well as men, eg using media and channels they can access? If not, e.g. if women are more likely to be illiterate etc, how do the marketing plans need to be expanded or changed to reach women as well as men? (this could require some budget allocation)</a:t>
            </a:r>
            <a:endParaRPr/>
          </a:p>
          <a:p>
            <a:pPr marL="914400" lvl="1" indent="-298450" algn="l" rtl="0">
              <a:lnSpc>
                <a:spcPct val="100000"/>
              </a:lnSpc>
              <a:spcBef>
                <a:spcPts val="0"/>
              </a:spcBef>
              <a:spcAft>
                <a:spcPts val="0"/>
              </a:spcAft>
              <a:buSzPts val="1100"/>
              <a:buChar char="○"/>
            </a:pPr>
            <a:r>
              <a:rPr lang="en-GB"/>
              <a:t>Is training/instruction required in order for participants in the scheme to optimise use? If so, are training/instruction plans geared to reach women as well as men? What modifications/expansion might be required to reach everyone equally? (this could require some budget allocation)</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C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2">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DC312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457200" y="6342676"/>
            <a:ext cx="8225790" cy="0"/>
          </a:xfrm>
          <a:custGeom>
            <a:avLst/>
            <a:gdLst/>
            <a:ahLst/>
            <a:cxnLst/>
            <a:rect l="l" t="t" r="r" b="b"/>
            <a:pathLst>
              <a:path w="8225790" h="120000" extrusionOk="0">
                <a:moveTo>
                  <a:pt x="0" y="0"/>
                </a:moveTo>
                <a:lnTo>
                  <a:pt x="8225403" y="0"/>
                </a:lnTo>
              </a:path>
            </a:pathLst>
          </a:custGeom>
          <a:noFill/>
          <a:ln w="9525" cap="flat" cmpd="sng">
            <a:solidFill>
              <a:srgbClr val="E5432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 name="Google Shape;7;p1"/>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DC312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GB"/>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cdkn.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179053" y="2364354"/>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Committing equity-responsive budgets to climate programmes and projects</a:t>
            </a:r>
            <a:br>
              <a:rPr lang="en-GB" dirty="0"/>
            </a:br>
            <a:br>
              <a:rPr lang="en-GB" dirty="0"/>
            </a:br>
            <a:r>
              <a:rPr lang="en-GB" dirty="0"/>
              <a:t> </a:t>
            </a:r>
            <a:endParaRPr dirty="0"/>
          </a:p>
        </p:txBody>
      </p:sp>
      <p:pic>
        <p:nvPicPr>
          <p:cNvPr id="29" name="Google Shape;29;p4"/>
          <p:cNvPicPr preferRelativeResize="0"/>
          <p:nvPr/>
        </p:nvPicPr>
        <p:blipFill rotWithShape="1">
          <a:blip r:embed="rId3">
            <a:alphaModFix/>
          </a:blip>
          <a:srcRect/>
          <a:stretch/>
        </p:blipFill>
        <p:spPr>
          <a:xfrm>
            <a:off x="1133856" y="511674"/>
            <a:ext cx="3438144" cy="1496568"/>
          </a:xfrm>
          <a:prstGeom prst="rect">
            <a:avLst/>
          </a:prstGeom>
          <a:noFill/>
          <a:ln>
            <a:noFill/>
          </a:ln>
        </p:spPr>
      </p:pic>
      <p:pic>
        <p:nvPicPr>
          <p:cNvPr id="30" name="Google Shape;30;p4" descr="A person standing next to a cow&#10;&#10;Description automatically generated"/>
          <p:cNvPicPr preferRelativeResize="0"/>
          <p:nvPr/>
        </p:nvPicPr>
        <p:blipFill rotWithShape="1">
          <a:blip r:embed="rId4">
            <a:alphaModFix/>
          </a:blip>
          <a:srcRect/>
          <a:stretch/>
        </p:blipFill>
        <p:spPr>
          <a:xfrm>
            <a:off x="2200274" y="3608954"/>
            <a:ext cx="4429125" cy="29564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a:off x="803913" y="318765"/>
            <a:ext cx="8206737" cy="12528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solidFill>
                  <a:schemeClr val="accent2"/>
                </a:solidFill>
              </a:rPr>
              <a:t>Case study: How the Agricultural </a:t>
            </a:r>
            <a:r>
              <a:rPr lang="en-GB"/>
              <a:t>Climate Resilience Enhancement Initiative (ACREI) is planning and budgeting for gender equity (Ethiopia, Kenya, Uganda) </a:t>
            </a:r>
            <a:endParaRPr>
              <a:solidFill>
                <a:schemeClr val="accent2"/>
              </a:solidFill>
            </a:endParaRPr>
          </a:p>
        </p:txBody>
      </p:sp>
      <p:sp>
        <p:nvSpPr>
          <p:cNvPr id="97" name="Google Shape;97;p13"/>
          <p:cNvSpPr txBox="1">
            <a:spLocks noGrp="1"/>
          </p:cNvSpPr>
          <p:nvPr>
            <p:ph type="body" idx="1"/>
          </p:nvPr>
        </p:nvSpPr>
        <p:spPr>
          <a:xfrm>
            <a:off x="803913" y="1878033"/>
            <a:ext cx="4520562" cy="323689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b="1"/>
              <a:t>Project design integrates gender equity and women’s empowerment:</a:t>
            </a:r>
            <a:endParaRPr/>
          </a:p>
          <a:p>
            <a:pPr marL="0" lvl="0" indent="0" algn="l" rtl="0">
              <a:lnSpc>
                <a:spcPct val="100000"/>
              </a:lnSpc>
              <a:spcBef>
                <a:spcPts val="0"/>
              </a:spcBef>
              <a:spcAft>
                <a:spcPts val="0"/>
              </a:spcAft>
              <a:buSzPts val="1400"/>
              <a:buNone/>
            </a:pPr>
            <a:endParaRPr/>
          </a:p>
          <a:p>
            <a:pPr marL="114300" lvl="0" indent="-114300" algn="l" rtl="0">
              <a:lnSpc>
                <a:spcPct val="100000"/>
              </a:lnSpc>
              <a:spcBef>
                <a:spcPts val="0"/>
              </a:spcBef>
              <a:spcAft>
                <a:spcPts val="0"/>
              </a:spcAft>
              <a:buSzPts val="1400"/>
              <a:buFont typeface="Arial"/>
              <a:buChar char="•"/>
            </a:pPr>
            <a:r>
              <a:rPr lang="en-GB"/>
              <a:t>Gender disaggregated baseline data</a:t>
            </a:r>
            <a:endParaRPr/>
          </a:p>
          <a:p>
            <a:pPr marL="114300" lvl="0" indent="-25400" algn="l" rtl="0">
              <a:lnSpc>
                <a:spcPct val="100000"/>
              </a:lnSpc>
              <a:spcBef>
                <a:spcPts val="0"/>
              </a:spcBef>
              <a:spcAft>
                <a:spcPts val="0"/>
              </a:spcAft>
              <a:buSzPts val="1400"/>
              <a:buFont typeface="Arial"/>
              <a:buNone/>
            </a:pPr>
            <a:endParaRPr/>
          </a:p>
          <a:p>
            <a:pPr marL="114300" lvl="0" indent="-114300" algn="l" rtl="0">
              <a:lnSpc>
                <a:spcPct val="100000"/>
              </a:lnSpc>
              <a:spcBef>
                <a:spcPts val="0"/>
              </a:spcBef>
              <a:spcAft>
                <a:spcPts val="0"/>
              </a:spcAft>
              <a:buSzPts val="1400"/>
              <a:buFont typeface="Arial"/>
              <a:buChar char="•"/>
            </a:pPr>
            <a:r>
              <a:rPr lang="en-GB"/>
              <a:t>Gender responsive community consultation</a:t>
            </a:r>
            <a:endParaRPr/>
          </a:p>
          <a:p>
            <a:pPr marL="114300" lvl="0" indent="-25400" algn="l" rtl="0">
              <a:lnSpc>
                <a:spcPct val="100000"/>
              </a:lnSpc>
              <a:spcBef>
                <a:spcPts val="0"/>
              </a:spcBef>
              <a:spcAft>
                <a:spcPts val="0"/>
              </a:spcAft>
              <a:buSzPts val="1400"/>
              <a:buFont typeface="Arial"/>
              <a:buNone/>
            </a:pPr>
            <a:endParaRPr/>
          </a:p>
          <a:p>
            <a:pPr marL="114300" lvl="0" indent="-114300" algn="l" rtl="0">
              <a:lnSpc>
                <a:spcPct val="100000"/>
              </a:lnSpc>
              <a:spcBef>
                <a:spcPts val="0"/>
              </a:spcBef>
              <a:spcAft>
                <a:spcPts val="0"/>
              </a:spcAft>
              <a:buSzPts val="1400"/>
              <a:buFont typeface="Arial"/>
              <a:buChar char="•"/>
            </a:pPr>
            <a:r>
              <a:rPr lang="en-GB"/>
              <a:t>Women to make up 50% of project participants and to receive special targeting</a:t>
            </a:r>
            <a:endParaRPr/>
          </a:p>
          <a:p>
            <a:pPr marL="114300" lvl="0" indent="-25400" algn="l" rtl="0">
              <a:lnSpc>
                <a:spcPct val="100000"/>
              </a:lnSpc>
              <a:spcBef>
                <a:spcPts val="0"/>
              </a:spcBef>
              <a:spcAft>
                <a:spcPts val="0"/>
              </a:spcAft>
              <a:buSzPts val="1400"/>
              <a:buFont typeface="Arial"/>
              <a:buNone/>
            </a:pPr>
            <a:endParaRPr/>
          </a:p>
          <a:p>
            <a:pPr marL="114300" lvl="0" indent="-114300" algn="l" rtl="0">
              <a:lnSpc>
                <a:spcPct val="100000"/>
              </a:lnSpc>
              <a:spcBef>
                <a:spcPts val="0"/>
              </a:spcBef>
              <a:spcAft>
                <a:spcPts val="0"/>
              </a:spcAft>
              <a:buSzPts val="1400"/>
              <a:buFont typeface="Arial"/>
              <a:buChar char="•"/>
            </a:pPr>
            <a:r>
              <a:rPr lang="en-GB"/>
              <a:t>Plans to foster gender-equal decision-making</a:t>
            </a:r>
            <a:endParaRPr/>
          </a:p>
        </p:txBody>
      </p:sp>
      <p:pic>
        <p:nvPicPr>
          <p:cNvPr id="98" name="Google Shape;98;p13" descr="A picture containing outdoor, person, grass, young&#10;&#10;Description automatically generated"/>
          <p:cNvPicPr preferRelativeResize="0"/>
          <p:nvPr/>
        </p:nvPicPr>
        <p:blipFill rotWithShape="1">
          <a:blip r:embed="rId3">
            <a:alphaModFix/>
          </a:blip>
          <a:srcRect l="18135" r="26593"/>
          <a:stretch/>
        </p:blipFill>
        <p:spPr>
          <a:xfrm>
            <a:off x="5537839" y="2024063"/>
            <a:ext cx="2939411" cy="35477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graphicFrame>
        <p:nvGraphicFramePr>
          <p:cNvPr id="104" name="Google Shape;104;p14"/>
          <p:cNvGraphicFramePr/>
          <p:nvPr>
            <p:extLst>
              <p:ext uri="{D42A27DB-BD31-4B8C-83A1-F6EECF244321}">
                <p14:modId xmlns:p14="http://schemas.microsoft.com/office/powerpoint/2010/main" val="323751358"/>
              </p:ext>
            </p:extLst>
          </p:nvPr>
        </p:nvGraphicFramePr>
        <p:xfrm>
          <a:off x="102687" y="1299280"/>
          <a:ext cx="8938625" cy="5409330"/>
        </p:xfrm>
        <a:graphic>
          <a:graphicData uri="http://schemas.openxmlformats.org/drawingml/2006/table">
            <a:tbl>
              <a:tblPr firstRow="1" bandRow="1">
                <a:noFill/>
                <a:tableStyleId>{98A3D7BC-DDBC-4F1C-9628-16C512B713BF}</a:tableStyleId>
              </a:tblPr>
              <a:tblGrid>
                <a:gridCol w="2675500">
                  <a:extLst>
                    <a:ext uri="{9D8B030D-6E8A-4147-A177-3AD203B41FA5}">
                      <a16:colId xmlns:a16="http://schemas.microsoft.com/office/drawing/2014/main" val="20000"/>
                    </a:ext>
                  </a:extLst>
                </a:gridCol>
                <a:gridCol w="4546550">
                  <a:extLst>
                    <a:ext uri="{9D8B030D-6E8A-4147-A177-3AD203B41FA5}">
                      <a16:colId xmlns:a16="http://schemas.microsoft.com/office/drawing/2014/main" val="20001"/>
                    </a:ext>
                  </a:extLst>
                </a:gridCol>
                <a:gridCol w="1716575">
                  <a:extLst>
                    <a:ext uri="{9D8B030D-6E8A-4147-A177-3AD203B41FA5}">
                      <a16:colId xmlns:a16="http://schemas.microsoft.com/office/drawing/2014/main" val="20002"/>
                    </a:ext>
                  </a:extLst>
                </a:gridCol>
              </a:tblGrid>
              <a:tr h="5455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Target outcome and output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Target performance measures </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0"/>
                  </a:ext>
                </a:extLst>
              </a:tr>
              <a:tr h="72895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OUTCOME: Strengthened resilience to climate change impacts in agriculture</a:t>
                      </a:r>
                      <a:endParaRPr sz="1400" b="1"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Percentage change in household incomes disaggregated by gender of household heads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 change for female headed households</a:t>
                      </a:r>
                      <a:endParaRPr sz="1400" u="none" strike="noStrike" cap="none"/>
                    </a:p>
                  </a:txBody>
                  <a:tcPr marL="91450" marR="91450" marT="45725" marB="45725"/>
                </a:tc>
                <a:extLst>
                  <a:ext uri="{0D108BD9-81ED-4DB2-BD59-A6C34878D82A}">
                    <a16:rowId xmlns:a16="http://schemas.microsoft.com/office/drawing/2014/main" val="10001"/>
                  </a:ext>
                </a:extLst>
              </a:tr>
              <a:tr h="855450">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Percentage of extension workers (male and female) who are integrating adaptation strategies in their work at the community level</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 target 50% of extension workers should be women</a:t>
                      </a:r>
                      <a:endParaRPr sz="1400" u="none" strike="noStrike" cap="none"/>
                    </a:p>
                  </a:txBody>
                  <a:tcPr marL="91450" marR="91450" marT="45725" marB="45725"/>
                </a:tc>
                <a:extLst>
                  <a:ext uri="{0D108BD9-81ED-4DB2-BD59-A6C34878D82A}">
                    <a16:rowId xmlns:a16="http://schemas.microsoft.com/office/drawing/2014/main" val="10002"/>
                  </a:ext>
                </a:extLst>
              </a:tr>
              <a:tr h="1012950">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Number of Agro Pastoralist Field School (APFS) groups in place and applying climate change adaptation knowledge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target 50% of APFS group participants should be women</a:t>
                      </a:r>
                      <a:endParaRPr sz="1400" u="none" strike="noStrike" cap="none"/>
                    </a:p>
                  </a:txBody>
                  <a:tcPr marL="91450" marR="91450" marT="45725" marB="45725"/>
                </a:tc>
                <a:extLst>
                  <a:ext uri="{0D108BD9-81ED-4DB2-BD59-A6C34878D82A}">
                    <a16:rowId xmlns:a16="http://schemas.microsoft.com/office/drawing/2014/main" val="10003"/>
                  </a:ext>
                </a:extLst>
              </a:tr>
              <a:tr h="108255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OUTPUT: Targeted population groups participating in adaptation and risk reduction awareness activities </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Number of APFS groups in place and applying climate change adaptation knowledge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target 50% of APFS group participants should be women</a:t>
                      </a:r>
                      <a:endParaRPr sz="1400" u="none" strike="noStrike" cap="none"/>
                    </a:p>
                  </a:txBody>
                  <a:tcPr marL="91450" marR="91450" marT="45725" marB="45725"/>
                </a:tc>
                <a:extLst>
                  <a:ext uri="{0D108BD9-81ED-4DB2-BD59-A6C34878D82A}">
                    <a16:rowId xmlns:a16="http://schemas.microsoft.com/office/drawing/2014/main" val="10004"/>
                  </a:ext>
                </a:extLst>
              </a:tr>
              <a:tr h="11055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Number of extension actors who demonstrate an increase in knowledge and skills on climate-sensitive extension methodologies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target 50% of extension workers should be women</a:t>
                      </a:r>
                      <a:endParaRPr sz="1400" u="none" strike="noStrike" cap="none" dirty="0"/>
                    </a:p>
                  </a:txBody>
                  <a:tcPr marL="91450" marR="91450" marT="45725" marB="45725"/>
                </a:tc>
                <a:extLst>
                  <a:ext uri="{0D108BD9-81ED-4DB2-BD59-A6C34878D82A}">
                    <a16:rowId xmlns:a16="http://schemas.microsoft.com/office/drawing/2014/main" val="10005"/>
                  </a:ext>
                </a:extLst>
              </a:tr>
            </a:tbl>
          </a:graphicData>
        </a:graphic>
      </p:graphicFrame>
      <p:sp>
        <p:nvSpPr>
          <p:cNvPr id="105" name="Google Shape;105;p14"/>
          <p:cNvSpPr txBox="1"/>
          <p:nvPr/>
        </p:nvSpPr>
        <p:spPr>
          <a:xfrm>
            <a:off x="326200" y="292656"/>
            <a:ext cx="8938624" cy="1244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2800" b="1" i="0" u="none" strike="noStrike" cap="none">
                <a:solidFill>
                  <a:schemeClr val="accent2"/>
                </a:solidFill>
                <a:latin typeface="Calibri"/>
                <a:ea typeface="Calibri"/>
                <a:cs typeface="Calibri"/>
                <a:sym typeface="Calibri"/>
              </a:rPr>
              <a:t>Case study: Agricultural </a:t>
            </a:r>
            <a:r>
              <a:rPr lang="en-GB" sz="2800" b="1" i="0" u="none" strike="noStrike" cap="none">
                <a:solidFill>
                  <a:srgbClr val="C00000"/>
                </a:solidFill>
                <a:latin typeface="Calibri"/>
                <a:ea typeface="Calibri"/>
                <a:cs typeface="Calibri"/>
                <a:sym typeface="Calibri"/>
              </a:rPr>
              <a:t>Climate Resilience Enhancement Initiative (ACREI) (Ethiopia, Kenya, Uganda) </a:t>
            </a:r>
            <a:endParaRPr sz="2800" b="1" i="0" u="none" strike="noStrike" cap="none">
              <a:solidFill>
                <a:schemeClr val="accent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803914" y="318766"/>
            <a:ext cx="7628886"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solidFill>
                  <a:schemeClr val="accent2"/>
                </a:solidFill>
              </a:rPr>
              <a:t>Short-term outputs : how to make sure budget allocations lead to gender-responsive outputs</a:t>
            </a:r>
            <a:br>
              <a:rPr lang="en-GB">
                <a:solidFill>
                  <a:schemeClr val="accent2"/>
                </a:solidFill>
              </a:rPr>
            </a:br>
            <a:r>
              <a:rPr lang="en-GB">
                <a:solidFill>
                  <a:schemeClr val="accent2"/>
                </a:solidFill>
              </a:rPr>
              <a:t>The case of Mauritius</a:t>
            </a:r>
            <a:endParaRPr>
              <a:solidFill>
                <a:schemeClr val="accent2"/>
              </a:solidFill>
            </a:endParaRPr>
          </a:p>
        </p:txBody>
      </p:sp>
      <p:sp>
        <p:nvSpPr>
          <p:cNvPr id="111" name="Google Shape;111;p15"/>
          <p:cNvSpPr txBox="1">
            <a:spLocks noGrp="1"/>
          </p:cNvSpPr>
          <p:nvPr>
            <p:ph type="body" idx="1"/>
          </p:nvPr>
        </p:nvSpPr>
        <p:spPr>
          <a:xfrm>
            <a:off x="803914" y="1982808"/>
            <a:ext cx="7988394" cy="27533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b="1"/>
              <a:t>Exercise: </a:t>
            </a:r>
            <a:r>
              <a:rPr lang="en-GB"/>
              <a:t>Watch this video about a project in Mauritius. How did the activities respond to climate change? How were the activities gender-responsive? How do you imagine budget was allocated to activities in this case? Do you expect ‘women’s activities’ had a special budget line?</a:t>
            </a:r>
            <a:endParaRPr/>
          </a:p>
        </p:txBody>
      </p:sp>
      <p:pic>
        <p:nvPicPr>
          <p:cNvPr id="112" name="Google Shape;112;p15" descr="A person standing in a room&#10;&#10;Description automatically generated"/>
          <p:cNvPicPr preferRelativeResize="0"/>
          <p:nvPr/>
        </p:nvPicPr>
        <p:blipFill rotWithShape="1">
          <a:blip r:embed="rId3">
            <a:alphaModFix/>
          </a:blip>
          <a:srcRect/>
          <a:stretch/>
        </p:blipFill>
        <p:spPr>
          <a:xfrm>
            <a:off x="3448068" y="3681046"/>
            <a:ext cx="5285136" cy="31769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326200" y="1607802"/>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sz="1600" b="0">
                <a:solidFill>
                  <a:schemeClr val="dk1"/>
                </a:solidFill>
              </a:rPr>
              <a:t>Mauritius Adaptation Fund project example, from its results matrix:</a:t>
            </a:r>
            <a:endParaRPr/>
          </a:p>
        </p:txBody>
      </p:sp>
      <p:graphicFrame>
        <p:nvGraphicFramePr>
          <p:cNvPr id="119" name="Google Shape;119;p16"/>
          <p:cNvGraphicFramePr/>
          <p:nvPr>
            <p:extLst>
              <p:ext uri="{D42A27DB-BD31-4B8C-83A1-F6EECF244321}">
                <p14:modId xmlns:p14="http://schemas.microsoft.com/office/powerpoint/2010/main" val="889014749"/>
              </p:ext>
            </p:extLst>
          </p:nvPr>
        </p:nvGraphicFramePr>
        <p:xfrm>
          <a:off x="326200" y="1992086"/>
          <a:ext cx="8491600" cy="4361100"/>
        </p:xfrm>
        <a:graphic>
          <a:graphicData uri="http://schemas.openxmlformats.org/drawingml/2006/table">
            <a:tbl>
              <a:tblPr firstRow="1" bandRow="1">
                <a:noFill/>
                <a:tableStyleId>{98A3D7BC-DDBC-4F1C-9628-16C512B713BF}</a:tableStyleId>
              </a:tblPr>
              <a:tblGrid>
                <a:gridCol w="2359750">
                  <a:extLst>
                    <a:ext uri="{9D8B030D-6E8A-4147-A177-3AD203B41FA5}">
                      <a16:colId xmlns:a16="http://schemas.microsoft.com/office/drawing/2014/main" val="20000"/>
                    </a:ext>
                  </a:extLst>
                </a:gridCol>
                <a:gridCol w="2049325">
                  <a:extLst>
                    <a:ext uri="{9D8B030D-6E8A-4147-A177-3AD203B41FA5}">
                      <a16:colId xmlns:a16="http://schemas.microsoft.com/office/drawing/2014/main" val="20001"/>
                    </a:ext>
                  </a:extLst>
                </a:gridCol>
                <a:gridCol w="1538350">
                  <a:extLst>
                    <a:ext uri="{9D8B030D-6E8A-4147-A177-3AD203B41FA5}">
                      <a16:colId xmlns:a16="http://schemas.microsoft.com/office/drawing/2014/main" val="20002"/>
                    </a:ext>
                  </a:extLst>
                </a:gridCol>
                <a:gridCol w="1403875">
                  <a:extLst>
                    <a:ext uri="{9D8B030D-6E8A-4147-A177-3AD203B41FA5}">
                      <a16:colId xmlns:a16="http://schemas.microsoft.com/office/drawing/2014/main" val="20003"/>
                    </a:ext>
                  </a:extLst>
                </a:gridCol>
                <a:gridCol w="1140300">
                  <a:extLst>
                    <a:ext uri="{9D8B030D-6E8A-4147-A177-3AD203B41FA5}">
                      <a16:colId xmlns:a16="http://schemas.microsoft.com/office/drawing/2014/main" val="20004"/>
                    </a:ext>
                  </a:extLst>
                </a:gridCol>
              </a:tblGrid>
              <a:tr h="6768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Target outcome and output</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gridSpan="3">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Target performance measures at completion</a:t>
                      </a:r>
                      <a:endParaRPr sz="1400" u="none" strike="noStrike" cap="none"/>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75025">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OUTCOME: Strengthened awareness and ownership of adaptation and climate risk reduction processes</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Indicator : Increase in application of appropriate adaptation responses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 of population applying adaptation measures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1"/>
                  </a:ext>
                </a:extLst>
              </a:tr>
              <a:tr h="343125">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30%*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2"/>
                  </a:ext>
                </a:extLst>
              </a:tr>
              <a:tr h="138925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OUTPUT: Targeted population groups participating in adaptation and risk reduction awareness activities </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Indicator : Percentage of targeted population awareness of predicted adverse impacts of climate change, and of appropriate responses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Number of targeted beneficiaries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 of participants targeted who are female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Level of awareness</a:t>
                      </a:r>
                      <a:endParaRPr sz="1400" u="none" strike="noStrike" cap="none"/>
                    </a:p>
                  </a:txBody>
                  <a:tcPr marL="91450" marR="91450" marT="45725" marB="45725"/>
                </a:tc>
                <a:extLst>
                  <a:ext uri="{0D108BD9-81ED-4DB2-BD59-A6C34878D82A}">
                    <a16:rowId xmlns:a16="http://schemas.microsoft.com/office/drawing/2014/main" val="10003"/>
                  </a:ext>
                </a:extLst>
              </a:tr>
              <a:tr h="676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50,000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50%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“Mostly aware” </a:t>
                      </a:r>
                      <a:endParaRPr sz="1400" u="none" strike="noStrike" cap="none" dirty="0"/>
                    </a:p>
                  </a:txBody>
                  <a:tcPr marL="91450" marR="91450" marT="45725" marB="45725"/>
                </a:tc>
                <a:extLst>
                  <a:ext uri="{0D108BD9-81ED-4DB2-BD59-A6C34878D82A}">
                    <a16:rowId xmlns:a16="http://schemas.microsoft.com/office/drawing/2014/main" val="10004"/>
                  </a:ext>
                </a:extLst>
              </a:tr>
            </a:tbl>
          </a:graphicData>
        </a:graphic>
      </p:graphicFrame>
      <p:sp>
        <p:nvSpPr>
          <p:cNvPr id="120" name="Google Shape;120;p16"/>
          <p:cNvSpPr txBox="1"/>
          <p:nvPr/>
        </p:nvSpPr>
        <p:spPr>
          <a:xfrm>
            <a:off x="326200" y="264081"/>
            <a:ext cx="8296054" cy="1244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2800" b="1" i="0" u="none" strike="noStrike" cap="none">
                <a:solidFill>
                  <a:schemeClr val="accent2"/>
                </a:solidFill>
                <a:latin typeface="Calibri"/>
                <a:ea typeface="Calibri"/>
                <a:cs typeface="Calibri"/>
                <a:sym typeface="Calibri"/>
              </a:rPr>
              <a:t>Longer-term outcomes: how to make sure budget allocations lead to gender-equitable outcomes</a:t>
            </a:r>
            <a:br>
              <a:rPr lang="en-GB" sz="2800" b="1" i="0" u="none" strike="noStrike" cap="none">
                <a:solidFill>
                  <a:schemeClr val="accent2"/>
                </a:solidFill>
                <a:latin typeface="Calibri"/>
                <a:ea typeface="Calibri"/>
                <a:cs typeface="Calibri"/>
                <a:sym typeface="Calibri"/>
              </a:rPr>
            </a:br>
            <a:r>
              <a:rPr lang="en-GB" sz="2800" b="1" i="0" u="none" strike="noStrike" cap="none">
                <a:solidFill>
                  <a:schemeClr val="accent2"/>
                </a:solidFill>
                <a:latin typeface="Calibri"/>
                <a:ea typeface="Calibri"/>
                <a:cs typeface="Calibri"/>
                <a:sym typeface="Calibri"/>
              </a:rPr>
              <a:t>The case of Mauritius</a:t>
            </a:r>
            <a:endParaRPr sz="2800" b="1" i="0" u="none" strike="noStrike" cap="none">
              <a:solidFill>
                <a:schemeClr val="accent2"/>
              </a:solidFill>
              <a:latin typeface="Calibri"/>
              <a:ea typeface="Calibri"/>
              <a:cs typeface="Calibri"/>
              <a:sym typeface="Calibri"/>
            </a:endParaRPr>
          </a:p>
        </p:txBody>
      </p:sp>
      <p:sp>
        <p:nvSpPr>
          <p:cNvPr id="121" name="Google Shape;121;p16"/>
          <p:cNvSpPr txBox="1"/>
          <p:nvPr/>
        </p:nvSpPr>
        <p:spPr>
          <a:xfrm>
            <a:off x="447675" y="6486525"/>
            <a:ext cx="840105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*Discussion: How would you design this target so that the gender-specific outcomes were measured?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125"/>
        <p:cNvGrpSpPr/>
        <p:nvPr/>
      </p:nvGrpSpPr>
      <p:grpSpPr>
        <a:xfrm>
          <a:off x="0" y="0"/>
          <a:ext cx="0" cy="0"/>
          <a:chOff x="0" y="0"/>
          <a:chExt cx="0" cy="0"/>
        </a:xfrm>
      </p:grpSpPr>
      <p:sp>
        <p:nvSpPr>
          <p:cNvPr id="126" name="Google Shape;126;p17"/>
          <p:cNvSpPr/>
          <p:nvPr/>
        </p:nvSpPr>
        <p:spPr>
          <a:xfrm>
            <a:off x="719451" y="5617478"/>
            <a:ext cx="469265" cy="383540"/>
          </a:xfrm>
          <a:custGeom>
            <a:avLst/>
            <a:gdLst/>
            <a:ahLst/>
            <a:cxnLst/>
            <a:rect l="l" t="t" r="r" b="b"/>
            <a:pathLst>
              <a:path w="469265" h="383539" extrusionOk="0">
                <a:moveTo>
                  <a:pt x="0" y="340055"/>
                </a:moveTo>
                <a:lnTo>
                  <a:pt x="33374" y="358438"/>
                </a:lnTo>
                <a:lnTo>
                  <a:pt x="69338" y="372098"/>
                </a:lnTo>
                <a:lnTo>
                  <a:pt x="107499" y="380608"/>
                </a:lnTo>
                <a:lnTo>
                  <a:pt x="147459" y="383539"/>
                </a:lnTo>
                <a:lnTo>
                  <a:pt x="203438" y="378305"/>
                </a:lnTo>
                <a:lnTo>
                  <a:pt x="253342" y="363520"/>
                </a:lnTo>
                <a:lnTo>
                  <a:pt x="295406" y="341414"/>
                </a:lnTo>
                <a:lnTo>
                  <a:pt x="15189" y="341414"/>
                </a:lnTo>
                <a:lnTo>
                  <a:pt x="7492" y="340880"/>
                </a:lnTo>
                <a:lnTo>
                  <a:pt x="0" y="340055"/>
                </a:lnTo>
                <a:close/>
              </a:path>
              <a:path w="469265" h="383539" extrusionOk="0">
                <a:moveTo>
                  <a:pt x="52539" y="232702"/>
                </a:moveTo>
                <a:lnTo>
                  <a:pt x="65827" y="259325"/>
                </a:lnTo>
                <a:lnTo>
                  <a:pt x="86272" y="280458"/>
                </a:lnTo>
                <a:lnTo>
                  <a:pt x="112320" y="294522"/>
                </a:lnTo>
                <a:lnTo>
                  <a:pt x="142417" y="299935"/>
                </a:lnTo>
                <a:lnTo>
                  <a:pt x="116190" y="317378"/>
                </a:lnTo>
                <a:lnTo>
                  <a:pt x="87231" y="330419"/>
                </a:lnTo>
                <a:lnTo>
                  <a:pt x="55998" y="338587"/>
                </a:lnTo>
                <a:lnTo>
                  <a:pt x="22948" y="341414"/>
                </a:lnTo>
                <a:lnTo>
                  <a:pt x="295406" y="341414"/>
                </a:lnTo>
                <a:lnTo>
                  <a:pt x="334381" y="310794"/>
                </a:lnTo>
                <a:lnTo>
                  <a:pt x="365242" y="275605"/>
                </a:lnTo>
                <a:lnTo>
                  <a:pt x="389484" y="236364"/>
                </a:lnTo>
                <a:lnTo>
                  <a:pt x="390275" y="234467"/>
                </a:lnTo>
                <a:lnTo>
                  <a:pt x="64452" y="234467"/>
                </a:lnTo>
                <a:lnTo>
                  <a:pt x="58419" y="233832"/>
                </a:lnTo>
                <a:lnTo>
                  <a:pt x="52539" y="232702"/>
                </a:lnTo>
                <a:close/>
              </a:path>
              <a:path w="469265" h="383539" extrusionOk="0">
                <a:moveTo>
                  <a:pt x="18770" y="134873"/>
                </a:moveTo>
                <a:lnTo>
                  <a:pt x="18770" y="136093"/>
                </a:lnTo>
                <a:lnTo>
                  <a:pt x="24641" y="169482"/>
                </a:lnTo>
                <a:lnTo>
                  <a:pt x="40857" y="197832"/>
                </a:lnTo>
                <a:lnTo>
                  <a:pt x="65324" y="219055"/>
                </a:lnTo>
                <a:lnTo>
                  <a:pt x="95948" y="231063"/>
                </a:lnTo>
                <a:lnTo>
                  <a:pt x="89826" y="232522"/>
                </a:lnTo>
                <a:lnTo>
                  <a:pt x="83548" y="233589"/>
                </a:lnTo>
                <a:lnTo>
                  <a:pt x="77130" y="234244"/>
                </a:lnTo>
                <a:lnTo>
                  <a:pt x="70586" y="234467"/>
                </a:lnTo>
                <a:lnTo>
                  <a:pt x="390275" y="234467"/>
                </a:lnTo>
                <a:lnTo>
                  <a:pt x="406968" y="194448"/>
                </a:lnTo>
                <a:lnTo>
                  <a:pt x="417558" y="151231"/>
                </a:lnTo>
                <a:lnTo>
                  <a:pt x="417910" y="146964"/>
                </a:lnTo>
                <a:lnTo>
                  <a:pt x="62344" y="146964"/>
                </a:lnTo>
                <a:lnTo>
                  <a:pt x="50712" y="145884"/>
                </a:lnTo>
                <a:lnTo>
                  <a:pt x="39514" y="143448"/>
                </a:lnTo>
                <a:lnTo>
                  <a:pt x="28838" y="139747"/>
                </a:lnTo>
                <a:lnTo>
                  <a:pt x="18770" y="134873"/>
                </a:lnTo>
                <a:close/>
              </a:path>
              <a:path w="469265" h="383539" extrusionOk="0">
                <a:moveTo>
                  <a:pt x="32613" y="17716"/>
                </a:moveTo>
                <a:lnTo>
                  <a:pt x="27084" y="28856"/>
                </a:lnTo>
                <a:lnTo>
                  <a:pt x="22993" y="40751"/>
                </a:lnTo>
                <a:lnTo>
                  <a:pt x="20454" y="53288"/>
                </a:lnTo>
                <a:lnTo>
                  <a:pt x="19583" y="66357"/>
                </a:lnTo>
                <a:lnTo>
                  <a:pt x="22637" y="90675"/>
                </a:lnTo>
                <a:lnTo>
                  <a:pt x="31291" y="112737"/>
                </a:lnTo>
                <a:lnTo>
                  <a:pt x="44781" y="131762"/>
                </a:lnTo>
                <a:lnTo>
                  <a:pt x="62344" y="146964"/>
                </a:lnTo>
                <a:lnTo>
                  <a:pt x="417910" y="146964"/>
                </a:lnTo>
                <a:lnTo>
                  <a:pt x="420231" y="118846"/>
                </a:lnTo>
                <a:lnTo>
                  <a:pt x="230847" y="118846"/>
                </a:lnTo>
                <a:lnTo>
                  <a:pt x="184087" y="112401"/>
                </a:lnTo>
                <a:lnTo>
                  <a:pt x="140188" y="98372"/>
                </a:lnTo>
                <a:lnTo>
                  <a:pt x="99846" y="77454"/>
                </a:lnTo>
                <a:lnTo>
                  <a:pt x="63756" y="50338"/>
                </a:lnTo>
                <a:lnTo>
                  <a:pt x="32613" y="17716"/>
                </a:lnTo>
                <a:close/>
              </a:path>
              <a:path w="469265" h="383539" extrusionOk="0">
                <a:moveTo>
                  <a:pt x="324535" y="0"/>
                </a:moveTo>
                <a:lnTo>
                  <a:pt x="287111" y="7607"/>
                </a:lnTo>
                <a:lnTo>
                  <a:pt x="256547" y="28351"/>
                </a:lnTo>
                <a:lnTo>
                  <a:pt x="235940" y="59112"/>
                </a:lnTo>
                <a:lnTo>
                  <a:pt x="228384" y="96773"/>
                </a:lnTo>
                <a:lnTo>
                  <a:pt x="228384" y="104355"/>
                </a:lnTo>
                <a:lnTo>
                  <a:pt x="229196" y="111785"/>
                </a:lnTo>
                <a:lnTo>
                  <a:pt x="230847" y="118846"/>
                </a:lnTo>
                <a:lnTo>
                  <a:pt x="420231" y="118846"/>
                </a:lnTo>
                <a:lnTo>
                  <a:pt x="421119" y="108089"/>
                </a:lnTo>
                <a:lnTo>
                  <a:pt x="421030" y="99707"/>
                </a:lnTo>
                <a:lnTo>
                  <a:pt x="420814" y="95567"/>
                </a:lnTo>
                <a:lnTo>
                  <a:pt x="434440" y="84706"/>
                </a:lnTo>
                <a:lnTo>
                  <a:pt x="447032" y="72659"/>
                </a:lnTo>
                <a:lnTo>
                  <a:pt x="457554" y="60604"/>
                </a:lnTo>
                <a:lnTo>
                  <a:pt x="413562" y="60604"/>
                </a:lnTo>
                <a:lnTo>
                  <a:pt x="427543" y="50338"/>
                </a:lnTo>
                <a:lnTo>
                  <a:pt x="439435" y="37814"/>
                </a:lnTo>
                <a:lnTo>
                  <a:pt x="444211" y="30543"/>
                </a:lnTo>
                <a:lnTo>
                  <a:pt x="394766" y="30543"/>
                </a:lnTo>
                <a:lnTo>
                  <a:pt x="380287" y="17846"/>
                </a:lnTo>
                <a:lnTo>
                  <a:pt x="363456" y="8228"/>
                </a:lnTo>
                <a:lnTo>
                  <a:pt x="344723" y="2131"/>
                </a:lnTo>
                <a:lnTo>
                  <a:pt x="324535" y="0"/>
                </a:lnTo>
                <a:close/>
              </a:path>
              <a:path w="469265" h="383539" extrusionOk="0">
                <a:moveTo>
                  <a:pt x="468782" y="45351"/>
                </a:moveTo>
                <a:lnTo>
                  <a:pt x="455594" y="50672"/>
                </a:lnTo>
                <a:lnTo>
                  <a:pt x="441977" y="55011"/>
                </a:lnTo>
                <a:lnTo>
                  <a:pt x="427957" y="58333"/>
                </a:lnTo>
                <a:lnTo>
                  <a:pt x="413562" y="60604"/>
                </a:lnTo>
                <a:lnTo>
                  <a:pt x="457554" y="60604"/>
                </a:lnTo>
                <a:lnTo>
                  <a:pt x="458506" y="59512"/>
                </a:lnTo>
                <a:lnTo>
                  <a:pt x="468782" y="45351"/>
                </a:lnTo>
                <a:close/>
              </a:path>
              <a:path w="469265" h="383539" extrusionOk="0">
                <a:moveTo>
                  <a:pt x="455841" y="7061"/>
                </a:moveTo>
                <a:lnTo>
                  <a:pt x="441536" y="14811"/>
                </a:lnTo>
                <a:lnTo>
                  <a:pt x="426542" y="21350"/>
                </a:lnTo>
                <a:lnTo>
                  <a:pt x="410928" y="26615"/>
                </a:lnTo>
                <a:lnTo>
                  <a:pt x="394766" y="30543"/>
                </a:lnTo>
                <a:lnTo>
                  <a:pt x="444211" y="30543"/>
                </a:lnTo>
                <a:lnTo>
                  <a:pt x="448985" y="23274"/>
                </a:lnTo>
                <a:lnTo>
                  <a:pt x="455841" y="7061"/>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7" name="Google Shape;127;p17"/>
          <p:cNvSpPr txBox="1"/>
          <p:nvPr/>
        </p:nvSpPr>
        <p:spPr>
          <a:xfrm>
            <a:off x="1380504" y="5516892"/>
            <a:ext cx="2343150" cy="51308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3200"/>
              <a:buFont typeface="Arial"/>
              <a:buNone/>
            </a:pPr>
            <a:r>
              <a:rPr lang="en-GB" sz="3200" b="0" i="0" u="none" strike="noStrike" cap="none">
                <a:solidFill>
                  <a:srgbClr val="FFFFFF"/>
                </a:solidFill>
                <a:latin typeface="Calibri"/>
                <a:ea typeface="Calibri"/>
                <a:cs typeface="Calibri"/>
                <a:sym typeface="Calibri"/>
              </a:rPr>
              <a:t>@cdknetwork</a:t>
            </a:r>
            <a:endParaRPr sz="3200" b="0" i="0" u="none" strike="noStrike" cap="none">
              <a:solidFill>
                <a:srgbClr val="000000"/>
              </a:solidFill>
              <a:latin typeface="Calibri"/>
              <a:ea typeface="Calibri"/>
              <a:cs typeface="Calibri"/>
              <a:sym typeface="Calibri"/>
            </a:endParaRPr>
          </a:p>
        </p:txBody>
      </p:sp>
      <p:sp>
        <p:nvSpPr>
          <p:cNvPr id="128" name="Google Shape;128;p17"/>
          <p:cNvSpPr txBox="1">
            <a:spLocks noGrp="1"/>
          </p:cNvSpPr>
          <p:nvPr>
            <p:ph type="title"/>
          </p:nvPr>
        </p:nvSpPr>
        <p:spPr>
          <a:xfrm>
            <a:off x="719451" y="289367"/>
            <a:ext cx="7730068" cy="41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br>
              <a:rPr lang="en-GB" sz="3600">
                <a:solidFill>
                  <a:schemeClr val="lt1"/>
                </a:solidFill>
              </a:rPr>
            </a:br>
            <a:br>
              <a:rPr lang="en-GB" sz="3600">
                <a:solidFill>
                  <a:schemeClr val="lt1"/>
                </a:solidFill>
              </a:rPr>
            </a:br>
            <a:br>
              <a:rPr lang="en-GB">
                <a:solidFill>
                  <a:schemeClr val="lt1"/>
                </a:solidFill>
              </a:rPr>
            </a:br>
            <a:br>
              <a:rPr lang="en-GB">
                <a:solidFill>
                  <a:schemeClr val="lt1"/>
                </a:solidFill>
              </a:rPr>
            </a:br>
            <a:r>
              <a:rPr lang="en-GB" u="sng">
                <a:solidFill>
                  <a:schemeClr val="hlink"/>
                </a:solidFill>
                <a:hlinkClick r:id="rId3"/>
              </a:rPr>
              <a:t>www.cdkn.org</a:t>
            </a:r>
            <a:br>
              <a:rPr lang="en-GB">
                <a:solidFill>
                  <a:schemeClr val="lt1"/>
                </a:solidFill>
              </a:rPr>
            </a:br>
            <a:br>
              <a:rPr lang="en-GB">
                <a:solidFill>
                  <a:schemeClr val="lt1"/>
                </a:solidFill>
              </a:rPr>
            </a:br>
            <a:br>
              <a:rPr lang="en-GB">
                <a:solidFill>
                  <a:schemeClr val="lt1"/>
                </a:solidFill>
              </a:rPr>
            </a:b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In this module, you will learn</a:t>
            </a:r>
            <a:endParaRPr/>
          </a:p>
        </p:txBody>
      </p:sp>
      <p:sp>
        <p:nvSpPr>
          <p:cNvPr id="36" name="Google Shape;36;p5"/>
          <p:cNvSpPr txBox="1">
            <a:spLocks noGrp="1"/>
          </p:cNvSpPr>
          <p:nvPr>
            <p:ph type="body" idx="1"/>
          </p:nvPr>
        </p:nvSpPr>
        <p:spPr>
          <a:xfrm>
            <a:off x="619513" y="1408680"/>
            <a:ext cx="7060912" cy="3302000"/>
          </a:xfrm>
          <a:prstGeom prst="rect">
            <a:avLst/>
          </a:prstGeom>
          <a:noFill/>
          <a:ln>
            <a:noFill/>
          </a:ln>
        </p:spPr>
        <p:txBody>
          <a:bodyPr spcFirstLastPara="1" wrap="square" lIns="0" tIns="0" rIns="0" bIns="0" anchor="t" anchorCtr="0">
            <a:noAutofit/>
          </a:bodyPr>
          <a:lstStyle/>
          <a:p>
            <a:pPr marL="571500" lvl="0" indent="-342900" algn="l" rtl="0">
              <a:lnSpc>
                <a:spcPct val="100000"/>
              </a:lnSpc>
              <a:spcBef>
                <a:spcPts val="0"/>
              </a:spcBef>
              <a:spcAft>
                <a:spcPts val="0"/>
              </a:spcAft>
              <a:buSzPts val="1400"/>
              <a:buFont typeface="Arial"/>
              <a:buChar char="•"/>
            </a:pPr>
            <a:r>
              <a:rPr lang="en-GB"/>
              <a:t>Frameworks for allocating resources to achieve climate-smart gender-responsive objectives</a:t>
            </a:r>
            <a:endParaRPr/>
          </a:p>
          <a:p>
            <a:pPr marL="571500" lvl="0" indent="-342900" algn="l" rtl="0">
              <a:lnSpc>
                <a:spcPct val="100000"/>
              </a:lnSpc>
              <a:spcBef>
                <a:spcPts val="0"/>
              </a:spcBef>
              <a:spcAft>
                <a:spcPts val="0"/>
              </a:spcAft>
              <a:buSzPts val="1400"/>
              <a:buFont typeface="Arial"/>
              <a:buChar char="•"/>
            </a:pPr>
            <a:r>
              <a:rPr lang="en-GB"/>
              <a:t>How you could apply these frameworks to your programmes and projects</a:t>
            </a:r>
            <a:endParaRPr/>
          </a:p>
        </p:txBody>
      </p:sp>
      <p:pic>
        <p:nvPicPr>
          <p:cNvPr id="37" name="Google Shape;37;p5"/>
          <p:cNvPicPr preferRelativeResize="0"/>
          <p:nvPr/>
        </p:nvPicPr>
        <p:blipFill rotWithShape="1">
          <a:blip r:embed="rId3">
            <a:alphaModFix/>
          </a:blip>
          <a:srcRect/>
          <a:stretch/>
        </p:blipFill>
        <p:spPr>
          <a:xfrm>
            <a:off x="2246922" y="3322080"/>
            <a:ext cx="4650154" cy="30952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931402" y="392318"/>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Defining a gender responsive budget</a:t>
            </a:r>
            <a:endParaRPr/>
          </a:p>
        </p:txBody>
      </p:sp>
      <p:sp>
        <p:nvSpPr>
          <p:cNvPr id="43" name="Google Shape;43;p6"/>
          <p:cNvSpPr txBox="1">
            <a:spLocks noGrp="1"/>
          </p:cNvSpPr>
          <p:nvPr>
            <p:ph type="body" idx="1"/>
          </p:nvPr>
        </p:nvSpPr>
        <p:spPr>
          <a:xfrm>
            <a:off x="812943" y="1200058"/>
            <a:ext cx="3759057" cy="4457883"/>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b="1" dirty="0">
                <a:latin typeface="Calibri"/>
                <a:ea typeface="Calibri"/>
                <a:cs typeface="Calibri"/>
                <a:sym typeface="Calibri"/>
              </a:rPr>
              <a:t>A gender responsive budget is a budgeting process to translate gender objectives into financial commitments </a:t>
            </a:r>
            <a:r>
              <a:rPr lang="en-GB" dirty="0">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a:p>
            <a:pPr marL="0" lvl="0" indent="0" algn="l" rtl="0">
              <a:lnSpc>
                <a:spcPct val="100000"/>
              </a:lnSpc>
              <a:spcBef>
                <a:spcPts val="0"/>
              </a:spcBef>
              <a:spcAft>
                <a:spcPts val="0"/>
              </a:spcAft>
              <a:buSzPts val="1400"/>
              <a:buNone/>
            </a:pPr>
            <a:r>
              <a:rPr lang="en-GB" dirty="0">
                <a:latin typeface="Calibri"/>
                <a:ea typeface="Calibri"/>
                <a:cs typeface="Calibri"/>
                <a:sym typeface="Calibri"/>
              </a:rPr>
              <a:t>Assess the project budget through a gender lens: identify the impact of the various expenditures on women and men with the aim of creating more equitable delivery of services (outcomes) and more equitable opportunities.</a:t>
            </a:r>
            <a:endParaRPr dirty="0"/>
          </a:p>
          <a:p>
            <a:pPr marL="457200" lvl="0" indent="-228600" algn="l" rtl="0">
              <a:lnSpc>
                <a:spcPct val="100000"/>
              </a:lnSpc>
              <a:spcBef>
                <a:spcPts val="0"/>
              </a:spcBef>
              <a:spcAft>
                <a:spcPts val="0"/>
              </a:spcAft>
              <a:buSzPts val="1400"/>
              <a:buNone/>
            </a:pPr>
            <a:endParaRPr sz="2400" dirty="0">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dirty="0"/>
          </a:p>
        </p:txBody>
      </p:sp>
      <p:pic>
        <p:nvPicPr>
          <p:cNvPr id="44" name="Google Shape;44;p6" descr="A picture containing table, room&#10;&#10;Description automatically generated"/>
          <p:cNvPicPr preferRelativeResize="0"/>
          <p:nvPr/>
        </p:nvPicPr>
        <p:blipFill rotWithShape="1">
          <a:blip r:embed="rId3">
            <a:alphaModFix/>
          </a:blip>
          <a:srcRect r="19558"/>
          <a:stretch/>
        </p:blipFill>
        <p:spPr>
          <a:xfrm>
            <a:off x="4905123" y="1636918"/>
            <a:ext cx="4110972" cy="34113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904034" y="5082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Creating a gender responsive budget</a:t>
            </a:r>
            <a:endParaRPr/>
          </a:p>
        </p:txBody>
      </p:sp>
      <p:sp>
        <p:nvSpPr>
          <p:cNvPr id="50" name="Google Shape;50;p7"/>
          <p:cNvSpPr txBox="1">
            <a:spLocks noGrp="1"/>
          </p:cNvSpPr>
          <p:nvPr>
            <p:ph type="body" idx="1"/>
          </p:nvPr>
        </p:nvSpPr>
        <p:spPr>
          <a:xfrm>
            <a:off x="904034" y="1334677"/>
            <a:ext cx="4372816" cy="515184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latin typeface="Calibri"/>
                <a:ea typeface="Calibri"/>
                <a:cs typeface="Calibri"/>
                <a:sym typeface="Calibri"/>
              </a:rPr>
              <a:t>Ensure that there is sufficient flow of resources to activities that address women's needs and perspectives and </a:t>
            </a:r>
            <a:r>
              <a:rPr lang="en-GB" b="1">
                <a:latin typeface="Calibri"/>
                <a:ea typeface="Calibri"/>
                <a:cs typeface="Calibri"/>
                <a:sym typeface="Calibri"/>
              </a:rPr>
              <a:t>reduce the structural barriers </a:t>
            </a:r>
            <a:r>
              <a:rPr lang="en-GB">
                <a:latin typeface="Calibri"/>
                <a:ea typeface="Calibri"/>
                <a:cs typeface="Calibri"/>
                <a:sym typeface="Calibri"/>
              </a:rPr>
              <a:t>that impede their participation. </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Important to do it from the </a:t>
            </a:r>
            <a:r>
              <a:rPr lang="en-GB" b="1">
                <a:latin typeface="Calibri"/>
                <a:ea typeface="Calibri"/>
                <a:cs typeface="Calibri"/>
                <a:sym typeface="Calibri"/>
              </a:rPr>
              <a:t>beginning</a:t>
            </a:r>
            <a:r>
              <a:rPr lang="en-GB">
                <a:latin typeface="Calibri"/>
                <a:ea typeface="Calibri"/>
                <a:cs typeface="Calibri"/>
                <a:sym typeface="Calibri"/>
              </a:rPr>
              <a:t> because if gender responsive budget not assigned, hard to get it later.</a:t>
            </a:r>
            <a:endParaRPr/>
          </a:p>
          <a:p>
            <a:pPr marL="0" lvl="0" indent="0" algn="l" rtl="0">
              <a:lnSpc>
                <a:spcPct val="100000"/>
              </a:lnSpc>
              <a:spcBef>
                <a:spcPts val="0"/>
              </a:spcBef>
              <a:spcAft>
                <a:spcPts val="0"/>
              </a:spcAft>
              <a:buSzPts val="1400"/>
              <a:buNone/>
            </a:pPr>
            <a:endParaRPr/>
          </a:p>
        </p:txBody>
      </p:sp>
      <p:pic>
        <p:nvPicPr>
          <p:cNvPr id="51" name="Google Shape;51;p7" descr="A picture containing person, person, person, young&#10;&#10;Description automatically generated"/>
          <p:cNvPicPr preferRelativeResize="0"/>
          <p:nvPr/>
        </p:nvPicPr>
        <p:blipFill rotWithShape="1">
          <a:blip r:embed="rId3">
            <a:alphaModFix/>
          </a:blip>
          <a:srcRect l="43625"/>
          <a:stretch/>
        </p:blipFill>
        <p:spPr>
          <a:xfrm>
            <a:off x="5551868" y="1410493"/>
            <a:ext cx="3033455" cy="37195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974868" y="64163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Ethiopia’s framework  </a:t>
            </a:r>
            <a:endParaRPr/>
          </a:p>
        </p:txBody>
      </p:sp>
      <p:sp>
        <p:nvSpPr>
          <p:cNvPr id="57" name="Google Shape;57;p8"/>
          <p:cNvSpPr txBox="1">
            <a:spLocks noGrp="1"/>
          </p:cNvSpPr>
          <p:nvPr>
            <p:ph type="body" idx="1"/>
          </p:nvPr>
        </p:nvSpPr>
        <p:spPr>
          <a:xfrm>
            <a:off x="974868" y="1263939"/>
            <a:ext cx="4111482" cy="338108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b="1" i="1"/>
          </a:p>
          <a:p>
            <a:pPr marL="0" lvl="0" indent="0" algn="l" rtl="0">
              <a:lnSpc>
                <a:spcPct val="100000"/>
              </a:lnSpc>
              <a:spcBef>
                <a:spcPts val="0"/>
              </a:spcBef>
              <a:spcAft>
                <a:spcPts val="0"/>
              </a:spcAft>
              <a:buSzPts val="1400"/>
              <a:buNone/>
            </a:pPr>
            <a:r>
              <a:rPr lang="en-GB" b="1" i="1"/>
              <a:t>National Guidelines for mainstreaming gender perspectives in budgetary processes of Ethiopia </a:t>
            </a:r>
            <a:r>
              <a:rPr lang="en-GB"/>
              <a:t>(2012).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Objective ‘to support the ongoing efforts of the Government to promote gender equity and equality’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The Guidelines provide budgetary actors ‘with instruments for gender mainstreaming in budgeter process’</a:t>
            </a:r>
            <a:endParaRPr/>
          </a:p>
          <a:p>
            <a:pPr marL="457200" lvl="0" indent="-228600" algn="l" rtl="0">
              <a:lnSpc>
                <a:spcPct val="100000"/>
              </a:lnSpc>
              <a:spcBef>
                <a:spcPts val="0"/>
              </a:spcBef>
              <a:spcAft>
                <a:spcPts val="0"/>
              </a:spcAft>
              <a:buSzPts val="1400"/>
              <a:buNone/>
            </a:pPr>
            <a:endParaRPr/>
          </a:p>
        </p:txBody>
      </p:sp>
      <p:pic>
        <p:nvPicPr>
          <p:cNvPr id="58" name="Google Shape;58;p8" descr="A person standing in the grass&#10;&#10;Description automatically generated"/>
          <p:cNvPicPr preferRelativeResize="0"/>
          <p:nvPr/>
        </p:nvPicPr>
        <p:blipFill rotWithShape="1">
          <a:blip r:embed="rId3">
            <a:alphaModFix/>
          </a:blip>
          <a:srcRect l="40988" r="7195"/>
          <a:stretch/>
        </p:blipFill>
        <p:spPr>
          <a:xfrm>
            <a:off x="5449055" y="1609725"/>
            <a:ext cx="3361570" cy="43034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1041543" y="60353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solidFill>
                  <a:srgbClr val="C00000"/>
                </a:solidFill>
              </a:rPr>
              <a:t>Ethiopia’s framework, cont.</a:t>
            </a:r>
            <a:endParaRPr/>
          </a:p>
        </p:txBody>
      </p:sp>
      <p:sp>
        <p:nvSpPr>
          <p:cNvPr id="64" name="Google Shape;64;p9"/>
          <p:cNvSpPr txBox="1">
            <a:spLocks noGrp="1"/>
          </p:cNvSpPr>
          <p:nvPr>
            <p:ph type="body" idx="1"/>
          </p:nvPr>
        </p:nvSpPr>
        <p:spPr>
          <a:xfrm>
            <a:off x="1041543" y="1338342"/>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sz="2800" i="1">
              <a:solidFill>
                <a:srgbClr val="C00000"/>
              </a:solidFill>
            </a:endParaRPr>
          </a:p>
          <a:p>
            <a:pPr marL="0" lvl="0" indent="0" algn="l" rtl="0">
              <a:lnSpc>
                <a:spcPct val="100000"/>
              </a:lnSpc>
              <a:spcBef>
                <a:spcPts val="0"/>
              </a:spcBef>
              <a:spcAft>
                <a:spcPts val="0"/>
              </a:spcAft>
              <a:buSzPts val="1400"/>
              <a:buNone/>
            </a:pPr>
            <a:r>
              <a:rPr lang="en-GB" sz="2800" i="1">
                <a:solidFill>
                  <a:srgbClr val="C00000"/>
                </a:solidFill>
              </a:rPr>
              <a:t>“Gender responsive budgeting helps to decide how budget and policies need to be adjusted to achieve maximum impact and where resources need to be reallocated to achieve human development and gender equality.” </a:t>
            </a:r>
            <a:r>
              <a:rPr lang="en-GB"/>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Government of Ethiopia, National Gender Responsive Budgeting Guidelines (2012) </a:t>
            </a:r>
            <a:endParaRPr/>
          </a:p>
          <a:p>
            <a:pPr marL="457200" lvl="0" indent="-228600" algn="l" rtl="0">
              <a:lnSpc>
                <a:spcPct val="100000"/>
              </a:lnSpc>
              <a:spcBef>
                <a:spcPts val="0"/>
              </a:spcBef>
              <a:spcAft>
                <a:spcPts val="0"/>
              </a:spcAft>
              <a:buSzPts val="14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912352" y="45113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Ethiopian law supports equality</a:t>
            </a:r>
            <a:endParaRPr/>
          </a:p>
        </p:txBody>
      </p:sp>
      <p:sp>
        <p:nvSpPr>
          <p:cNvPr id="70" name="Google Shape;70;p10"/>
          <p:cNvSpPr txBox="1">
            <a:spLocks noGrp="1"/>
          </p:cNvSpPr>
          <p:nvPr>
            <p:ph type="body" idx="1"/>
          </p:nvPr>
        </p:nvSpPr>
        <p:spPr>
          <a:xfrm>
            <a:off x="1041543" y="1596249"/>
            <a:ext cx="7060912" cy="3302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solidFill>
                  <a:srgbClr val="000000"/>
                </a:solidFill>
                <a:latin typeface="Calibri"/>
                <a:ea typeface="Calibri"/>
                <a:cs typeface="Calibri"/>
                <a:sym typeface="Calibri"/>
              </a:rPr>
              <a:t>Article 35 of the Constitution provides for </a:t>
            </a:r>
            <a:r>
              <a:rPr lang="en-GB" b="1">
                <a:solidFill>
                  <a:srgbClr val="000000"/>
                </a:solidFill>
                <a:latin typeface="Calibri"/>
                <a:ea typeface="Calibri"/>
                <a:cs typeface="Calibri"/>
                <a:sym typeface="Calibri"/>
              </a:rPr>
              <a:t>affirmative measures* </a:t>
            </a:r>
            <a:r>
              <a:rPr lang="en-GB">
                <a:solidFill>
                  <a:srgbClr val="000000"/>
                </a:solidFill>
                <a:latin typeface="Calibri"/>
                <a:ea typeface="Calibri"/>
                <a:cs typeface="Calibri"/>
                <a:sym typeface="Calibri"/>
              </a:rPr>
              <a:t>to be taken to ensure women participate and compete equally with men in the political, social and economic spheres</a:t>
            </a:r>
            <a:br>
              <a:rPr lang="en-GB">
                <a:solidFill>
                  <a:srgbClr val="000000"/>
                </a:solidFill>
                <a:latin typeface="Calibri"/>
                <a:ea typeface="Calibri"/>
                <a:cs typeface="Calibri"/>
                <a:sym typeface="Calibri"/>
              </a:rPr>
            </a:b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a:solidFill>
                  <a:srgbClr val="000000"/>
                </a:solidFill>
                <a:latin typeface="Calibri"/>
                <a:ea typeface="Calibri"/>
                <a:cs typeface="Calibri"/>
                <a:sym typeface="Calibri"/>
              </a:rPr>
              <a:t>Ethiopian law also provides for:</a:t>
            </a:r>
            <a:br>
              <a:rPr lang="en-GB">
                <a:solidFill>
                  <a:srgbClr val="000000"/>
                </a:solidFill>
                <a:latin typeface="Calibri"/>
                <a:ea typeface="Calibri"/>
                <a:cs typeface="Calibri"/>
                <a:sym typeface="Calibri"/>
              </a:rPr>
            </a:b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b="1">
                <a:latin typeface="Calibri"/>
                <a:ea typeface="Calibri"/>
                <a:cs typeface="Calibri"/>
                <a:sym typeface="Calibri"/>
              </a:rPr>
              <a:t>Equal pay for equal work: </a:t>
            </a:r>
            <a:r>
              <a:rPr lang="en-GB">
                <a:latin typeface="Calibri"/>
                <a:ea typeface="Calibri"/>
                <a:cs typeface="Calibri"/>
                <a:sym typeface="Calibri"/>
              </a:rPr>
              <a:t>Women shall not be discriminated against in employment and payment on basis of their sex</a:t>
            </a:r>
            <a:br>
              <a:rPr lang="en-GB">
                <a:latin typeface="Calibri"/>
                <a:ea typeface="Calibri"/>
                <a:cs typeface="Calibri"/>
                <a:sym typeface="Calibri"/>
              </a:rPr>
            </a:b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GB" b="1">
                <a:latin typeface="Calibri"/>
                <a:ea typeface="Calibri"/>
                <a:cs typeface="Calibri"/>
                <a:sym typeface="Calibri"/>
              </a:rPr>
              <a:t>Equal rights of women to land</a:t>
            </a:r>
            <a:endParaRPr/>
          </a:p>
          <a:p>
            <a:pPr marL="457200" lvl="0" indent="-228600" algn="l" rtl="0">
              <a:lnSpc>
                <a:spcPct val="100000"/>
              </a:lnSpc>
              <a:spcBef>
                <a:spcPts val="0"/>
              </a:spcBef>
              <a:spcAft>
                <a:spcPts val="0"/>
              </a:spcAft>
              <a:buSzPts val="1400"/>
              <a:buNone/>
            </a:pPr>
            <a:endParaRPr>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GB" sz="1600">
                <a:latin typeface="Calibri"/>
                <a:ea typeface="Calibri"/>
                <a:cs typeface="Calibri"/>
                <a:sym typeface="Calibri"/>
              </a:rPr>
              <a:t>*Definitions of affirmative measures include:</a:t>
            </a:r>
            <a:endParaRPr/>
          </a:p>
          <a:p>
            <a:pPr marL="457200" lvl="0" indent="-228600" algn="l" rtl="0">
              <a:lnSpc>
                <a:spcPct val="100000"/>
              </a:lnSpc>
              <a:spcBef>
                <a:spcPts val="0"/>
              </a:spcBef>
              <a:spcAft>
                <a:spcPts val="0"/>
              </a:spcAft>
              <a:buSzPts val="1400"/>
              <a:buNone/>
            </a:pPr>
            <a:r>
              <a:rPr lang="en-GB" sz="1600">
                <a:latin typeface="Calibri"/>
                <a:ea typeface="Calibri"/>
                <a:cs typeface="Calibri"/>
                <a:sym typeface="Calibri"/>
              </a:rPr>
              <a:t>- </a:t>
            </a:r>
            <a:r>
              <a:rPr lang="en-GB" sz="1600"/>
              <a:t>an active effort to improve the employment or educational opportunities of members of minority groups and women</a:t>
            </a:r>
            <a:endParaRPr sz="16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1179052" y="403902"/>
            <a:ext cx="7675779"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Five-part checklist for gender-responsive budgeting</a:t>
            </a:r>
            <a:br>
              <a:rPr lang="en-GB"/>
            </a:br>
            <a:r>
              <a:rPr lang="en-GB"/>
              <a:t>(Government of Ethiopia, 2012)</a:t>
            </a:r>
            <a:endParaRPr/>
          </a:p>
        </p:txBody>
      </p:sp>
      <p:sp>
        <p:nvSpPr>
          <p:cNvPr id="76" name="Google Shape;76;p11"/>
          <p:cNvSpPr txBox="1">
            <a:spLocks noGrp="1"/>
          </p:cNvSpPr>
          <p:nvPr>
            <p:ph type="body" idx="1"/>
          </p:nvPr>
        </p:nvSpPr>
        <p:spPr>
          <a:xfrm>
            <a:off x="1041543" y="1338342"/>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sz="2800" i="1">
                <a:solidFill>
                  <a:srgbClr val="C00000"/>
                </a:solidFill>
              </a:rPr>
              <a:t> </a:t>
            </a:r>
            <a:endParaRPr/>
          </a:p>
        </p:txBody>
      </p:sp>
      <p:graphicFrame>
        <p:nvGraphicFramePr>
          <p:cNvPr id="77" name="Google Shape;77;p11"/>
          <p:cNvGraphicFramePr/>
          <p:nvPr/>
        </p:nvGraphicFramePr>
        <p:xfrm>
          <a:off x="1179052" y="1483965"/>
          <a:ext cx="6785900" cy="5085150"/>
        </p:xfrm>
        <a:graphic>
          <a:graphicData uri="http://schemas.openxmlformats.org/drawingml/2006/table">
            <a:tbl>
              <a:tblPr firstRow="1" bandRow="1">
                <a:gradFill>
                  <a:gsLst>
                    <a:gs pos="0">
                      <a:srgbClr val="FFBB82"/>
                    </a:gs>
                    <a:gs pos="35000">
                      <a:srgbClr val="FFCFA8"/>
                    </a:gs>
                    <a:gs pos="100000">
                      <a:srgbClr val="FFEBD9"/>
                    </a:gs>
                  </a:gsLst>
                  <a:lin ang="16200000" scaled="0"/>
                </a:gradFill>
                <a:tableStyleId>{98A3D7BC-DDBC-4F1C-9628-16C512B713BF}</a:tableStyleId>
              </a:tblPr>
              <a:tblGrid>
                <a:gridCol w="3392950">
                  <a:extLst>
                    <a:ext uri="{9D8B030D-6E8A-4147-A177-3AD203B41FA5}">
                      <a16:colId xmlns:a16="http://schemas.microsoft.com/office/drawing/2014/main" val="20000"/>
                    </a:ext>
                  </a:extLst>
                </a:gridCol>
                <a:gridCol w="3392950">
                  <a:extLst>
                    <a:ext uri="{9D8B030D-6E8A-4147-A177-3AD203B41FA5}">
                      <a16:colId xmlns:a16="http://schemas.microsoft.com/office/drawing/2014/main" val="20001"/>
                    </a:ext>
                  </a:extLst>
                </a:gridCol>
              </a:tblGrid>
              <a:tr h="47482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Step (from GoE Guidelines, 2012)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Where to learn about it</a:t>
                      </a:r>
                      <a:endParaRPr sz="1400" u="none" strike="noStrike" cap="none"/>
                    </a:p>
                  </a:txBody>
                  <a:tcPr marL="91450" marR="91450" marT="45725" marB="45725"/>
                </a:tc>
                <a:extLst>
                  <a:ext uri="{0D108BD9-81ED-4DB2-BD59-A6C34878D82A}">
                    <a16:rowId xmlns:a16="http://schemas.microsoft.com/office/drawing/2014/main" val="10000"/>
                  </a:ext>
                </a:extLst>
              </a:tr>
              <a:tr h="679950">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(i) Analysing the situation of women, men, girls and boys in a given sector </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See modules 1-4</a:t>
                      </a:r>
                      <a:br>
                        <a:rPr lang="en-GB" sz="1400" u="none" strike="noStrike" cap="none"/>
                      </a:br>
                      <a:r>
                        <a:rPr lang="en-GB" sz="1400" u="none" strike="noStrike" cap="none"/>
                        <a:t>of this course</a:t>
                      </a:r>
                      <a:endParaRPr sz="1400" u="none" strike="noStrike" cap="none"/>
                    </a:p>
                  </a:txBody>
                  <a:tcPr marL="91450" marR="91450" marT="45725" marB="45725"/>
                </a:tc>
                <a:extLst>
                  <a:ext uri="{0D108BD9-81ED-4DB2-BD59-A6C34878D82A}">
                    <a16:rowId xmlns:a16="http://schemas.microsoft.com/office/drawing/2014/main" val="10001"/>
                  </a:ext>
                </a:extLst>
              </a:tr>
              <a:tr h="908675">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(ii) Assessment of the extent to which policies address the gendered situation (gender responsiveness of the policy) </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See module 4</a:t>
                      </a:r>
                      <a:br>
                        <a:rPr lang="en-GB" sz="1400" u="none" strike="noStrike" cap="none"/>
                      </a:br>
                      <a:r>
                        <a:rPr lang="en-GB" sz="1400" u="none" strike="noStrike" cap="none"/>
                        <a:t>of this course – applies</a:t>
                      </a:r>
                      <a:br>
                        <a:rPr lang="en-GB" sz="1400" u="none" strike="noStrike" cap="none"/>
                      </a:br>
                      <a:r>
                        <a:rPr lang="en-GB" sz="1400" u="none" strike="noStrike" cap="none"/>
                        <a:t>to project design too</a:t>
                      </a:r>
                      <a:endParaRPr sz="1400" u="none" strike="noStrike" cap="none"/>
                    </a:p>
                  </a:txBody>
                  <a:tcPr marL="91450" marR="91450" marT="45725" marB="45725"/>
                </a:tc>
                <a:extLst>
                  <a:ext uri="{0D108BD9-81ED-4DB2-BD59-A6C34878D82A}">
                    <a16:rowId xmlns:a16="http://schemas.microsoft.com/office/drawing/2014/main" val="10002"/>
                  </a:ext>
                </a:extLst>
              </a:tr>
              <a:tr h="902675">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(iii) Assessment as to whether budget allocations are adequate, in order to implement gender-responsive policy</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In this module</a:t>
                      </a:r>
                      <a:endParaRPr sz="1400" u="none" strike="noStrike" cap="none"/>
                    </a:p>
                  </a:txBody>
                  <a:tcPr marL="91450" marR="91450" marT="45725" marB="45725"/>
                </a:tc>
                <a:extLst>
                  <a:ext uri="{0D108BD9-81ED-4DB2-BD59-A6C34878D82A}">
                    <a16:rowId xmlns:a16="http://schemas.microsoft.com/office/drawing/2014/main" val="10003"/>
                  </a:ext>
                </a:extLst>
              </a:tr>
              <a:tr h="1044125">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(iv) Assessment of short-term outputs of expenditure, in order to evaluate how resources are actually spent, and policies and programmes implemented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In this module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4"/>
                  </a:ext>
                </a:extLst>
              </a:tr>
              <a:tr h="635925">
                <a:tc>
                  <a:txBody>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(v) Assessing the outcomes</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In this module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5"/>
                  </a:ext>
                </a:extLst>
              </a:tr>
            </a:tbl>
          </a:graphicData>
        </a:graphic>
      </p:graphicFrame>
      <p:pic>
        <p:nvPicPr>
          <p:cNvPr id="78" name="Google Shape;78;p11" descr="A picture containing drawing, clock&#10;&#10;Description automatically generated"/>
          <p:cNvPicPr preferRelativeResize="0"/>
          <p:nvPr/>
        </p:nvPicPr>
        <p:blipFill rotWithShape="1">
          <a:blip r:embed="rId3">
            <a:alphaModFix/>
          </a:blip>
          <a:srcRect/>
          <a:stretch/>
        </p:blipFill>
        <p:spPr>
          <a:xfrm>
            <a:off x="7036262" y="2143414"/>
            <a:ext cx="476876" cy="455331"/>
          </a:xfrm>
          <a:prstGeom prst="rect">
            <a:avLst/>
          </a:prstGeom>
          <a:noFill/>
          <a:ln>
            <a:noFill/>
          </a:ln>
        </p:spPr>
      </p:pic>
      <p:pic>
        <p:nvPicPr>
          <p:cNvPr id="79" name="Google Shape;79;p11" descr="A picture containing drawing, clock&#10;&#10;Description automatically generated"/>
          <p:cNvPicPr preferRelativeResize="0"/>
          <p:nvPr/>
        </p:nvPicPr>
        <p:blipFill rotWithShape="1">
          <a:blip r:embed="rId3">
            <a:alphaModFix/>
          </a:blip>
          <a:srcRect/>
          <a:stretch/>
        </p:blipFill>
        <p:spPr>
          <a:xfrm>
            <a:off x="7036262" y="3001107"/>
            <a:ext cx="476876" cy="455331"/>
          </a:xfrm>
          <a:prstGeom prst="rect">
            <a:avLst/>
          </a:prstGeom>
          <a:noFill/>
          <a:ln>
            <a:noFill/>
          </a:ln>
        </p:spPr>
      </p:pic>
      <p:pic>
        <p:nvPicPr>
          <p:cNvPr id="80" name="Google Shape;80;p11" descr="A close up of a device&#10;&#10;Description automatically generated"/>
          <p:cNvPicPr preferRelativeResize="0"/>
          <p:nvPr/>
        </p:nvPicPr>
        <p:blipFill rotWithShape="1">
          <a:blip r:embed="rId4">
            <a:alphaModFix/>
          </a:blip>
          <a:srcRect/>
          <a:stretch/>
        </p:blipFill>
        <p:spPr>
          <a:xfrm>
            <a:off x="7036262" y="3783632"/>
            <a:ext cx="495431" cy="699600"/>
          </a:xfrm>
          <a:prstGeom prst="rect">
            <a:avLst/>
          </a:prstGeom>
          <a:noFill/>
          <a:ln>
            <a:noFill/>
          </a:ln>
        </p:spPr>
      </p:pic>
      <p:pic>
        <p:nvPicPr>
          <p:cNvPr id="81" name="Google Shape;81;p11" descr="A close up of a device&#10;&#10;Description automatically generated"/>
          <p:cNvPicPr preferRelativeResize="0"/>
          <p:nvPr/>
        </p:nvPicPr>
        <p:blipFill rotWithShape="1">
          <a:blip r:embed="rId4">
            <a:alphaModFix/>
          </a:blip>
          <a:srcRect/>
          <a:stretch/>
        </p:blipFill>
        <p:spPr>
          <a:xfrm>
            <a:off x="7048023" y="4674435"/>
            <a:ext cx="495431" cy="699600"/>
          </a:xfrm>
          <a:prstGeom prst="rect">
            <a:avLst/>
          </a:prstGeom>
          <a:noFill/>
          <a:ln>
            <a:noFill/>
          </a:ln>
        </p:spPr>
      </p:pic>
      <p:pic>
        <p:nvPicPr>
          <p:cNvPr id="82" name="Google Shape;82;p11" descr="A close up of a device&#10;&#10;Description automatically generated"/>
          <p:cNvPicPr preferRelativeResize="0"/>
          <p:nvPr/>
        </p:nvPicPr>
        <p:blipFill rotWithShape="1">
          <a:blip r:embed="rId4">
            <a:alphaModFix/>
          </a:blip>
          <a:srcRect/>
          <a:stretch/>
        </p:blipFill>
        <p:spPr>
          <a:xfrm>
            <a:off x="7036261" y="5683285"/>
            <a:ext cx="495431" cy="69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881824" y="416801"/>
            <a:ext cx="6128333" cy="13371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solidFill>
                  <a:srgbClr val="C00000"/>
                </a:solidFill>
              </a:rPr>
              <a:t>Are budget allocations adequate in order to implement the gender-responsive policy and activities?</a:t>
            </a:r>
            <a:endParaRPr/>
          </a:p>
        </p:txBody>
      </p:sp>
      <p:sp>
        <p:nvSpPr>
          <p:cNvPr id="88" name="Google Shape;88;p12"/>
          <p:cNvSpPr txBox="1">
            <a:spLocks noGrp="1"/>
          </p:cNvSpPr>
          <p:nvPr>
            <p:ph type="body" idx="1"/>
          </p:nvPr>
        </p:nvSpPr>
        <p:spPr>
          <a:xfrm>
            <a:off x="1041544" y="2135511"/>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sz="2800" i="1">
                <a:solidFill>
                  <a:srgbClr val="C00000"/>
                </a:solidFill>
              </a:rPr>
              <a:t> </a:t>
            </a:r>
            <a:endParaRPr/>
          </a:p>
        </p:txBody>
      </p:sp>
      <p:pic>
        <p:nvPicPr>
          <p:cNvPr id="89" name="Google Shape;89;p12" descr="A close up of a device&#10;&#10;Description automatically generated"/>
          <p:cNvPicPr preferRelativeResize="0"/>
          <p:nvPr/>
        </p:nvPicPr>
        <p:blipFill rotWithShape="1">
          <a:blip r:embed="rId3">
            <a:alphaModFix/>
          </a:blip>
          <a:srcRect/>
          <a:stretch/>
        </p:blipFill>
        <p:spPr>
          <a:xfrm>
            <a:off x="7469517" y="629776"/>
            <a:ext cx="495431" cy="699600"/>
          </a:xfrm>
          <a:prstGeom prst="rect">
            <a:avLst/>
          </a:prstGeom>
          <a:noFill/>
          <a:ln>
            <a:noFill/>
          </a:ln>
        </p:spPr>
      </p:pic>
      <p:sp>
        <p:nvSpPr>
          <p:cNvPr id="90" name="Google Shape;90;p12"/>
          <p:cNvSpPr txBox="1"/>
          <p:nvPr/>
        </p:nvSpPr>
        <p:spPr>
          <a:xfrm>
            <a:off x="781050" y="2000250"/>
            <a:ext cx="8022211" cy="410245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a:solidFill>
                  <a:srgbClr val="000000"/>
                </a:solidFill>
                <a:latin typeface="Calibri"/>
                <a:ea typeface="Calibri"/>
                <a:cs typeface="Calibri"/>
                <a:sym typeface="Calibri"/>
              </a:rPr>
              <a:t>The previous options assessment exercise (module 4 of this course) looked at how to shortlist activities/outputs to meet climate, development and gender goals.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2200" b="1" i="0" u="none" strike="noStrike" cap="none">
                <a:solidFill>
                  <a:srgbClr val="C00000"/>
                </a:solidFill>
                <a:latin typeface="Calibri"/>
                <a:ea typeface="Calibri"/>
                <a:cs typeface="Calibri"/>
                <a:sym typeface="Calibri"/>
              </a:rPr>
              <a:t>Exercise: </a:t>
            </a:r>
            <a:r>
              <a:rPr lang="en-GB" sz="1800" b="0" i="0" u="none" strike="noStrike" cap="none">
                <a:solidFill>
                  <a:schemeClr val="dk1"/>
                </a:solidFill>
                <a:latin typeface="Calibri"/>
                <a:ea typeface="Calibri"/>
                <a:cs typeface="Calibri"/>
                <a:sym typeface="Calibri"/>
              </a:rPr>
              <a:t>In the last module, you imagined how this water harvesting project could benefit females and males equally, any risks of exclusion and how to overcome exclusion. Now imagine what specific activities you would need to budget for, to ensure equitable outcomes and female empowerment. Be as specific as possible.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2200" b="0" i="0" u="none" strike="noStrike" cap="none">
              <a:solidFill>
                <a:schemeClr val="dk1"/>
              </a:solidFill>
              <a:latin typeface="Calibri"/>
              <a:ea typeface="Calibri"/>
              <a:cs typeface="Calibri"/>
              <a:sym typeface="Calibri"/>
            </a:endParaRPr>
          </a:p>
        </p:txBody>
      </p:sp>
      <p:pic>
        <p:nvPicPr>
          <p:cNvPr id="91" name="Google Shape;91;p12" descr="A screenshot of a cell phone&#10;&#10;Description automatically generated"/>
          <p:cNvPicPr preferRelativeResize="0"/>
          <p:nvPr/>
        </p:nvPicPr>
        <p:blipFill rotWithShape="1">
          <a:blip r:embed="rId4">
            <a:alphaModFix/>
          </a:blip>
          <a:srcRect b="24644"/>
          <a:stretch/>
        </p:blipFill>
        <p:spPr>
          <a:xfrm>
            <a:off x="637723" y="4051476"/>
            <a:ext cx="8165538" cy="262221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3518</Words>
  <Application>Microsoft Office PowerPoint</Application>
  <PresentationFormat>On-screen Show (4:3)</PresentationFormat>
  <Paragraphs>208</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Committing equity-responsive budgets to climate programmes and projects   </vt:lpstr>
      <vt:lpstr>In this module, you will learn</vt:lpstr>
      <vt:lpstr>Defining a gender responsive budget</vt:lpstr>
      <vt:lpstr>Creating a gender responsive budget</vt:lpstr>
      <vt:lpstr>Ethiopia’s framework  </vt:lpstr>
      <vt:lpstr>Ethiopia’s framework, cont.</vt:lpstr>
      <vt:lpstr>Ethiopian law supports equality</vt:lpstr>
      <vt:lpstr>Five-part checklist for gender-responsive budgeting (Government of Ethiopia, 2012)</vt:lpstr>
      <vt:lpstr>Are budget allocations adequate in order to implement the gender-responsive policy and activities?</vt:lpstr>
      <vt:lpstr>Case study: How the Agricultural Climate Resilience Enhancement Initiative (ACREI) is planning and budgeting for gender equity (Ethiopia, Kenya, Uganda) </vt:lpstr>
      <vt:lpstr>PowerPoint Presentation</vt:lpstr>
      <vt:lpstr>Short-term outputs : how to make sure budget allocations lead to gender-responsive outputs The case of Mauritius</vt:lpstr>
      <vt:lpstr>Mauritius Adaptation Fund project example, from its results matrix:</vt:lpstr>
      <vt:lpstr>    www.cdkn.org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Committing equity-responsive budgets to climate programmes and projects   </dc:title>
  <cp:lastModifiedBy>Arsema ANDI</cp:lastModifiedBy>
  <cp:revision>1</cp:revision>
  <dcterms:modified xsi:type="dcterms:W3CDTF">2020-10-25T10:25:39Z</dcterms:modified>
</cp:coreProperties>
</file>