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48"/>
  </p:notesMasterIdLst>
  <p:sldIdLst>
    <p:sldId id="256" r:id="rId3"/>
    <p:sldId id="257" r:id="rId4"/>
    <p:sldId id="258" r:id="rId5"/>
    <p:sldId id="259" r:id="rId6"/>
    <p:sldId id="260" r:id="rId7"/>
    <p:sldId id="30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A7BF7A-A736-424B-9839-A89852411DC3}">
  <a:tblStyle styleId="{1EA7BF7A-A736-424B-9839-A89852411DC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428" y="6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reenclimate.fund/documents/20182/784065/Guidelines_-_Leveraging_Co-Benefits_between_Gender_and_Climate_Action.pdf/b3764dcc-cb41-4219-87f9-5f81dfb11dc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 as described on this slide: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Budget, resources, institutional mandates/authority, politics, timeframe of a project or programme all constrain its remit and what is possible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Gender-responsive, socially-inclusive climate solutions also need to map to the existing landscape of climate and social development policies and programmes</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Draw a line around options ‘in direct scope’ and ‘in direct control’ and ‘within influence’ of your programme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Consider how to push the boundaries of what is within programme ‘influence’ if severe discrimination against women and other groups is undermining people’s wellbeing, and society’s climate progress</a:t>
            </a:r>
            <a:endParaRPr/>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GB" sz="1100"/>
              <a:t>The next two slides provide a case study from the BRACED programme in Chad of how gender based violence was identified as a massive hurdle to women’s effective adaptation to climate change and that this root cause had to be tackled, before progress could be made on women’s and broader societal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The broader context is that the BRACED programme went into locations in rural Chad with the objective of running climate resilient, largely agriculture-based, rural development programmes. However, they found that gender based violence was so extreme and so prevalent that it was absolutely hampering their efforts toward climate resilience rural development, as follows: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against women and girls hampers climate resilience efforts in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negatively affects the ability of not only survivors but that of their household members to secure and strengthen livelihoods.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Social inequalities diminish the human capital of survivors and exacerbate their vulnerabilities during periods of food shortages.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has a negative impact on women’s health, household economic resources and access to basic services.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This is detrimental for resilience: hampering women’s and girls’ capacities to anticipate, cope with and recover from shocks and stresses from disasters and climate change. How to build societies that are resilient to disaster risks through promoting more just and equitable gender relations and freedom from violence?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Strategies to overcome the climate and social development challenges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Livelihoods of most people in Chad depend on agriculture, livestock and fisheries, which makes them extremely climate-vulnerable.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Communities are affected by irregular rainfall and more extreme events like drought. Lack of water is the main factor limiting agricultural productivity and livestock rearing.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impacts: decreased crop yields and arable land; more food insecurity and conflicts due to food scarcity for both humans and animals; reinforced ecological and social inequalities.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Inequality exacerbates vulnerability, vulnerability exacerbates violence, and violence limits resilience. Gender inequality is one of the main obstacles to address as it limits the way in which women and girls, men and boys in a community and society can respond and manage change and the ability of the whole society to achieve resilience.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combined quantitative data on a national scale and the accounts of development practitioners, representatives of the authorities and local communities and inhabitants of Silaand Bahr el Gazelregions,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discovered a two-way relationship between resilience and violence: limited livelihoods and people’s lack of resources increase the risk of violence, especially sexual exploitation, by increasing women and girls’ vulnerability.  Meanwhile, violence affects the livelihoods of survivors.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transformative approach is needed to address the structural causes underlying discriminatory inequalities and gender norms.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Recommended mitigation strategies: 1. increase the visibility of the problem of violence, through the documentation of abuse and cases where rights are denied; 2. multi-sectoral collaboration, development programming to contribute to the transformation of unequal power relationships and help build resilience, based on human rights.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Contact for further literature and information about BRACED’s gender work in Chad:</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Colette BENOUDJI, Lead Tchad Coordinator: BRACED Gender Team Leader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 +23566234902 email: colette_issa@yahoo.fr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Virginie LEMASSON, Gender Specialist: Braced, Overseas Development Institute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Telephone:+442079220300 email: v.lemasson@odi.org.uk</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www.braced.org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 </a:t>
            </a:r>
            <a:r>
              <a:rPr lang="en-GB" sz="1100" b="1" i="0" u="none" strike="noStrike" cap="none">
                <a:solidFill>
                  <a:srgbClr val="000000"/>
                </a:solidFill>
                <a:latin typeface="Arial"/>
                <a:ea typeface="Arial"/>
                <a:cs typeface="Arial"/>
                <a:sym typeface="Arial"/>
              </a:rPr>
              <a:t>Key success factors for achieving and scaling up gender-responsive climate action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Enable </a:t>
            </a:r>
            <a:r>
              <a:rPr lang="en-GB" sz="1100" b="0" i="0" u="none" strike="noStrike" cap="none">
                <a:solidFill>
                  <a:srgbClr val="000000"/>
                </a:solidFill>
                <a:latin typeface="Arial"/>
                <a:ea typeface="Arial"/>
                <a:cs typeface="Arial"/>
                <a:sym typeface="Arial"/>
              </a:rPr>
              <a:t>women and men to express their differential needs for climate-resilient development.</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Challenge </a:t>
            </a:r>
            <a:r>
              <a:rPr lang="en-GB" sz="1100" b="0" i="0" u="none" strike="noStrike" cap="none">
                <a:solidFill>
                  <a:srgbClr val="000000"/>
                </a:solidFill>
                <a:latin typeface="Arial"/>
                <a:ea typeface="Arial"/>
                <a:cs typeface="Arial"/>
                <a:sym typeface="Arial"/>
              </a:rPr>
              <a:t>people to question the assumptions, beliefs, values and interests that underlie structures that contribute to social vulnerability. </a:t>
            </a:r>
            <a:r>
              <a:rPr lang="en-GB" sz="1100" b="1" i="0" u="none" strike="noStrike" cap="none">
                <a:solidFill>
                  <a:srgbClr val="000000"/>
                </a:solidFill>
                <a:latin typeface="Arial"/>
                <a:ea typeface="Arial"/>
                <a:cs typeface="Arial"/>
                <a:sym typeface="Arial"/>
              </a:rPr>
              <a:t>Support </a:t>
            </a:r>
            <a:r>
              <a:rPr lang="en-GB" sz="1100" b="0" i="0" u="none" strike="noStrike" cap="none">
                <a:solidFill>
                  <a:srgbClr val="000000"/>
                </a:solidFill>
                <a:latin typeface="Arial"/>
                <a:ea typeface="Arial"/>
                <a:cs typeface="Arial"/>
                <a:sym typeface="Arial"/>
              </a:rPr>
              <a:t>large-scale awareness of violence against women and girls.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Deliver </a:t>
            </a:r>
            <a:r>
              <a:rPr lang="en-GB" sz="1100" b="0" i="0" u="none" strike="noStrike" cap="none">
                <a:solidFill>
                  <a:srgbClr val="000000"/>
                </a:solidFill>
                <a:latin typeface="Arial"/>
                <a:ea typeface="Arial"/>
                <a:cs typeface="Arial"/>
                <a:sym typeface="Arial"/>
              </a:rPr>
              <a:t>a holistic response to violence and to help survivors, involving cross-agency, multi-stakeholder collaboration.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Mainstream </a:t>
            </a:r>
            <a:r>
              <a:rPr lang="en-GB" sz="1100" b="0" i="0" u="none" strike="noStrike" cap="none">
                <a:solidFill>
                  <a:srgbClr val="000000"/>
                </a:solidFill>
                <a:latin typeface="Arial"/>
                <a:ea typeface="Arial"/>
                <a:cs typeface="Arial"/>
                <a:sym typeface="Arial"/>
              </a:rPr>
              <a:t>gender in cross-sectoral resilience programmes.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How does a multi-pronged response look, in practice?</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Awareness: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40 representatives of government, civil society, NGOs and UN agencies adopted eight recommendations to combat gender-based violence.The booklet </a:t>
            </a:r>
            <a:r>
              <a:rPr lang="en-GB" sz="1100" b="0" i="1" u="none" strike="noStrike" cap="none">
                <a:solidFill>
                  <a:srgbClr val="000000"/>
                </a:solidFill>
                <a:latin typeface="Arial"/>
                <a:ea typeface="Arial"/>
                <a:cs typeface="Arial"/>
                <a:sym typeface="Arial"/>
              </a:rPr>
              <a:t>5 things to know about gender-based violence in Chad </a:t>
            </a:r>
            <a:r>
              <a:rPr lang="en-GB" sz="1100" b="0" i="0" u="none" strike="noStrike" cap="none">
                <a:solidFill>
                  <a:srgbClr val="000000"/>
                </a:solidFill>
                <a:latin typeface="Arial"/>
                <a:ea typeface="Arial"/>
                <a:cs typeface="Arial"/>
                <a:sym typeface="Arial"/>
              </a:rPr>
              <a:t>informs people of laws that condemn gender-based violence and protect women and girls. It was written in collaboration with the Ministry of Women, Protection of Early Childhood and National Solidarity, associations, non-governmental organisations, UNFPA and religious leaders from Chad.The Minister of Women convened an event with other government ministries and high-ranking female officials to discuss the results and recommendations of our action research. Journalists in Chad picked up the story:</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The country’s Prime Minister responded that “he was shocked to hear the personal tales of women in his country who had suffered such violence”.</a:t>
            </a:r>
            <a:endParaRPr/>
          </a:p>
          <a:p>
            <a:pPr marL="457200" lvl="0" indent="-228600" algn="l" rtl="0">
              <a:lnSpc>
                <a:spcPct val="100000"/>
              </a:lnSpc>
              <a:spcBef>
                <a:spcPts val="0"/>
              </a:spcBef>
              <a:spcAft>
                <a:spcPts val="0"/>
              </a:spcAft>
              <a:buSzPts val="1100"/>
              <a:buNone/>
            </a:pPr>
            <a:endParaRPr sz="1100" b="1" i="1"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Now the subject is discussed more often in the media by human rights organisations and other actors.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Action: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Coordinated by Chad’s Ministry of Women, current responses include:</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medical assistance; data sharing among agencies on gender-based violence; </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psycho-social support;</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security/protection;</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access to justice; access to livelihoods for those affected.</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has become a central and very serious topic for many donors and actors in Chad. The European Union funded the development of the National Gender Action Plan; UK DFID has placed gender among its priorities in Chad. AFD has launched several studies on gender in Chad mentioning gender-based violence specifically.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An alternative approach to the problem tree analysis is shown in this example from the UNFCCC ‘</a:t>
            </a:r>
            <a:r>
              <a:rPr lang="en-GB" i="1" u="sng">
                <a:solidFill>
                  <a:schemeClr val="hlink"/>
                </a:solidFill>
                <a:hlinkClick r:id="rId3"/>
              </a:rPr>
              <a:t>Mainstreaming gender in climate change projects’</a:t>
            </a:r>
            <a:r>
              <a:rPr lang="en-GB"/>
              <a:t> 2016 guidance.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shows a core climate and development problem in the centre – again it is concerning the rural, land based sectors. In this example, the problem tree is colour coded and its architects have shown in blue the negative impacts and root causes of the problem that are felt only by women, in brown, the causes and consequences that are felt mostly by women, and in light blue, the causes and consequences that involve women and men.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if you use this diagram, it’s best to copy and distribute it to participants – the words are small and hard to read, when projected.</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discussion question to the participants:</a:t>
            </a:r>
            <a:endParaRPr/>
          </a:p>
          <a:p>
            <a:pPr marL="457200" lvl="0" indent="-298450" algn="l" rtl="0">
              <a:lnSpc>
                <a:spcPct val="100000"/>
              </a:lnSpc>
              <a:spcBef>
                <a:spcPts val="0"/>
              </a:spcBef>
              <a:spcAft>
                <a:spcPts val="0"/>
              </a:spcAft>
              <a:buSzPts val="1100"/>
              <a:buFont typeface="Arial"/>
              <a:buChar char="-"/>
            </a:pPr>
            <a:r>
              <a:rPr lang="en-GB"/>
              <a:t>Is there an advantage to doing the analysis this way? If so, what could it be?</a:t>
            </a:r>
            <a:endParaRPr/>
          </a:p>
          <a:p>
            <a:pPr marL="457200" lvl="0" indent="-228600" algn="l" rtl="0">
              <a:lnSpc>
                <a:spcPct val="100000"/>
              </a:lnSpc>
              <a:spcBef>
                <a:spcPts val="0"/>
              </a:spcBef>
              <a:spcAft>
                <a:spcPts val="0"/>
              </a:spcAft>
              <a:buSzPts val="1100"/>
              <a:buFont typeface="Arial"/>
              <a:buNone/>
            </a:pPr>
            <a:endParaRPr/>
          </a:p>
          <a:p>
            <a:pPr marL="457200" lvl="0" indent="-298450" algn="l" rtl="0">
              <a:lnSpc>
                <a:spcPct val="100000"/>
              </a:lnSpc>
              <a:spcBef>
                <a:spcPts val="0"/>
              </a:spcBef>
              <a:spcAft>
                <a:spcPts val="0"/>
              </a:spcAft>
              <a:buSzPts val="1100"/>
              <a:buFont typeface="Arial"/>
              <a:buChar char="-"/>
            </a:pPr>
            <a:r>
              <a:rPr lang="en-GB"/>
              <a:t>Possible answers:</a:t>
            </a:r>
            <a:endParaRPr/>
          </a:p>
          <a:p>
            <a:pPr marL="457200" lvl="0" indent="-298450" algn="l" rtl="0">
              <a:lnSpc>
                <a:spcPct val="100000"/>
              </a:lnSpc>
              <a:spcBef>
                <a:spcPts val="0"/>
              </a:spcBef>
              <a:spcAft>
                <a:spcPts val="0"/>
              </a:spcAft>
              <a:buSzPts val="1100"/>
              <a:buFont typeface="Arial"/>
              <a:buChar char="-"/>
            </a:pPr>
            <a:r>
              <a:rPr lang="en-GB"/>
              <a:t>Can help you see where and how everyone benefits from investing in women (helps make the case for a gender responsive approach)</a:t>
            </a:r>
            <a:endParaRPr/>
          </a:p>
          <a:p>
            <a:pPr marL="457200" lvl="0" indent="-298450" algn="l" rtl="0">
              <a:lnSpc>
                <a:spcPct val="100000"/>
              </a:lnSpc>
              <a:spcBef>
                <a:spcPts val="0"/>
              </a:spcBef>
              <a:spcAft>
                <a:spcPts val="0"/>
              </a:spcAft>
              <a:buSzPts val="1100"/>
              <a:buFont typeface="Arial"/>
              <a:buChar char="-"/>
            </a:pPr>
            <a:r>
              <a:rPr lang="en-GB"/>
              <a:t>It can highlight specific problematic area which may lend themselves to an actor analysis: ascertaining which actors are active in that space and could make good partners and allies. E.g. for certain issues which are mostly or solely women’s issues, are there sources of partnership and funds with Women’s ministries/departments, NGOs and civil society groups, that would be particularly useful?</a:t>
            </a:r>
            <a:endParaRPr/>
          </a:p>
          <a:p>
            <a:pPr marL="158750" marR="0" lvl="0" indent="0" algn="l" rtl="0">
              <a:lnSpc>
                <a:spcPct val="100000"/>
              </a:lnSpc>
              <a:spcBef>
                <a:spcPts val="0"/>
              </a:spcBef>
              <a:spcAft>
                <a:spcPts val="0"/>
              </a:spcAft>
              <a:buClr>
                <a:srgbClr val="000000"/>
              </a:buClr>
              <a:buSzPts val="1100"/>
              <a:buFont typeface="Arial"/>
              <a:buNone/>
            </a:pPr>
            <a:r>
              <a:rPr lang="en-GB" sz="1100">
                <a:latin typeface="Calibri"/>
                <a:ea typeface="Calibri"/>
                <a:cs typeface="Calibri"/>
                <a:sym typeface="Calibri"/>
              </a:rPr>
              <a:t> </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a:t>
            </a:r>
            <a:endParaRPr/>
          </a:p>
          <a:p>
            <a:pPr marL="457200" lvl="0" indent="-298450" algn="l" rtl="0">
              <a:lnSpc>
                <a:spcPct val="100000"/>
              </a:lnSpc>
              <a:spcBef>
                <a:spcPts val="0"/>
              </a:spcBef>
              <a:spcAft>
                <a:spcPts val="0"/>
              </a:spcAft>
              <a:buSzPts val="1100"/>
              <a:buChar char="●"/>
            </a:pPr>
            <a:r>
              <a:rPr lang="en-GB"/>
              <a:t>Break the group into smaller working groups of 2-5 people (no more than 5).</a:t>
            </a:r>
            <a:endParaRPr/>
          </a:p>
          <a:p>
            <a:pPr marL="457200" lvl="0" indent="-298450" algn="l" rtl="0">
              <a:lnSpc>
                <a:spcPct val="100000"/>
              </a:lnSpc>
              <a:spcBef>
                <a:spcPts val="0"/>
              </a:spcBef>
              <a:spcAft>
                <a:spcPts val="0"/>
              </a:spcAft>
              <a:buSzPts val="1100"/>
              <a:buChar char="●"/>
            </a:pPr>
            <a:r>
              <a:rPr lang="en-GB"/>
              <a:t>Encourage them to use the problem tree methodology to define a climate and development problem and to sketch the underlying drivers and root causes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the participants would not like to draw their own problem tree about a climate and development problem in their area, then alternatively, they could take a set from the ‘Climate and Social Lottery Game’ sets and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1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80000" lvl="0" indent="-180000" algn="l" rtl="0">
              <a:lnSpc>
                <a:spcPct val="100000"/>
              </a:lnSpc>
              <a:spcBef>
                <a:spcPts val="0"/>
              </a:spcBef>
              <a:spcAft>
                <a:spcPts val="0"/>
              </a:spcAft>
              <a:buSzPts val="1100"/>
              <a:buFont typeface="Arial"/>
              <a:buChar char="•"/>
            </a:pPr>
            <a:r>
              <a:rPr lang="en-GB" b="1">
                <a:latin typeface="Calibri"/>
                <a:ea typeface="Calibri"/>
                <a:cs typeface="Calibri"/>
                <a:sym typeface="Calibri"/>
              </a:rPr>
              <a:t>The purpose and goal of the climate change and also the outcomes/outputs of the climate programme should be defined by their gender-responsive nature.</a:t>
            </a:r>
            <a:r>
              <a:rPr lang="en-GB">
                <a:latin typeface="Calibri"/>
                <a:ea typeface="Calibri"/>
                <a:cs typeface="Calibri"/>
                <a:sym typeface="Calibri"/>
              </a:rPr>
              <a:t> </a:t>
            </a:r>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One example might be to improve indicators of nutrition and income explicitly for women and girls as well as for men and boys and for the overall population</a:t>
            </a:r>
            <a:endParaRPr/>
          </a:p>
          <a:p>
            <a:pPr marL="180000" lvl="0" indent="-110150" algn="l" rtl="0">
              <a:lnSpc>
                <a:spcPct val="100000"/>
              </a:lnSpc>
              <a:spcBef>
                <a:spcPts val="0"/>
              </a:spcBef>
              <a:spcAft>
                <a:spcPts val="0"/>
              </a:spcAft>
              <a:buSzPts val="1100"/>
              <a:buFont typeface="Arial"/>
              <a:buNone/>
            </a:pPr>
            <a:endParaRPr>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Another example: (Goal/purpose) could be ‘to increase the wellbeing of climate-vulnerable people including women and girls.’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what BRACED team did in the case of Chad  by using BOTH climate resilience and gender equity as the dual starting point, this influenced the very way that BRACED designed their action research. This approach highlighted, very early on, that gender-based violence was such a significant phenomenon that, if it is not addressed robustly, it will hinder meaningful progress on climate-resilient development.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outcomes/outputs should be defined </a:t>
            </a:r>
            <a:r>
              <a:rPr lang="en-GB">
                <a:latin typeface="Calibri"/>
                <a:ea typeface="Calibri"/>
                <a:cs typeface="Calibri"/>
                <a:sym typeface="Calibri"/>
              </a:rPr>
              <a:t>by their gender-responsive nature </a:t>
            </a:r>
            <a:r>
              <a:rPr lang="en-GB">
                <a:solidFill>
                  <a:schemeClr val="accent6"/>
                </a:solidFill>
                <a:latin typeface="Calibri"/>
                <a:ea typeface="Calibri"/>
                <a:cs typeface="Calibri"/>
                <a:sym typeface="Calibri"/>
              </a:rPr>
              <a:t>e.g. </a:t>
            </a:r>
            <a:r>
              <a:rPr lang="en-GB"/>
              <a:t>increased number and % </a:t>
            </a:r>
            <a:r>
              <a:rPr lang="en-GB">
                <a:latin typeface="Calibri"/>
                <a:ea typeface="Calibri"/>
                <a:cs typeface="Calibri"/>
                <a:sym typeface="Calibri"/>
              </a:rPr>
              <a:t>of women in climate-smart jobs; Increased income generating opportunities (by %%) for women in climate-resilient/low-emission development</a:t>
            </a:r>
            <a:r>
              <a:rPr lang="en-GB"/>
              <a:t>; </a:t>
            </a:r>
            <a:r>
              <a:rPr lang="en-GB">
                <a:solidFill>
                  <a:schemeClr val="accent6"/>
                </a:solidFill>
                <a:latin typeface="Calibri"/>
                <a:ea typeface="Calibri"/>
                <a:cs typeface="Calibri"/>
                <a:sym typeface="Calibri"/>
              </a:rPr>
              <a:t>. (%%) women or ## female headed households have more access to climate-smart technologies</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proposed activities </a:t>
            </a:r>
            <a:r>
              <a:rPr lang="en-GB">
                <a:latin typeface="Calibri"/>
                <a:ea typeface="Calibri"/>
                <a:cs typeface="Calibri"/>
                <a:sym typeface="Calibri"/>
              </a:rPr>
              <a:t>of the climate change intervention: these should have associated gender goals </a:t>
            </a:r>
            <a:r>
              <a:rPr lang="en-GB">
                <a:solidFill>
                  <a:schemeClr val="accent6"/>
                </a:solidFill>
                <a:latin typeface="Calibri"/>
                <a:ea typeface="Calibri"/>
                <a:cs typeface="Calibri"/>
                <a:sym typeface="Calibri"/>
              </a:rPr>
              <a:t>e.g. </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target groups </a:t>
            </a:r>
            <a:r>
              <a:rPr lang="en-GB">
                <a:latin typeface="Calibri"/>
                <a:ea typeface="Calibri"/>
                <a:cs typeface="Calibri"/>
                <a:sym typeface="Calibri"/>
              </a:rPr>
              <a:t>should include named groups of women, girls, </a:t>
            </a:r>
            <a:r>
              <a:rPr lang="en-GB">
                <a:solidFill>
                  <a:schemeClr val="accent6"/>
                </a:solidFill>
                <a:latin typeface="Calibri"/>
                <a:ea typeface="Calibri"/>
                <a:cs typeface="Calibri"/>
                <a:sym typeface="Calibri"/>
              </a:rPr>
              <a:t>e.g. women from all ethnic groups targeted including ….groups/in …languages</a:t>
            </a:r>
            <a:br>
              <a:rPr lang="en-GB">
                <a:latin typeface="Calibri"/>
                <a:ea typeface="Calibri"/>
                <a:cs typeface="Calibri"/>
                <a:sym typeface="Calibri"/>
              </a:rPr>
            </a:b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When conducted effectively, gender responsive vulnerability, needs, risks assessment should reveal nuances in climate change impacts by determining the socioeconomic, cultural and institutional gaps that prevent men and women from reacting and adapting to these impacts on an equitable basis.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Another good example from CDKN’s website (‘stories’ section 2019) is the experience in Latin America where teenage girls had to be targeted specifically for support and empowerment because unwanted teenage pregnancy was significantly affecting the life opportunities of girls in that age group and was often a result of coercion and also led to greater coercion and lack of autonomy in relationships. cut off educational choices and life choices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a:solidFill>
                  <a:schemeClr val="dk1"/>
                </a:solidFill>
              </a:rPr>
              <a:t>A gender approach should go beyond just women’s ‘needs’ and address power imbalances and unequal decision-making </a:t>
            </a:r>
            <a:endParaRPr/>
          </a:p>
          <a:p>
            <a:pPr marL="457200" lvl="0" indent="-298450" algn="l" rtl="0">
              <a:lnSpc>
                <a:spcPct val="100000"/>
              </a:lnSpc>
              <a:spcBef>
                <a:spcPts val="0"/>
              </a:spcBef>
              <a:spcAft>
                <a:spcPts val="0"/>
              </a:spcAft>
              <a:buSzPts val="1100"/>
              <a:buChar char="●"/>
            </a:pPr>
            <a:r>
              <a:rPr lang="en-GB" b="0"/>
              <a:t>What we are talking about here is equity….</a:t>
            </a:r>
            <a:r>
              <a:rPr lang="en-GB" sz="100"/>
              <a:t> </a:t>
            </a:r>
            <a:r>
              <a:rPr lang="en-GB" b="0"/>
              <a:t>‘Equity’ refers to the fact that some groups need more assistance to</a:t>
            </a:r>
            <a:r>
              <a:rPr lang="en-GB" sz="2200"/>
              <a:t> </a:t>
            </a:r>
            <a:r>
              <a:rPr lang="en-GB" b="0"/>
              <a:t>‘catch up’ and to effectively enjoy equality of outcome</a:t>
            </a:r>
            <a:r>
              <a:rPr lang="en-GB" sz="200"/>
              <a:t>. </a:t>
            </a:r>
            <a:r>
              <a:rPr lang="en-GB"/>
              <a:t>They may suffer from both historic disadvantage, current social relations</a:t>
            </a:r>
            <a:endParaRPr sz="200"/>
          </a:p>
          <a:p>
            <a:pPr marL="914400" lvl="0" indent="0" algn="l" rtl="0">
              <a:lnSpc>
                <a:spcPct val="100000"/>
              </a:lnSpc>
              <a:spcBef>
                <a:spcPts val="0"/>
              </a:spcBef>
              <a:spcAft>
                <a:spcPts val="0"/>
              </a:spcAft>
              <a:buSzPts val="1100"/>
              <a:buNone/>
            </a:pPr>
            <a:r>
              <a:rPr lang="en-GB"/>
              <a:t>They may have physical or physiological characteristics which affect their response to climate change impacts and climate solutions.</a:t>
            </a:r>
            <a:endParaRPr sz="200"/>
          </a:p>
          <a:p>
            <a:pPr marL="914400" lvl="0" indent="0" algn="l" rtl="0">
              <a:lnSpc>
                <a:spcPct val="100000"/>
              </a:lnSpc>
              <a:spcBef>
                <a:spcPts val="0"/>
              </a:spcBef>
              <a:spcAft>
                <a:spcPts val="0"/>
              </a:spcAft>
              <a:buSzPts val="1100"/>
              <a:buNone/>
            </a:pPr>
            <a:r>
              <a:rPr lang="en-GB"/>
              <a:t>But also, let us not forget the many social and cultural attitudes that need to be challenged so that women can have greater resilience and greater opportunity to participate in climate change solutions: because ‘gender’ is also a social construct and gender relations can increase or decrease an individual’s or a group’s vulnerability. Consider what Colette said today about women and girls being forced to marry, their access to healthcare being controlled, psychological threats and physical abuse which are considered the norms in some communities and must be addressed – these gender-based violence issues can cut across wealth and rank.</a:t>
            </a:r>
            <a:endParaRPr sz="200"/>
          </a:p>
          <a:p>
            <a:pPr marL="914400" lvl="0" indent="0" algn="l" rtl="0">
              <a:lnSpc>
                <a:spcPct val="100000"/>
              </a:lnSpc>
              <a:spcBef>
                <a:spcPts val="0"/>
              </a:spcBef>
              <a:spcAft>
                <a:spcPts val="0"/>
              </a:spcAft>
              <a:buSzPts val="1100"/>
              <a:buNone/>
            </a:pPr>
            <a:r>
              <a:rPr lang="en-GB"/>
              <a:t>In India, the ACCCRN team members say that the involvement of men and women together in the research study has helped raise awareness among men regarding issues relating to women and their increased workload during extreme weather events. Some of the men sympathised with women and their workload and other problems during focus groups, but barring a few examples, men have generally not taken it upon themselves to transform gender relations at the household level.  While progress was noted in involving women in project activities, the level of actual participation was still low due to the multitude of other roles and responsibilities women have in the household. </a:t>
            </a:r>
            <a:endParaRPr sz="200"/>
          </a:p>
          <a:p>
            <a:pPr marL="914400" lvl="0" indent="0" algn="l" rtl="0">
              <a:lnSpc>
                <a:spcPct val="100000"/>
              </a:lnSpc>
              <a:spcBef>
                <a:spcPts val="0"/>
              </a:spcBef>
              <a:spcAft>
                <a:spcPts val="0"/>
              </a:spcAft>
              <a:buSzPts val="1100"/>
              <a:buNone/>
            </a:pPr>
            <a:r>
              <a:rPr lang="en-GB"/>
              <a:t>It is also important, though, in designing effective climate programmes which also achieve SDG5, the empowerment of women and girls, to assess where historic and current disadvantage due to a person’s gender intersects with other aspects of their status and wellbeing to make them more climate vulnerable, such as the different dimensions of poverty (economic, health/disability, literacy etc and discrimination that is political, ethnic, racial, etc.</a:t>
            </a:r>
            <a:endParaRPr sz="200"/>
          </a:p>
          <a:p>
            <a:pPr marL="914400" lvl="0" indent="0" algn="l" rtl="0">
              <a:lnSpc>
                <a:spcPct val="100000"/>
              </a:lnSpc>
              <a:spcBef>
                <a:spcPts val="0"/>
              </a:spcBef>
              <a:spcAft>
                <a:spcPts val="0"/>
              </a:spcAft>
              <a:buSzPts val="1100"/>
              <a:buNone/>
            </a:pPr>
            <a:r>
              <a:rPr lang="en-GB" b="0"/>
              <a:t> Equity is ‘more for those who need it.’ </a:t>
            </a:r>
            <a:r>
              <a:rPr lang="en-GB" sz="2200" b="0"/>
              <a:t> </a:t>
            </a:r>
            <a:endParaRPr sz="2200"/>
          </a:p>
          <a:p>
            <a:pPr marL="457200" lvl="0" indent="-228600" algn="l" rtl="0">
              <a:lnSpc>
                <a:spcPct val="100000"/>
              </a:lnSpc>
              <a:spcBef>
                <a:spcPts val="0"/>
              </a:spcBef>
              <a:spcAft>
                <a:spcPts val="0"/>
              </a:spcAft>
              <a:buSzPts val="1100"/>
              <a:buNone/>
            </a:pPr>
            <a:endParaRPr/>
          </a:p>
        </p:txBody>
      </p:sp>
      <p:sp>
        <p:nvSpPr>
          <p:cNvPr id="251" name="Google Shape;25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0"/>
              <a:t>This slide introduces the ICLEI ACCCRN Process, a very thorough and well trialled and documented process for planning and implementing local level climate resilience measures. This slide gives the overarching headings of each of the criteria in the process. The subsequent slides will explain each criterion in more detail and with gender and social inclusion related examples.</a:t>
            </a:r>
            <a:endParaRPr/>
          </a:p>
          <a:p>
            <a:pPr marL="457200" lvl="0" indent="-228600" algn="l" rtl="0">
              <a:lnSpc>
                <a:spcPct val="100000"/>
              </a:lnSpc>
              <a:spcBef>
                <a:spcPts val="0"/>
              </a:spcBef>
              <a:spcAft>
                <a:spcPts val="0"/>
              </a:spcAft>
              <a:buSzPts val="1100"/>
              <a:buNone/>
            </a:pPr>
            <a:endParaRPr b="0"/>
          </a:p>
          <a:p>
            <a:pPr marL="457200" lvl="0" indent="-298450" algn="l" rtl="0">
              <a:lnSpc>
                <a:spcPct val="100000"/>
              </a:lnSpc>
              <a:spcBef>
                <a:spcPts val="0"/>
              </a:spcBef>
              <a:spcAft>
                <a:spcPts val="0"/>
              </a:spcAft>
              <a:buSzPts val="1100"/>
              <a:buChar char="●"/>
            </a:pPr>
            <a:r>
              <a:rPr lang="en-GB" b="0"/>
              <a:t>Please distribute to trainees the accompanying multi-page handout on ‘</a:t>
            </a:r>
            <a:r>
              <a:rPr lang="en-GB" b="1"/>
              <a:t>Prioritising resilience solutions</a:t>
            </a:r>
            <a:r>
              <a:rPr lang="en-GB" b="0"/>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Back-up systems, or decentralised nodes for service delivery in a linked network, are preferable. </a:t>
            </a:r>
            <a:endParaRPr/>
          </a:p>
          <a:p>
            <a:pPr marL="457200" marR="0" lvl="0" indent="-298450" algn="l" rtl="0">
              <a:lnSpc>
                <a:spcPct val="100000"/>
              </a:lnSpc>
              <a:spcBef>
                <a:spcPts val="0"/>
              </a:spcBef>
              <a:spcAft>
                <a:spcPts val="0"/>
              </a:spcAft>
              <a:buClr>
                <a:srgbClr val="000000"/>
              </a:buClr>
              <a:buSzPts val="1100"/>
              <a:buFont typeface="Arial"/>
              <a:buChar char="●"/>
            </a:pPr>
            <a:r>
              <a:rPr lang="en-GB" b="1" i="1"/>
              <a:t>Example:</a:t>
            </a:r>
            <a:r>
              <a:rPr lang="en-GB"/>
              <a:t> </a:t>
            </a:r>
            <a:endParaRPr/>
          </a:p>
          <a:p>
            <a:pPr marL="457200" marR="0" lvl="0" indent="-298450" algn="l" rtl="0">
              <a:lnSpc>
                <a:spcPct val="100000"/>
              </a:lnSpc>
              <a:spcBef>
                <a:spcPts val="0"/>
              </a:spcBef>
              <a:spcAft>
                <a:spcPts val="0"/>
              </a:spcAft>
              <a:buClr>
                <a:srgbClr val="000000"/>
              </a:buClr>
              <a:buSzPts val="1100"/>
              <a:buFont typeface="Arial"/>
              <a:buChar char="●"/>
            </a:pPr>
            <a:r>
              <a:rPr lang="en-GB" i="1"/>
              <a:t>Hospitals and emergency communications facilities have shared or linked backup electrical generators </a:t>
            </a:r>
            <a:endParaRPr/>
          </a:p>
          <a:p>
            <a:pPr marL="457200" lvl="0" indent="-298450" algn="l" rtl="0">
              <a:lnSpc>
                <a:spcPct val="100000"/>
              </a:lnSpc>
              <a:spcBef>
                <a:spcPts val="0"/>
              </a:spcBef>
              <a:spcAft>
                <a:spcPts val="0"/>
              </a:spcAft>
              <a:buSzPts val="1100"/>
              <a:buChar char="●"/>
            </a:pPr>
            <a:r>
              <a:rPr lang="en-GB" i="1"/>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Flexibility and diversity</a:t>
            </a:r>
            <a:r>
              <a:rPr lang="en-GB" sz="1100" b="0" i="0" u="none" strike="noStrike" cap="none">
                <a:solidFill>
                  <a:srgbClr val="000000"/>
                </a:solidFill>
                <a:latin typeface="Arial"/>
                <a:ea typeface="Arial"/>
                <a:cs typeface="Arial"/>
                <a:sym typeface="Arial"/>
              </a:rPr>
              <a:t>: Essential systems should be able to work under a variety of conditions; they should not be rigid or designed only for one specific situation.  Any system will fail if overloaded beyond its capacity, but it should be designed to fail under stress in a </a:t>
            </a:r>
            <a:r>
              <a:rPr lang="en-GB" sz="1100" b="0" i="1" u="none" strike="noStrike" cap="none">
                <a:solidFill>
                  <a:srgbClr val="000000"/>
                </a:solidFill>
                <a:latin typeface="Arial"/>
                <a:ea typeface="Arial"/>
                <a:cs typeface="Arial"/>
                <a:sym typeface="Arial"/>
              </a:rPr>
              <a:t>safe</a:t>
            </a:r>
            <a:r>
              <a:rPr lang="en-GB" sz="1100" b="0" i="0" u="none" strike="noStrike" cap="none">
                <a:solidFill>
                  <a:srgbClr val="000000"/>
                </a:solidFill>
                <a:latin typeface="Arial"/>
                <a:ea typeface="Arial"/>
                <a:cs typeface="Arial"/>
                <a:sym typeface="Arial"/>
              </a:rPr>
              <a:t> and </a:t>
            </a:r>
            <a:r>
              <a:rPr lang="en-GB" sz="1100" b="0" i="1" u="none" strike="noStrike" cap="none">
                <a:solidFill>
                  <a:srgbClr val="000000"/>
                </a:solidFill>
                <a:latin typeface="Arial"/>
                <a:ea typeface="Arial"/>
                <a:cs typeface="Arial"/>
                <a:sym typeface="Arial"/>
              </a:rPr>
              <a:t>predictable</a:t>
            </a:r>
            <a:r>
              <a:rPr lang="en-GB" sz="1100" b="0" i="0" u="none" strike="noStrike" cap="none">
                <a:solidFill>
                  <a:srgbClr val="000000"/>
                </a:solidFill>
                <a:latin typeface="Arial"/>
                <a:ea typeface="Arial"/>
                <a:cs typeface="Arial"/>
                <a:sym typeface="Arial"/>
              </a:rPr>
              <a:t> way, rather than suddenly and catastrophically. Flexibility and diversity criteria do not apply solely to a system’s technological attributes but also its social attributes: for instance, if systems require widespread social acceptance and compliance but they are designed from the outset in ways that favour a certain group (e.g. men above women) or create obstacles to a certain social group’s compliance, then they sacrifice considerable flexibility and diversity.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Dikes are designed so that if their capacity is exceeded, they fail in predictable ways, channelling flooding away from populated areas; climate and weather information services (communications) and related Early Warning Systems for extreme weather events are designed and delivered in multiple formats – e.g. audiovisual as well as textual – so that they do not rely solely on the literate members of the household or those owning/controlling mobile phones to receive and react to them.</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Under extreme conditions, systems should be able to respond and change to meet unexpected shocks. This requires flexible organisations and access to different kinds of resources (information, skills, equipment, knowledge and experience). It also means a high level of coordination and flexible organisational structures capable of adjusting to new conditions. Furthermore, it is widely recognised that local and indigenous knowledge is often highly relevant to and supportive of climate resilience and adaptation (IPCC, 2019). However, such knowledge is often untapped and under-appreciated, thus ignoring a rich, important source of insight and innovation potential. Such knowledge may be undocumented, experience-based and dispersed among social and ethnic groups, women and men, including migrants to the city. Providing adequate voice and means of influence to diverse people with local and indigenous knowledge enriches decision-making, implementation and course correction, thus helping to create more responsive systems.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Houses in flood-prone areas are designed with flat roofs as emergency refuges for family members and possessions above flood water level</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Resilient systems have mechanisms to document, learn  from and build on experience, so that past mistakes are not repeated and lessons from other cities can be integrated into planning. This requires procedures for monitoring and evaluating performance under stress, and requires multiple sources of knowledge and documentation (strengthening “corporate memory”).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Different government agencies share a common monitoring and reporting system to track groundwater quality and extraction in the face of more frequent drought or sea level rise; local governments develop systems for ‘impact reporting’ from different types of climate hazard – where impact reporting is here defined as the negative and positive effects (and cascades of effects) of climate hazards on different social systems and groups according to their differential exposure and vulnerability to the hazard -  cooperating with diverse civil society organisations, research institutions and NGOs where appropriate to identify how society’s most disadvantaged people are affected and how risks may be mitigated.</a:t>
            </a: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2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a:t>
            </a:r>
            <a:r>
              <a:rPr lang="en-GB"/>
              <a:t>er: This module is an entire day’s worth of training material, with part A requiring a full half-day to undertake proper training and participatory group work as suggested, and part B requiring a further half-day to fully cover and ‘unpack’ in an interactive and participatory way.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the participants should all have the handout ‘Prioritising resilience actions’ and should all refer to the handout with the worked example (first part of which is shown on this slide), which explains how you score each possible climate resilience intervention according to the resilience indicators along the top, </a:t>
            </a:r>
            <a:endParaRPr/>
          </a:p>
          <a:p>
            <a:pPr marL="457200" marR="0" lvl="0" indent="-298450" algn="l" rtl="0">
              <a:lnSpc>
                <a:spcPct val="100000"/>
              </a:lnSpc>
              <a:spcBef>
                <a:spcPts val="0"/>
              </a:spcBef>
              <a:spcAft>
                <a:spcPts val="0"/>
              </a:spcAft>
              <a:buClr>
                <a:srgbClr val="000000"/>
              </a:buClr>
              <a:buSzPts val="1100"/>
              <a:buFont typeface="Arial"/>
              <a:buChar char="●"/>
            </a:pPr>
            <a:r>
              <a:rPr lang="en-GB"/>
              <a:t>Note: further information online if desired in the ICLEI-ACCCRN process toolkit for local governments: http://e-lib.iclei.org/iclei-acccrn-process-building-urban-climate-change-resilience-a-toolkit-for-local-governments/</a:t>
            </a:r>
            <a:endParaRPr/>
          </a:p>
          <a:p>
            <a:pPr marL="457200" marR="0" lvl="0" indent="-298450" algn="l" rtl="0">
              <a:lnSpc>
                <a:spcPct val="100000"/>
              </a:lnSpc>
              <a:spcBef>
                <a:spcPts val="0"/>
              </a:spcBef>
              <a:spcAft>
                <a:spcPts val="0"/>
              </a:spcAft>
              <a:buClr>
                <a:srgbClr val="000000"/>
              </a:buClr>
              <a:buSzPts val="1100"/>
              <a:buFont typeface="Arial"/>
              <a:buChar char="●"/>
            </a:pPr>
            <a:r>
              <a:rPr lang="en-GB"/>
              <a:t>CDKN has developed the tool further here to incorporate enhanced gender responsiveness and social inclusion decision making criteria.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used for judging feasibility (shown here: technical, political, social, cost-benefit, responsibility) </a:t>
            </a:r>
            <a:r>
              <a:rPr lang="en-GB" b="1"/>
              <a:t>which constitute a further additional filter and ‘sense-check’ </a:t>
            </a:r>
            <a:r>
              <a:rPr lang="en-GB"/>
              <a:t>in addition to the resilience criteria in the last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for women’s and girls’ empowerment should be applied as an additional filter and design specification for the climate resilience options chosen.</a:t>
            </a:r>
            <a:endParaRPr/>
          </a:p>
          <a:p>
            <a:pPr marL="457200" lvl="0" indent="-298450" algn="l" rtl="0">
              <a:lnSpc>
                <a:spcPct val="100000"/>
              </a:lnSpc>
              <a:spcBef>
                <a:spcPts val="0"/>
              </a:spcBef>
              <a:spcAft>
                <a:spcPts val="0"/>
              </a:spcAft>
              <a:buSzPts val="1100"/>
              <a:buChar char="●"/>
            </a:pPr>
            <a:r>
              <a:rPr lang="en-GB"/>
              <a:t>As well as applying to women and girls as a disadvantaged groups, these can also be applied to more specific target groups, such as teenage girls, or ethnic minority women, or marginalised classes or castes of people, overall (gender here is given as an </a:t>
            </a:r>
            <a:r>
              <a:rPr lang="en-GB" b="1"/>
              <a:t>example</a:t>
            </a:r>
            <a:r>
              <a:rPr lang="en-GB"/>
              <a:t>)</a:t>
            </a:r>
            <a:endParaRPr/>
          </a:p>
          <a:p>
            <a:pPr marL="571500" lvl="0" indent="-342900" algn="l" rtl="0">
              <a:lnSpc>
                <a:spcPct val="100000"/>
              </a:lnSpc>
              <a:spcBef>
                <a:spcPts val="0"/>
              </a:spcBef>
              <a:spcAft>
                <a:spcPts val="0"/>
              </a:spcAft>
              <a:buSzPts val="11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1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100"/>
              <a:buFont typeface="Arial"/>
              <a:buChar char="•"/>
            </a:pPr>
            <a:r>
              <a:rPr lang="en-GB"/>
              <a:t>Who will control and decide what? Are women in any way disadvantaged in decision-making and control? If so, how can the project rectify this?</a:t>
            </a:r>
            <a:endParaRPr/>
          </a:p>
          <a:p>
            <a:pPr marL="457200" lvl="0" indent="-298450" algn="l" rtl="0">
              <a:lnSpc>
                <a:spcPct val="100000"/>
              </a:lnSpc>
              <a:spcBef>
                <a:spcPts val="0"/>
              </a:spcBef>
              <a:spcAft>
                <a:spcPts val="0"/>
              </a:spcAft>
              <a:buSzPts val="1100"/>
              <a:buChar char="●"/>
            </a:pPr>
            <a:r>
              <a:rPr lang="en-GB"/>
              <a:t>For instance, any project involving indigenous people’s land or other resources should be subject to obtaining their Free, Prior and Informed Consent.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3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we return to the illustrative example of ‘Prioritising resilience actions’ using the worked example of the ‘roof top water harvesting to deal with water stress due to anticipated increasing temperatures and decreasing precipitation/rainfall’ in a locality</a:t>
            </a:r>
            <a:endParaRPr/>
          </a:p>
          <a:p>
            <a:pPr marL="457200" marR="0" lvl="0" indent="-298450" algn="l" rtl="0">
              <a:lnSpc>
                <a:spcPct val="100000"/>
              </a:lnSpc>
              <a:spcBef>
                <a:spcPts val="0"/>
              </a:spcBef>
              <a:spcAft>
                <a:spcPts val="0"/>
              </a:spcAft>
              <a:buClr>
                <a:srgbClr val="000000"/>
              </a:buClr>
              <a:buSzPts val="1100"/>
              <a:buFont typeface="Arial"/>
              <a:buChar char="●"/>
            </a:pPr>
            <a:r>
              <a:rPr lang="en-GB"/>
              <a:t>Let’s take as a given that you – participants – are in a scenario where you decide that rooftop water harvesting should be a climate-appropriate intervention to help local people deal with water stress. Let’s imagine it has received this high resilience scoring in your options assessment and seems contextually relevant and also affordable in a general sense.</a:t>
            </a:r>
            <a:endParaRPr/>
          </a:p>
          <a:p>
            <a:pPr marL="457200" marR="0" lvl="0" indent="-298450" algn="l" rtl="0">
              <a:lnSpc>
                <a:spcPct val="100000"/>
              </a:lnSpc>
              <a:spcBef>
                <a:spcPts val="0"/>
              </a:spcBef>
              <a:spcAft>
                <a:spcPts val="0"/>
              </a:spcAft>
              <a:buClr>
                <a:srgbClr val="000000"/>
              </a:buClr>
              <a:buSzPts val="1100"/>
              <a:buFont typeface="Arial"/>
              <a:buChar char="●"/>
            </a:pPr>
            <a:r>
              <a:rPr lang="en-GB"/>
              <a:t>But now, participants divide into pairs or small discussion groups and shine a gender lens on this example. For your country or culture, consider how implementing rooftop water harvesting could be supportive of women’s and girls’ overall wellbeing and empowerment? Is there any possibility that the project design and delivery could undermine their wellbeing and empowerment? If there are any risks of exclusion, how could these risks be avoided?</a:t>
            </a:r>
            <a:endParaRPr/>
          </a:p>
          <a:p>
            <a:pPr marL="457200" marR="0" lvl="0" indent="-298450" algn="l" rtl="0">
              <a:lnSpc>
                <a:spcPct val="100000"/>
              </a:lnSpc>
              <a:spcBef>
                <a:spcPts val="0"/>
              </a:spcBef>
              <a:spcAft>
                <a:spcPts val="0"/>
              </a:spcAft>
              <a:buClr>
                <a:srgbClr val="000000"/>
              </a:buClr>
              <a:buSzPts val="1100"/>
              <a:buFont typeface="Arial"/>
              <a:buChar char="●"/>
            </a:pPr>
            <a:r>
              <a:rPr lang="en-GB"/>
              <a:t>As well as considering which parts of the empowerment wheel this project could support, also consider the overarching questions:</a:t>
            </a:r>
            <a:endParaRPr/>
          </a:p>
          <a:p>
            <a:pPr marL="571500" lvl="0" indent="-342900" algn="l" rtl="0">
              <a:lnSpc>
                <a:spcPct val="100000"/>
              </a:lnSpc>
              <a:spcBef>
                <a:spcPts val="0"/>
              </a:spcBef>
              <a:spcAft>
                <a:spcPts val="0"/>
              </a:spcAft>
              <a:buSzPts val="1400"/>
              <a:buFont typeface="Arial"/>
              <a:buChar char="•"/>
            </a:pPr>
            <a:r>
              <a:rPr lang="en-GB"/>
              <a:t>Does the rooftop water harvesting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 Here, please screen the ASSAR project video if possible:</a:t>
            </a:r>
            <a:endParaRPr/>
          </a:p>
          <a:p>
            <a:pPr marL="571500" lvl="0" indent="-342900" algn="l" rtl="0">
              <a:lnSpc>
                <a:spcPct val="100000"/>
              </a:lnSpc>
              <a:spcBef>
                <a:spcPts val="0"/>
              </a:spcBef>
              <a:spcAft>
                <a:spcPts val="0"/>
              </a:spcAft>
              <a:buSzPts val="1100"/>
              <a:buFont typeface="Arial"/>
              <a:buChar char="•"/>
            </a:pPr>
            <a:r>
              <a:rPr lang="en-GB"/>
              <a:t>Title ‘Adaptation is about people’; link:  https://www.youtube.com/watch?v=3OWaO4nGKIE&amp;t=22s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3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OPTIONAL addition to the tools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Facilitator/trainer: </a:t>
            </a:r>
            <a:r>
              <a:rPr lang="en-GB"/>
              <a:t>Another tool that could be introduced – depending on the training context and the amount of time available – as a complementary (additional) training component OR an alternative is the CRiSTAL tool : Community based Risk Screening Tool Adaptation and Livelihoods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CRiSTAL tool is available for download: www.cristaltool.org</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resources required to apply the CRiSTAL tool can vary according to the objectives and capacities of the users. Typically, the users will need between two and five days to conduct all the steps described in the tool, which includes time for preparation, local consultations, data entry into the tool and data analysis. Costs will vary, but generally it involves the costs associated with the project team meetings and community consultations. It is highly recommended that new users acquire dedicated training to benefit the most from the tool. Please refer to the CRiSTAL website (www.cristaltool.org) to learn about training opportunities.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This slide and the ones following just give a high level overview of what the CRiSTAL tool is capable of doing and how it supports local climate adaptation processes.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project to develop climate resilience by expansion of the CRiSTAL tool to food security, and its piloting in Nicaragua: https://cdkn.org/project/climate-resilience-and-food-security-in-central-america/</a:t>
            </a:r>
            <a:endParaRPr/>
          </a:p>
          <a:p>
            <a:pPr marL="457200" lvl="0" indent="-298450" algn="l" rtl="0">
              <a:lnSpc>
                <a:spcPct val="100000"/>
              </a:lnSpc>
              <a:spcBef>
                <a:spcPts val="0"/>
              </a:spcBef>
              <a:spcAft>
                <a:spcPts val="0"/>
              </a:spcAft>
              <a:buSzPts val="1100"/>
              <a:buChar char="●"/>
            </a:pPr>
            <a:r>
              <a:rPr lang="en-GB"/>
              <a:t>Diagram: Sourced from the CRiSTAL Version 5.0 Users Manual, see www.cristaltool.org</a:t>
            </a:r>
            <a:endParaRPr/>
          </a:p>
        </p:txBody>
      </p:sp>
      <p:sp>
        <p:nvSpPr>
          <p:cNvPr id="372" name="Google Shape;372;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Diagram: Sourced from the CRiSTAL Version 5.0 Users Manual, see www.cristaltool.org</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4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02" name="Google Shape;402;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08" name="Google Shape;408;p4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Here, a very simple starting analysis  </a:t>
            </a:r>
            <a:endParaRPr/>
          </a:p>
          <a:p>
            <a:pPr marL="457200" lvl="0" indent="-298450" algn="l" rtl="0">
              <a:lnSpc>
                <a:spcPct val="100000"/>
              </a:lnSpc>
              <a:spcBef>
                <a:spcPts val="0"/>
              </a:spcBef>
              <a:spcAft>
                <a:spcPts val="0"/>
              </a:spcAft>
              <a:buSzPts val="1100"/>
              <a:buChar char="●"/>
            </a:pPr>
            <a:r>
              <a:rPr lang="en-GB"/>
              <a:t>Problem tree analysis The problem tree analysis defines the causal chain in which the central problem is embedded. A problem tree is in effect an analysis which models causes and effects.  Problem tree analysis helps to find solutions by visually mapping the causes and effects around a problem and the linkages among them. The central problem does not need to be women-centered or gender-focused, but the gender analysis conducted thus far will inevitably lead to identification of gender specific causes, effects and impacts.</a:t>
            </a:r>
            <a:endParaRPr/>
          </a:p>
          <a:p>
            <a:pPr marL="457200" lvl="0" indent="-298450" algn="l" rtl="0">
              <a:lnSpc>
                <a:spcPct val="100000"/>
              </a:lnSpc>
              <a:spcBef>
                <a:spcPts val="0"/>
              </a:spcBef>
              <a:spcAft>
                <a:spcPts val="0"/>
              </a:spcAft>
              <a:buSzPts val="1100"/>
              <a:buChar char="●"/>
            </a:pPr>
            <a:r>
              <a:rPr lang="en-GB"/>
              <a:t>In order to construct a problem tree, the following steps may be useful: •  Identify the central problem:  the climate change situation that requires attention or the central problem that women face in the sector. It is important to note that there are many potential problems or points for entry.</a:t>
            </a:r>
            <a:endParaRPr/>
          </a:p>
          <a:p>
            <a:pPr marL="457200" lvl="0" indent="0" algn="l" rtl="0">
              <a:lnSpc>
                <a:spcPct val="100000"/>
              </a:lnSpc>
              <a:spcBef>
                <a:spcPts val="0"/>
              </a:spcBef>
              <a:spcAft>
                <a:spcPts val="0"/>
              </a:spcAft>
              <a:buSzPts val="1100"/>
              <a:buNone/>
            </a:pPr>
            <a:r>
              <a:rPr lang="en-GB"/>
              <a:t>•  Determine the causes of the problem by asking “why” until it is not possible to go further. There are immediate or the most obvious and visible causes, and less evident but important underlying or secondary causes. The fundamental or structural causes of the main problem are the root causes. •  Identify the effects of the main problem by asking “what are the consequences?” until it is not possible to go further. •  Connect the problem with cause-effect arrows clearly showing key links.</a:t>
            </a:r>
            <a:endParaRPr/>
          </a:p>
          <a:p>
            <a:pPr marL="457200" lvl="0" indent="-298450" algn="l" rtl="0">
              <a:lnSpc>
                <a:spcPct val="100000"/>
              </a:lnSpc>
              <a:spcBef>
                <a:spcPts val="0"/>
              </a:spcBef>
              <a:spcAft>
                <a:spcPts val="0"/>
              </a:spcAft>
              <a:buSzPts val="1100"/>
              <a:buChar char="●"/>
            </a:pPr>
            <a:r>
              <a:rPr lang="en-GB"/>
              <a:t>Problem tree analysis provides a more grounded analysis in a particular context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recognition of women’s potential to work and earn money (under secondary causes) – this is l</a:t>
            </a:r>
            <a:r>
              <a:rPr lang="en-US" sz="1200" b="0" i="0" kern="1200" dirty="0">
                <a:solidFill>
                  <a:schemeClr val="tx1"/>
                </a:solidFill>
                <a:effectLst/>
                <a:latin typeface="+mn-lt"/>
                <a:ea typeface="+mn-ea"/>
                <a:cs typeface="+mn-cs"/>
              </a:rPr>
              <a:t>ack of recognition by everyone including the people who design and deliver credit schemes or development projects; communities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of climate resilient pastoralist income-generating activities</a:t>
            </a:r>
            <a:endParaRPr lang="en-US" dirty="0"/>
          </a:p>
        </p:txBody>
      </p:sp>
      <p:sp>
        <p:nvSpPr>
          <p:cNvPr id="4" name="Slide Number Placeholder 3"/>
          <p:cNvSpPr>
            <a:spLocks noGrp="1"/>
          </p:cNvSpPr>
          <p:nvPr>
            <p:ph type="sldNum" sz="quarter" idx="5"/>
          </p:nvPr>
        </p:nvSpPr>
        <p:spPr/>
        <p:txBody>
          <a:bodyPr/>
          <a:lstStyle/>
          <a:p>
            <a:fld id="{C8018673-7647-40EC-B25F-722144735009}" type="slidenum">
              <a:rPr lang="en-US" smtClean="0"/>
              <a:t>6</a:t>
            </a:fld>
            <a:endParaRPr lang="en-US"/>
          </a:p>
        </p:txBody>
      </p:sp>
    </p:spTree>
    <p:extLst>
      <p:ext uri="{BB962C8B-B14F-4D97-AF65-F5344CB8AC3E}">
        <p14:creationId xmlns:p14="http://schemas.microsoft.com/office/powerpoint/2010/main" val="31871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1"/>
              <a:t>Facilitator/trainer: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a sample problem tree using the nexus of issues explained in the rural Nepal case study as an example.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refer to the handout on gender-responsive, climate-smart agriculture in Nepal (a two page handout which accompanied module 2 also). If possible, trainees should have a copy of this two-page handout.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also refer verbally to the coverage of the Nepal case study in module 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facilitator/trainer should verbally talk through how the central problem is defined here on the slide, and what its consequences are.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Then, the facilitator/trainer should go back to what are the immediate drivers of this problem (here: the unsuitable agriculture outreach and extension programme – which had little uptake) and then unpack the deeper underlying root causes that are underpinning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has devised the empowerment wheel based on scientific evidence of which capabilities and access to development services people need in order to respond effectively to climate change. The underlying evidence comes from the work of the IPCC (2019 Special Reports, Fourth and Fifth Assessment Reports) and the UNDP  (especially Human Development Reports 2018, 2019).</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On the empowerment wheel, you see </a:t>
            </a:r>
            <a:r>
              <a:rPr lang="en-GB" b="1"/>
              <a:t>capabilities people need to develop </a:t>
            </a:r>
            <a:r>
              <a:rPr lang="en-GB"/>
              <a:t>and </a:t>
            </a:r>
            <a:r>
              <a:rPr lang="en-GB" b="1"/>
              <a:t>development services that people need to access</a:t>
            </a:r>
            <a:r>
              <a:rPr lang="en-GB"/>
              <a:t>, and rights </a:t>
            </a:r>
            <a:r>
              <a:rPr lang="en-GB" b="1"/>
              <a:t>that need to be enacted or enabled</a:t>
            </a:r>
            <a:r>
              <a:rPr lang="en-GB"/>
              <a:t>, to help people respond effectively to climate change.</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Your (trainee’s, participant’s) job as a project or programme manager is to generate solutions that address the underlying causes of the problems you have identified in the problem tree analysis. Where you cannot immediately address the drivers and root causes, you can try to design interventions that alleviate the negative consequences.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Looking at the empowerment wheel may give you ideas– it can act as a prompt for spotting gaps in people’s capabilities and rights and devising solutions.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you look at the case study from Nepal, the project managers (from the non governmental organisation LI BIRD) identified that the central problem was the lack of effective implementation of a good climate-smart agriculture policy and programme. There was a problem with the design of the climate smart agriculture programme and with elements of its enabling environment, which were preventing its effective uptake by women farmers.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 BIRD pinpointed for example, that lower caste / ethnic minority women, although important actors in the farming sector, had a gap in agricultural </a:t>
            </a:r>
            <a:r>
              <a:rPr lang="en-GB" b="1"/>
              <a:t>skills training</a:t>
            </a:r>
            <a:r>
              <a:rPr lang="en-GB"/>
              <a:t>, inadequate voice in </a:t>
            </a:r>
            <a:r>
              <a:rPr lang="en-GB" b="1"/>
              <a:t>decision-making</a:t>
            </a:r>
            <a:r>
              <a:rPr lang="en-GB"/>
              <a:t>, and insufficient access to and command over </a:t>
            </a:r>
            <a:r>
              <a:rPr lang="en-GB" b="1"/>
              <a:t>economic resources</a:t>
            </a:r>
            <a:r>
              <a:rPr lang="en-GB"/>
              <a:t>, all of which were hampering them from adopting effective, climate smart agricultural techniques and approaches.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Trainer/facilitator: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Either</a:t>
            </a:r>
            <a:r>
              <a:rPr lang="en-GB"/>
              <a:t> ask people to work on their own to identify some of measures that LI BIRD took in Nepal (reference the two page handout with the Nepal climate smart agriculture case study).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Match up </a:t>
            </a:r>
            <a:r>
              <a:rPr lang="en-GB"/>
              <a:t>specific underlying drivers and root causes of the problem, and specific impacts and consequences of the problem </a:t>
            </a:r>
            <a:r>
              <a:rPr lang="en-GB" b="1"/>
              <a:t>on the problem tree diagram </a:t>
            </a:r>
            <a:r>
              <a:rPr lang="en-GB"/>
              <a:t>with solutions that  LI BIRD is making – </a:t>
            </a:r>
            <a:r>
              <a:rPr lang="en-GB" b="1"/>
              <a:t>from the case study</a:t>
            </a:r>
            <a:r>
              <a:rPr lang="en-GB"/>
              <a:t>.   Which solutions match with which part of the problem?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Ask for participants to volunteer their answers back to the plenary.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Or</a:t>
            </a:r>
            <a:r>
              <a:rPr lang="en-GB"/>
              <a:t>, ask people to work in pairs or small groups to do the above exercise.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Hand outs: it may be helpful to print for all participants (or electronically distribute) the following supporting documentation to do this exercise:</a:t>
            </a:r>
            <a:endParaRPr/>
          </a:p>
          <a:p>
            <a:pPr marL="457200" lvl="0" indent="-298450" algn="l" rtl="0">
              <a:lnSpc>
                <a:spcPct val="100000"/>
              </a:lnSpc>
              <a:spcBef>
                <a:spcPts val="0"/>
              </a:spcBef>
              <a:spcAft>
                <a:spcPts val="0"/>
              </a:spcAft>
              <a:buSzPts val="1100"/>
              <a:buChar char="●"/>
            </a:pPr>
            <a:r>
              <a:rPr lang="en-GB"/>
              <a:t>- Problem tree for Nepal climate smart agriculture</a:t>
            </a:r>
            <a:endParaRPr/>
          </a:p>
          <a:p>
            <a:pPr marL="457200" lvl="0" indent="-298450" algn="l" rtl="0">
              <a:lnSpc>
                <a:spcPct val="100000"/>
              </a:lnSpc>
              <a:spcBef>
                <a:spcPts val="0"/>
              </a:spcBef>
              <a:spcAft>
                <a:spcPts val="0"/>
              </a:spcAft>
              <a:buSzPts val="1100"/>
              <a:buChar char="●"/>
            </a:pPr>
            <a:r>
              <a:rPr lang="en-GB"/>
              <a:t>- 2 page Nepal climate smart agriculture case study</a:t>
            </a:r>
            <a:endParaRPr/>
          </a:p>
          <a:p>
            <a:pPr marL="457200" lvl="0" indent="-298450" algn="l" rtl="0">
              <a:lnSpc>
                <a:spcPct val="100000"/>
              </a:lnSpc>
              <a:spcBef>
                <a:spcPts val="0"/>
              </a:spcBef>
              <a:spcAft>
                <a:spcPts val="0"/>
              </a:spcAft>
              <a:buSzPts val="1100"/>
              <a:buChar char="●"/>
            </a:pPr>
            <a:r>
              <a:rPr lang="en-GB"/>
              <a:t>- The empowerment wheel</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27" name="Google Shape;27;p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7"/>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1" name="Google Shape;41;p7"/>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1179053" y="2739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Gender and social inclusion</a:t>
            </a:r>
            <a:br>
              <a:rPr lang="en-GB"/>
            </a:br>
            <a:br>
              <a:rPr lang="en-GB"/>
            </a:br>
            <a:r>
              <a:rPr lang="en-GB"/>
              <a:t>Assess options for and plan gender-responsive, socially inclusive climate solutions</a:t>
            </a:r>
            <a:endParaRPr/>
          </a:p>
        </p:txBody>
      </p:sp>
      <p:pic>
        <p:nvPicPr>
          <p:cNvPr id="53" name="Google Shape;53;p9"/>
          <p:cNvPicPr preferRelativeResize="0"/>
          <p:nvPr/>
        </p:nvPicPr>
        <p:blipFill rotWithShape="1">
          <a:blip r:embed="rId3">
            <a:alphaModFix/>
          </a:blip>
          <a:srcRect/>
          <a:stretch/>
        </p:blipFill>
        <p:spPr>
          <a:xfrm>
            <a:off x="1133856" y="511674"/>
            <a:ext cx="3438144" cy="14965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continued…</a:t>
            </a:r>
            <a:endParaRPr/>
          </a:p>
        </p:txBody>
      </p:sp>
      <p:sp>
        <p:nvSpPr>
          <p:cNvPr id="176" name="Google Shape;176;p1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77" name="Google Shape;177;p18"/>
          <p:cNvSpPr/>
          <p:nvPr/>
        </p:nvSpPr>
        <p:spPr>
          <a:xfrm>
            <a:off x="1041543" y="1162682"/>
            <a:ext cx="7696730" cy="44935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Budget, resources, institutional mandates/authority, politics, timeframe of a project or programme all constrain its remit and what is possible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Gender-responsive, socially-inclusive climate solutions also need to map to the existing landscape of climate and social development policies and programmes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Draw a line around options ‘</a:t>
            </a:r>
            <a:r>
              <a:rPr lang="en-GB" sz="2200" b="1" i="0" u="none" strike="noStrike" cap="none">
                <a:solidFill>
                  <a:srgbClr val="000000"/>
                </a:solidFill>
                <a:latin typeface="Calibri"/>
                <a:ea typeface="Calibri"/>
                <a:cs typeface="Calibri"/>
                <a:sym typeface="Calibri"/>
              </a:rPr>
              <a:t>in direct control</a:t>
            </a:r>
            <a:r>
              <a:rPr lang="en-GB" sz="2200" b="0" i="0" u="none" strike="noStrike" cap="none">
                <a:solidFill>
                  <a:srgbClr val="000000"/>
                </a:solidFill>
                <a:latin typeface="Calibri"/>
                <a:ea typeface="Calibri"/>
                <a:cs typeface="Calibri"/>
                <a:sym typeface="Calibri"/>
              </a:rPr>
              <a:t>’ and ‘</a:t>
            </a:r>
            <a:r>
              <a:rPr lang="en-GB" sz="2200" b="1" i="0" u="none" strike="noStrike" cap="none">
                <a:solidFill>
                  <a:srgbClr val="000000"/>
                </a:solidFill>
                <a:latin typeface="Calibri"/>
                <a:ea typeface="Calibri"/>
                <a:cs typeface="Calibri"/>
                <a:sym typeface="Calibri"/>
              </a:rPr>
              <a:t>within influence</a:t>
            </a:r>
            <a:r>
              <a:rPr lang="en-GB" sz="2200" b="0" i="0" u="none" strike="noStrike" cap="none">
                <a:solidFill>
                  <a:srgbClr val="000000"/>
                </a:solidFill>
                <a:latin typeface="Calibri"/>
                <a:ea typeface="Calibri"/>
                <a:cs typeface="Calibri"/>
                <a:sym typeface="Calibri"/>
              </a:rPr>
              <a:t>’ of your programme as well as ‘</a:t>
            </a:r>
            <a:r>
              <a:rPr lang="en-GB" sz="2200" b="1" i="0" u="none" strike="noStrike" cap="none">
                <a:solidFill>
                  <a:srgbClr val="000000"/>
                </a:solidFill>
                <a:latin typeface="Calibri"/>
                <a:ea typeface="Calibri"/>
                <a:cs typeface="Calibri"/>
                <a:sym typeface="Calibri"/>
              </a:rPr>
              <a:t>out of scope</a:t>
            </a:r>
            <a:r>
              <a:rPr lang="en-GB" sz="2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Consider how to push the boundaries of what is within programme ‘influence’ if severe discrimination against women and other social groups is undermining people’s wellbeing and also climate progress</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830136" y="3558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Case study: Gender-based violence as a fundamental block to climate action and social development – the case of Chad</a:t>
            </a:r>
            <a:endParaRPr/>
          </a:p>
        </p:txBody>
      </p:sp>
      <p:sp>
        <p:nvSpPr>
          <p:cNvPr id="183" name="Google Shape;183;p19"/>
          <p:cNvSpPr txBox="1">
            <a:spLocks noGrp="1"/>
          </p:cNvSpPr>
          <p:nvPr>
            <p:ph type="body" idx="1"/>
          </p:nvPr>
        </p:nvSpPr>
        <p:spPr>
          <a:xfrm>
            <a:off x="307617" y="2199113"/>
            <a:ext cx="4264383"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Violence against women and girls hampers climate resilience</a:t>
            </a:r>
            <a:endParaRPr/>
          </a:p>
          <a:p>
            <a:pPr marL="571500" lvl="0" indent="-342900" algn="l" rtl="0">
              <a:lnSpc>
                <a:spcPct val="100000"/>
              </a:lnSpc>
              <a:spcBef>
                <a:spcPts val="0"/>
              </a:spcBef>
              <a:spcAft>
                <a:spcPts val="0"/>
              </a:spcAft>
              <a:buSzPts val="1400"/>
              <a:buFont typeface="Arial"/>
              <a:buChar char="•"/>
            </a:pPr>
            <a:r>
              <a:rPr lang="en-GB"/>
              <a:t>Gender-based violence negatively affects the ability of not only survivors but that of their household members to secure livelihoods. </a:t>
            </a:r>
            <a:endParaRPr/>
          </a:p>
          <a:p>
            <a:pPr marL="571500" lvl="0" indent="-342900" algn="l" rtl="0">
              <a:lnSpc>
                <a:spcPct val="100000"/>
              </a:lnSpc>
              <a:spcBef>
                <a:spcPts val="0"/>
              </a:spcBef>
              <a:spcAft>
                <a:spcPts val="0"/>
              </a:spcAft>
              <a:buSzPts val="1400"/>
              <a:buFont typeface="Arial"/>
              <a:buChar char="•"/>
            </a:pPr>
            <a:r>
              <a:rPr lang="en-GB"/>
              <a:t>Violence has a negative impact on women’s health, household economic resources and access to basic services.</a:t>
            </a:r>
            <a:endParaRPr/>
          </a:p>
          <a:p>
            <a:pPr marL="457200" lvl="0" indent="-228600" algn="l" rtl="0">
              <a:lnSpc>
                <a:spcPct val="100000"/>
              </a:lnSpc>
              <a:spcBef>
                <a:spcPts val="0"/>
              </a:spcBef>
              <a:spcAft>
                <a:spcPts val="0"/>
              </a:spcAft>
              <a:buSzPts val="1400"/>
              <a:buNone/>
            </a:pPr>
            <a:endParaRPr/>
          </a:p>
        </p:txBody>
      </p:sp>
      <p:pic>
        <p:nvPicPr>
          <p:cNvPr id="184" name="Google Shape;184;p19"/>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85" name="Google Shape;185;p19"/>
          <p:cNvPicPr preferRelativeResize="0"/>
          <p:nvPr/>
        </p:nvPicPr>
        <p:blipFill rotWithShape="1">
          <a:blip r:embed="rId4">
            <a:alphaModFix/>
          </a:blip>
          <a:srcRect l="22957" r="18096"/>
          <a:stretch/>
        </p:blipFill>
        <p:spPr>
          <a:xfrm>
            <a:off x="5149516" y="2199113"/>
            <a:ext cx="3429000" cy="38781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541421" y="312821"/>
            <a:ext cx="8205537"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Chad: Climate programme becomes women’s rights advocate to further climate resilient development</a:t>
            </a:r>
            <a:endParaRPr/>
          </a:p>
        </p:txBody>
      </p:sp>
      <p:sp>
        <p:nvSpPr>
          <p:cNvPr id="191" name="Google Shape;191;p20"/>
          <p:cNvSpPr txBox="1">
            <a:spLocks noGrp="1"/>
          </p:cNvSpPr>
          <p:nvPr>
            <p:ph type="body" idx="1"/>
          </p:nvPr>
        </p:nvSpPr>
        <p:spPr>
          <a:xfrm>
            <a:off x="0" y="1371889"/>
            <a:ext cx="5792394" cy="2914308"/>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Enable </a:t>
            </a:r>
            <a:r>
              <a:rPr lang="en-GB"/>
              <a:t>women and men to express differential needs for climate-resilient development.</a:t>
            </a:r>
            <a:endParaRPr/>
          </a:p>
          <a:p>
            <a:pPr marL="571500" lvl="0" indent="-342900" algn="l" rtl="0">
              <a:lnSpc>
                <a:spcPct val="100000"/>
              </a:lnSpc>
              <a:spcBef>
                <a:spcPts val="0"/>
              </a:spcBef>
              <a:spcAft>
                <a:spcPts val="0"/>
              </a:spcAft>
              <a:buSzPts val="1400"/>
              <a:buFont typeface="Arial"/>
              <a:buChar char="•"/>
            </a:pPr>
            <a:r>
              <a:rPr lang="en-GB" b="1"/>
              <a:t>Challenge </a:t>
            </a:r>
            <a:r>
              <a:rPr lang="en-GB"/>
              <a:t>people to question the assumptions, beliefs, values and interests that underlie structures that contribute to social vulnerability. </a:t>
            </a:r>
            <a:endParaRPr/>
          </a:p>
          <a:p>
            <a:pPr marL="571500" lvl="0" indent="-342900" algn="l" rtl="0">
              <a:lnSpc>
                <a:spcPct val="100000"/>
              </a:lnSpc>
              <a:spcBef>
                <a:spcPts val="0"/>
              </a:spcBef>
              <a:spcAft>
                <a:spcPts val="0"/>
              </a:spcAft>
              <a:buSzPts val="1400"/>
              <a:buFont typeface="Arial"/>
              <a:buChar char="•"/>
            </a:pPr>
            <a:r>
              <a:rPr lang="en-GB" b="1"/>
              <a:t>Support </a:t>
            </a:r>
            <a:r>
              <a:rPr lang="en-GB"/>
              <a:t>large-scale awareness of violence against women and girls.</a:t>
            </a:r>
            <a:endParaRPr/>
          </a:p>
          <a:p>
            <a:pPr marL="571500" lvl="0" indent="-342900" algn="l" rtl="0">
              <a:lnSpc>
                <a:spcPct val="100000"/>
              </a:lnSpc>
              <a:spcBef>
                <a:spcPts val="0"/>
              </a:spcBef>
              <a:spcAft>
                <a:spcPts val="0"/>
              </a:spcAft>
              <a:buSzPts val="1400"/>
              <a:buFont typeface="Arial"/>
              <a:buChar char="•"/>
            </a:pPr>
            <a:r>
              <a:rPr lang="en-GB" b="1"/>
              <a:t>Deliver </a:t>
            </a:r>
            <a:r>
              <a:rPr lang="en-GB"/>
              <a:t>a holistic response to violence and to help survivors, involving cross-agency, multi-stakeholder collaboration.</a:t>
            </a:r>
            <a:br>
              <a:rPr lang="en-GB"/>
            </a:br>
            <a:r>
              <a:rPr lang="en-GB" b="1"/>
              <a:t>Mainstream </a:t>
            </a:r>
            <a:r>
              <a:rPr lang="en-GB"/>
              <a:t>gender in cross-sectoral resilience programmes.</a:t>
            </a:r>
            <a:endParaRPr/>
          </a:p>
        </p:txBody>
      </p:sp>
      <p:pic>
        <p:nvPicPr>
          <p:cNvPr id="192" name="Google Shape;192;p20"/>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93" name="Google Shape;193;p20" descr="A person that is standing in the grass&#10;&#10;Description automatically generated"/>
          <p:cNvPicPr preferRelativeResize="0"/>
          <p:nvPr/>
        </p:nvPicPr>
        <p:blipFill rotWithShape="1">
          <a:blip r:embed="rId4">
            <a:alphaModFix/>
          </a:blip>
          <a:srcRect/>
          <a:stretch/>
        </p:blipFill>
        <p:spPr>
          <a:xfrm>
            <a:off x="6055414" y="1496124"/>
            <a:ext cx="2428523" cy="27900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a:spLocks noGrp="1"/>
          </p:cNvSpPr>
          <p:nvPr>
            <p:ph type="body" idx="1"/>
          </p:nvPr>
        </p:nvSpPr>
        <p:spPr>
          <a:xfrm>
            <a:off x="666094" y="1251855"/>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Problem tree analysis</a:t>
            </a:r>
            <a:endParaRPr/>
          </a:p>
          <a:p>
            <a:pPr marL="457200" lvl="0" indent="-228600" algn="l" rtl="0">
              <a:lnSpc>
                <a:spcPct val="100000"/>
              </a:lnSpc>
              <a:spcBef>
                <a:spcPts val="0"/>
              </a:spcBef>
              <a:spcAft>
                <a:spcPts val="0"/>
              </a:spcAft>
              <a:buSzPts val="1400"/>
              <a:buNone/>
            </a:pPr>
            <a:endParaRPr/>
          </a:p>
        </p:txBody>
      </p:sp>
      <p:sp>
        <p:nvSpPr>
          <p:cNvPr id="199" name="Google Shape;199;p21"/>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200" name="Google Shape;200;p21"/>
          <p:cNvPicPr preferRelativeResize="0"/>
          <p:nvPr/>
        </p:nvPicPr>
        <p:blipFill rotWithShape="1">
          <a:blip r:embed="rId3">
            <a:alphaModFix/>
          </a:blip>
          <a:srcRect/>
          <a:stretch/>
        </p:blipFill>
        <p:spPr>
          <a:xfrm>
            <a:off x="402671" y="962846"/>
            <a:ext cx="8381882" cy="5257104"/>
          </a:xfrm>
          <a:prstGeom prst="rect">
            <a:avLst/>
          </a:prstGeom>
          <a:noFill/>
          <a:ln>
            <a:noFill/>
          </a:ln>
        </p:spPr>
      </p:pic>
      <p:sp>
        <p:nvSpPr>
          <p:cNvPr id="201" name="Google Shape;201;p21"/>
          <p:cNvSpPr txBox="1"/>
          <p:nvPr/>
        </p:nvSpPr>
        <p:spPr>
          <a:xfrm>
            <a:off x="4572000" y="6334780"/>
            <a:ext cx="436005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From UNFCCC</a:t>
            </a:r>
            <a:endParaRPr sz="1400" b="0" i="0" u="none" strike="noStrike" cap="none">
              <a:solidFill>
                <a:srgbClr val="000000"/>
              </a:solidFill>
              <a:latin typeface="Arial"/>
              <a:ea typeface="Arial"/>
              <a:cs typeface="Arial"/>
              <a:sym typeface="Arial"/>
            </a:endParaRPr>
          </a:p>
        </p:txBody>
      </p:sp>
      <p:sp>
        <p:nvSpPr>
          <p:cNvPr id="202" name="Google Shape;202;p21"/>
          <p:cNvSpPr txBox="1">
            <a:spLocks noGrp="1"/>
          </p:cNvSpPr>
          <p:nvPr>
            <p:ph type="title"/>
          </p:nvPr>
        </p:nvSpPr>
        <p:spPr>
          <a:xfrm>
            <a:off x="541421" y="312821"/>
            <a:ext cx="8390632"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00"/>
              <a:t>Alternative approach to problem tree (mixed gender example)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457200" y="180474"/>
            <a:ext cx="7507746" cy="164861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Group exercise: Make your own problem tree for a climate and development problem in your area</a:t>
            </a:r>
            <a:br>
              <a:rPr lang="en-GB"/>
            </a:br>
            <a:r>
              <a:rPr lang="en-GB" sz="2200" b="0">
                <a:solidFill>
                  <a:schemeClr val="dk1"/>
                </a:solidFill>
              </a:rPr>
              <a:t>What could be in your scope of control, influence to address when it comes to devising solutions?</a:t>
            </a:r>
            <a:endParaRPr/>
          </a:p>
        </p:txBody>
      </p:sp>
      <p:pic>
        <p:nvPicPr>
          <p:cNvPr id="208" name="Google Shape;208;p22" descr="A close up of a piece of paper&#10;&#10;Description automatically generated"/>
          <p:cNvPicPr preferRelativeResize="0"/>
          <p:nvPr/>
        </p:nvPicPr>
        <p:blipFill rotWithShape="1">
          <a:blip r:embed="rId3">
            <a:alphaModFix/>
          </a:blip>
          <a:srcRect/>
          <a:stretch/>
        </p:blipFill>
        <p:spPr>
          <a:xfrm>
            <a:off x="1658911" y="1944999"/>
            <a:ext cx="5826178" cy="44779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Using leaves, make a ‘tree’ of underlying root problems, consequences, and green shoots of ‘possible solutions’</a:t>
            </a:r>
            <a:endParaRPr/>
          </a:p>
        </p:txBody>
      </p:sp>
      <p:pic>
        <p:nvPicPr>
          <p:cNvPr id="214" name="Google Shape;214;p23" descr="A picture containing food, curtain&#10;&#10;Description automatically generated"/>
          <p:cNvPicPr preferRelativeResize="0"/>
          <p:nvPr/>
        </p:nvPicPr>
        <p:blipFill rotWithShape="1">
          <a:blip r:embed="rId3">
            <a:alphaModFix/>
          </a:blip>
          <a:srcRect/>
          <a:stretch/>
        </p:blipFill>
        <p:spPr>
          <a:xfrm>
            <a:off x="3335628" y="2462312"/>
            <a:ext cx="5621983" cy="43956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811455" y="446497"/>
            <a:ext cx="785415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Deep dive into planning gender-responsive and socially-inclusive climate solutions, and set targets</a:t>
            </a:r>
            <a:endParaRPr/>
          </a:p>
        </p:txBody>
      </p:sp>
      <p:pic>
        <p:nvPicPr>
          <p:cNvPr id="220" name="Google Shape;220;p24" descr="A close up of a logo&#10;&#10;Description automatically generated"/>
          <p:cNvPicPr preferRelativeResize="0"/>
          <p:nvPr/>
        </p:nvPicPr>
        <p:blipFill rotWithShape="1">
          <a:blip r:embed="rId3">
            <a:alphaModFix/>
          </a:blip>
          <a:srcRect/>
          <a:stretch/>
        </p:blipFill>
        <p:spPr>
          <a:xfrm>
            <a:off x="967154" y="1389729"/>
            <a:ext cx="6982214" cy="54682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729673" y="36281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Purpose and goal should reference gender</a:t>
            </a:r>
            <a:endParaRPr/>
          </a:p>
        </p:txBody>
      </p:sp>
      <p:sp>
        <p:nvSpPr>
          <p:cNvPr id="226" name="Google Shape;226;p25"/>
          <p:cNvSpPr txBox="1">
            <a:spLocks noGrp="1"/>
          </p:cNvSpPr>
          <p:nvPr>
            <p:ph type="body" idx="1"/>
          </p:nvPr>
        </p:nvSpPr>
        <p:spPr>
          <a:xfrm>
            <a:off x="454367" y="1296122"/>
            <a:ext cx="7844506"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latin typeface="Calibri"/>
                <a:ea typeface="Calibri"/>
                <a:cs typeface="Calibri"/>
                <a:sym typeface="Calibri"/>
              </a:rPr>
              <a:t>The </a:t>
            </a:r>
            <a:r>
              <a:rPr lang="en-GB" sz="2400" b="1">
                <a:latin typeface="Calibri"/>
                <a:ea typeface="Calibri"/>
                <a:cs typeface="Calibri"/>
                <a:sym typeface="Calibri"/>
              </a:rPr>
              <a:t>purpose and goal </a:t>
            </a:r>
            <a:r>
              <a:rPr lang="en-GB" sz="2400">
                <a:latin typeface="Calibri"/>
                <a:ea typeface="Calibri"/>
                <a:cs typeface="Calibri"/>
                <a:sym typeface="Calibri"/>
              </a:rPr>
              <a:t>of the climate change intervention should include associated gender goals, too </a:t>
            </a:r>
            <a:endParaRPr/>
          </a:p>
          <a:p>
            <a:pPr marL="571500" lvl="0" indent="-342900" algn="l" rtl="0">
              <a:lnSpc>
                <a:spcPct val="100000"/>
              </a:lnSpc>
              <a:spcBef>
                <a:spcPts val="0"/>
              </a:spcBef>
              <a:spcAft>
                <a:spcPts val="0"/>
              </a:spcAft>
              <a:buSzPts val="1400"/>
              <a:buFont typeface="Arial"/>
              <a:buChar char="•"/>
            </a:pPr>
            <a:r>
              <a:rPr lang="en-GB" sz="2400">
                <a:solidFill>
                  <a:schemeClr val="dk1"/>
                </a:solidFill>
                <a:latin typeface="Calibri"/>
                <a:ea typeface="Calibri"/>
                <a:cs typeface="Calibri"/>
                <a:sym typeface="Calibri"/>
              </a:rPr>
              <a:t>e.g. women and girls’ nutrition improves as well as men’s, and boys’ nutrition; women’s income improves… </a:t>
            </a:r>
            <a:endParaRPr/>
          </a:p>
          <a:p>
            <a:pPr marL="228600" lvl="0" indent="0" algn="l" rtl="0">
              <a:lnSpc>
                <a:spcPct val="100000"/>
              </a:lnSpc>
              <a:spcBef>
                <a:spcPts val="0"/>
              </a:spcBef>
              <a:spcAft>
                <a:spcPts val="0"/>
              </a:spcAft>
              <a:buSzPts val="1400"/>
              <a:buNone/>
            </a:pPr>
            <a:endParaRPr sz="180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800">
              <a:latin typeface="Arial"/>
              <a:ea typeface="Arial"/>
              <a:cs typeface="Arial"/>
              <a:sym typeface="Arial"/>
            </a:endParaRPr>
          </a:p>
        </p:txBody>
      </p:sp>
      <p:pic>
        <p:nvPicPr>
          <p:cNvPr id="227" name="Google Shape;227;p25" descr="A group of people that are standing in the grass&#10;&#10;Description automatically generated"/>
          <p:cNvPicPr preferRelativeResize="0"/>
          <p:nvPr/>
        </p:nvPicPr>
        <p:blipFill rotWithShape="1">
          <a:blip r:embed="rId3">
            <a:alphaModFix/>
          </a:blip>
          <a:srcRect/>
          <a:stretch/>
        </p:blipFill>
        <p:spPr>
          <a:xfrm>
            <a:off x="2540000" y="3315788"/>
            <a:ext cx="4064000" cy="304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787167" y="52352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Outcomes should be gender-responsive and gender-specific</a:t>
            </a:r>
            <a:endParaRPr/>
          </a:p>
        </p:txBody>
      </p:sp>
      <p:sp>
        <p:nvSpPr>
          <p:cNvPr id="233" name="Google Shape;233;p26"/>
          <p:cNvSpPr txBox="1">
            <a:spLocks noGrp="1"/>
          </p:cNvSpPr>
          <p:nvPr>
            <p:ph type="body" idx="1"/>
          </p:nvPr>
        </p:nvSpPr>
        <p:spPr>
          <a:xfrm>
            <a:off x="247847" y="1829089"/>
            <a:ext cx="5621730" cy="3692145"/>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Reflected in the development outcome </a:t>
            </a:r>
            <a:br>
              <a:rPr lang="en-GB" b="1"/>
            </a:br>
            <a:r>
              <a:rPr lang="en-GB"/>
              <a:t>e.g. increased number of women and gender balance in </a:t>
            </a:r>
            <a:r>
              <a:rPr lang="en-GB">
                <a:latin typeface="Calibri"/>
                <a:ea typeface="Calibri"/>
                <a:cs typeface="Calibri"/>
                <a:sym typeface="Calibri"/>
              </a:rPr>
              <a:t>climate-smart jobs and gaining new </a:t>
            </a:r>
            <a:r>
              <a:rPr lang="en-GB">
                <a:solidFill>
                  <a:schemeClr val="dk1"/>
                </a:solidFill>
                <a:latin typeface="Calibri"/>
                <a:ea typeface="Calibri"/>
                <a:cs typeface="Calibri"/>
                <a:sym typeface="Calibri"/>
              </a:rPr>
              <a:t>income generating opportunities in climate-resilient development.</a:t>
            </a:r>
            <a:endParaRPr/>
          </a:p>
          <a:p>
            <a:pPr marL="22860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GB" b="1"/>
              <a:t>Reflected in the immediate outcomes and outputs </a:t>
            </a:r>
            <a:r>
              <a:rPr lang="en-GB"/>
              <a:t>e.g. increased number of women and gender balance in </a:t>
            </a:r>
            <a:r>
              <a:rPr lang="en-GB">
                <a:solidFill>
                  <a:schemeClr val="dk1"/>
                </a:solidFill>
                <a:latin typeface="Calibri"/>
                <a:ea typeface="Calibri"/>
                <a:cs typeface="Calibri"/>
                <a:sym typeface="Calibri"/>
              </a:rPr>
              <a:t>ownership and/or use of climate-smart technologies; </a:t>
            </a:r>
            <a:br>
              <a:rPr lang="en-GB">
                <a:solidFill>
                  <a:schemeClr val="dk1"/>
                </a:solidFill>
                <a:latin typeface="Calibri"/>
                <a:ea typeface="Calibri"/>
                <a:cs typeface="Calibri"/>
                <a:sym typeface="Calibri"/>
              </a:rPr>
            </a:br>
            <a:r>
              <a:rPr lang="en-GB"/>
              <a:t>self-reported increased confidence, increased skills after training  </a:t>
            </a:r>
            <a:endParaRPr/>
          </a:p>
          <a:p>
            <a:pPr marL="457200" lvl="0" indent="-228600" algn="l" rtl="0">
              <a:lnSpc>
                <a:spcPct val="100000"/>
              </a:lnSpc>
              <a:spcBef>
                <a:spcPts val="0"/>
              </a:spcBef>
              <a:spcAft>
                <a:spcPts val="0"/>
              </a:spcAft>
              <a:buSzPts val="1400"/>
              <a:buNone/>
            </a:pPr>
            <a:endParaRPr/>
          </a:p>
        </p:txBody>
      </p:sp>
      <p:pic>
        <p:nvPicPr>
          <p:cNvPr id="234" name="Google Shape;234;p26" descr="A person smiling for the camera&#10;&#10;Description automatically generated"/>
          <p:cNvPicPr preferRelativeResize="0"/>
          <p:nvPr/>
        </p:nvPicPr>
        <p:blipFill rotWithShape="1">
          <a:blip r:embed="rId3">
            <a:alphaModFix/>
          </a:blip>
          <a:srcRect l="12780" r="20287"/>
          <a:stretch/>
        </p:blipFill>
        <p:spPr>
          <a:xfrm>
            <a:off x="6195429" y="1915885"/>
            <a:ext cx="2700724" cy="30262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61040" y="57578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Outputs (and associated activities) should be gender-responsive and gender-specific</a:t>
            </a:r>
            <a:endParaRPr/>
          </a:p>
        </p:txBody>
      </p:sp>
      <p:sp>
        <p:nvSpPr>
          <p:cNvPr id="240" name="Google Shape;240;p27"/>
          <p:cNvSpPr txBox="1">
            <a:spLocks noGrp="1"/>
          </p:cNvSpPr>
          <p:nvPr>
            <p:ph type="body" idx="1"/>
          </p:nvPr>
        </p:nvSpPr>
        <p:spPr>
          <a:xfrm>
            <a:off x="761040" y="1924594"/>
            <a:ext cx="3992011" cy="38465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GB" b="1">
                <a:latin typeface="Calibri"/>
                <a:ea typeface="Calibri"/>
                <a:cs typeface="Calibri"/>
                <a:sym typeface="Calibri"/>
              </a:rPr>
              <a:t>The proposed activities leading to/supporting the outcomes </a:t>
            </a:r>
            <a:br>
              <a:rPr lang="en-GB" b="1">
                <a:latin typeface="Calibri"/>
                <a:ea typeface="Calibri"/>
                <a:cs typeface="Calibri"/>
                <a:sym typeface="Calibri"/>
              </a:rPr>
            </a:br>
            <a:r>
              <a:rPr lang="en-GB" b="1">
                <a:latin typeface="Calibri"/>
                <a:ea typeface="Calibri"/>
                <a:cs typeface="Calibri"/>
                <a:sym typeface="Calibri"/>
              </a:rPr>
              <a:t>should be gender-specific</a:t>
            </a:r>
            <a:r>
              <a:rPr lang="en-GB" sz="2400" b="1">
                <a:latin typeface="Calibri"/>
                <a:ea typeface="Calibri"/>
                <a:cs typeface="Calibri"/>
                <a:sym typeface="Calibri"/>
              </a:rPr>
              <a:t> </a:t>
            </a:r>
            <a:r>
              <a:rPr lang="en-GB">
                <a:latin typeface="Calibri"/>
                <a:ea typeface="Calibri"/>
                <a:cs typeface="Calibri"/>
                <a:sym typeface="Calibri"/>
              </a:rPr>
              <a:t>e.g. </a:t>
            </a:r>
            <a:r>
              <a:rPr lang="en-GB"/>
              <a:t>increased number of women and gender balance i</a:t>
            </a:r>
            <a:r>
              <a:rPr lang="en-GB">
                <a:latin typeface="Calibri"/>
                <a:ea typeface="Calibri"/>
                <a:cs typeface="Calibri"/>
                <a:sym typeface="Calibri"/>
              </a:rPr>
              <a:t>n training for climate-smart vocations, </a:t>
            </a:r>
            <a:r>
              <a:rPr lang="en-GB"/>
              <a:t>increased number of women and gender balance in </a:t>
            </a:r>
            <a:r>
              <a:rPr lang="en-GB">
                <a:latin typeface="Calibri"/>
                <a:ea typeface="Calibri"/>
                <a:cs typeface="Calibri"/>
                <a:sym typeface="Calibri"/>
              </a:rPr>
              <a:t>access to microfinance to acquire climate smart technologies, agricultural inputs, business capital, etc.</a:t>
            </a:r>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a:p>
            <a:pPr marL="0" lvl="0" indent="0" algn="l" rtl="0">
              <a:lnSpc>
                <a:spcPct val="115000"/>
              </a:lnSpc>
              <a:spcBef>
                <a:spcPts val="0"/>
              </a:spcBef>
              <a:spcAft>
                <a:spcPts val="0"/>
              </a:spcAft>
              <a:buSzPts val="1400"/>
              <a:buNone/>
            </a:pPr>
            <a:endParaRPr sz="2400">
              <a:highlight>
                <a:srgbClr val="FFFF00"/>
              </a:highlight>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pic>
        <p:nvPicPr>
          <p:cNvPr id="241" name="Google Shape;241;p27" descr="A person preparing food in a kitchen&#10;&#10;Description automatically generated"/>
          <p:cNvPicPr preferRelativeResize="0"/>
          <p:nvPr/>
        </p:nvPicPr>
        <p:blipFill rotWithShape="1">
          <a:blip r:embed="rId3">
            <a:alphaModFix/>
          </a:blip>
          <a:srcRect/>
          <a:stretch/>
        </p:blipFill>
        <p:spPr>
          <a:xfrm>
            <a:off x="5360126" y="1924594"/>
            <a:ext cx="2714171" cy="40712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519646" y="432089"/>
            <a:ext cx="735216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Recap: What the assessment of vulnerability, needs, capacities and risks assessment achieved (module 3)</a:t>
            </a:r>
            <a:endParaRPr/>
          </a:p>
        </p:txBody>
      </p:sp>
      <p:sp>
        <p:nvSpPr>
          <p:cNvPr id="59" name="Google Shape;59;p10"/>
          <p:cNvSpPr txBox="1">
            <a:spLocks noGrp="1"/>
          </p:cNvSpPr>
          <p:nvPr>
            <p:ph type="body" idx="1"/>
          </p:nvPr>
        </p:nvSpPr>
        <p:spPr>
          <a:xfrm>
            <a:off x="519646" y="1877997"/>
            <a:ext cx="8104708"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Combined qualitative and quantitative data in order to understand if, how and why women and men are affected differently within a particular context or sector. Established a baseline.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Climate impacts and adaptation: The analysis should have revealed differences in how climate impacts are felt and how gender-responsive adaptation actions can be formulated in response (which will be elaborated more in this module).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Low emission development : Should have highlighted barriers to women’s participation in climate solutions and green economy and point to ideas on how equitable participation can be supported (which will be elaborated more in this module).</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Target specific groups of women and girls</a:t>
            </a:r>
            <a:endParaRPr/>
          </a:p>
        </p:txBody>
      </p:sp>
      <p:sp>
        <p:nvSpPr>
          <p:cNvPr id="247" name="Google Shape;247;p28"/>
          <p:cNvSpPr txBox="1">
            <a:spLocks noGrp="1"/>
          </p:cNvSpPr>
          <p:nvPr>
            <p:ph type="body" idx="1"/>
          </p:nvPr>
        </p:nvSpPr>
        <p:spPr>
          <a:xfrm>
            <a:off x="1041543" y="1350140"/>
            <a:ext cx="7060912" cy="3302000"/>
          </a:xfrm>
          <a:prstGeom prst="rect">
            <a:avLst/>
          </a:prstGeom>
          <a:noFill/>
          <a:ln>
            <a:noFill/>
          </a:ln>
        </p:spPr>
        <p:txBody>
          <a:bodyPr spcFirstLastPara="1" wrap="square" lIns="0" tIns="0" rIns="0" bIns="0" anchor="t" anchorCtr="0">
            <a:noAutofit/>
          </a:bodyPr>
          <a:lstStyle/>
          <a:p>
            <a:pPr marL="180000" lvl="0" indent="-180000" algn="l" rtl="0">
              <a:lnSpc>
                <a:spcPct val="115000"/>
              </a:lnSpc>
              <a:spcBef>
                <a:spcPts val="0"/>
              </a:spcBef>
              <a:spcAft>
                <a:spcPts val="0"/>
              </a:spcAft>
              <a:buSzPts val="1400"/>
              <a:buFont typeface="Arial"/>
              <a:buChar char="•"/>
            </a:pPr>
            <a:r>
              <a:rPr lang="en-GB" b="1">
                <a:latin typeface="Calibri"/>
                <a:ea typeface="Calibri"/>
                <a:cs typeface="Calibri"/>
                <a:sym typeface="Calibri"/>
              </a:rPr>
              <a:t>The target groups should include named groups of women, girls</a:t>
            </a:r>
            <a:r>
              <a:rPr lang="en-GB">
                <a:latin typeface="Calibri"/>
                <a:ea typeface="Calibri"/>
                <a:cs typeface="Calibri"/>
                <a:sym typeface="Calibri"/>
              </a:rPr>
              <a:t>; </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targeting Dalit (lower caste) women and women from scheduled tribes in Nepal as specific target groups.</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Teenage girls’ specific needs, Latin America project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1473634" y="244187"/>
            <a:ext cx="5772294" cy="117980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sz="2800">
                <a:solidFill>
                  <a:srgbClr val="C00000"/>
                </a:solidFill>
              </a:rPr>
              <a:t>Remember devising interventions involves ‘ramps’ and ‘pillars’!</a:t>
            </a:r>
            <a:endParaRPr/>
          </a:p>
        </p:txBody>
      </p:sp>
      <p:sp>
        <p:nvSpPr>
          <p:cNvPr id="254" name="Google Shape;254;p29"/>
          <p:cNvSpPr txBox="1">
            <a:spLocks noGrp="1"/>
          </p:cNvSpPr>
          <p:nvPr>
            <p:ph type="body" idx="2"/>
          </p:nvPr>
        </p:nvSpPr>
        <p:spPr>
          <a:xfrm>
            <a:off x="293687" y="1346566"/>
            <a:ext cx="8556625" cy="5389562"/>
          </a:xfrm>
          <a:prstGeom prst="rect">
            <a:avLst/>
          </a:prstGeom>
          <a:noFill/>
          <a:ln>
            <a:noFill/>
          </a:ln>
        </p:spPr>
        <p:txBody>
          <a:bodyPr spcFirstLastPara="1" wrap="square" lIns="0" tIns="0" rIns="0" bIns="0" anchor="t" anchorCtr="0">
            <a:noAutofit/>
          </a:bodyPr>
          <a:lstStyle/>
          <a:p>
            <a:pPr marL="342900" lvl="0" indent="-88900" algn="l" rtl="0">
              <a:lnSpc>
                <a:spcPct val="100000"/>
              </a:lnSpc>
              <a:spcBef>
                <a:spcPts val="0"/>
              </a:spcBef>
              <a:spcAft>
                <a:spcPts val="0"/>
              </a:spcAft>
              <a:buSzPts val="1400"/>
              <a:buFont typeface="Arial"/>
              <a:buChar char="•"/>
            </a:pPr>
            <a:r>
              <a:rPr lang="en-GB" sz="2200" b="0"/>
              <a:t>   Climate </a:t>
            </a:r>
            <a:r>
              <a:rPr lang="en-GB"/>
              <a:t>and development interventions should be aiming for what is shown as ‘equity’ below</a:t>
            </a:r>
            <a:endParaRPr/>
          </a:p>
          <a:p>
            <a:pPr marL="342900" lvl="0" indent="-88900" algn="l" rtl="0">
              <a:lnSpc>
                <a:spcPct val="100000"/>
              </a:lnSpc>
              <a:spcBef>
                <a:spcPts val="0"/>
              </a:spcBef>
              <a:spcAft>
                <a:spcPts val="0"/>
              </a:spcAft>
              <a:buSzPts val="1400"/>
              <a:buFont typeface="Arial"/>
              <a:buChar char="•"/>
            </a:pPr>
            <a:r>
              <a:rPr lang="en-GB" sz="2200" b="0"/>
              <a:t> ‘Equity’ refers to the fact that some groups need more assistance</a:t>
            </a:r>
            <a:endParaRPr/>
          </a:p>
          <a:p>
            <a:pPr marL="800100" lvl="1" indent="-88900" algn="l" rtl="0">
              <a:lnSpc>
                <a:spcPct val="100000"/>
              </a:lnSpc>
              <a:spcBef>
                <a:spcPts val="0"/>
              </a:spcBef>
              <a:spcAft>
                <a:spcPts val="0"/>
              </a:spcAft>
              <a:buSzPts val="1400"/>
              <a:buFont typeface="Arial"/>
              <a:buChar char="•"/>
            </a:pPr>
            <a:r>
              <a:rPr lang="en-GB" sz="2200"/>
              <a:t>  historic disadvantage, current social relations</a:t>
            </a:r>
            <a:endParaRPr/>
          </a:p>
          <a:p>
            <a:pPr marL="800100" lvl="1" indent="-88900" algn="l" rtl="0">
              <a:lnSpc>
                <a:spcPct val="100000"/>
              </a:lnSpc>
              <a:spcBef>
                <a:spcPts val="0"/>
              </a:spcBef>
              <a:spcAft>
                <a:spcPts val="0"/>
              </a:spcAft>
              <a:buSzPts val="1400"/>
              <a:buFont typeface="Arial"/>
              <a:buChar char="•"/>
            </a:pPr>
            <a:r>
              <a:rPr lang="en-GB" sz="2200"/>
              <a:t>  physical or physiological characteristics which affect their response to climate change and its solutions  </a:t>
            </a:r>
            <a:endParaRPr/>
          </a:p>
          <a:p>
            <a:pPr marL="342900" lvl="0" indent="-88900" algn="l" rtl="0">
              <a:lnSpc>
                <a:spcPct val="100000"/>
              </a:lnSpc>
              <a:spcBef>
                <a:spcPts val="0"/>
              </a:spcBef>
              <a:spcAft>
                <a:spcPts val="0"/>
              </a:spcAft>
              <a:buSzPts val="1400"/>
              <a:buFont typeface="Arial"/>
              <a:buChar char="•"/>
            </a:pPr>
            <a:r>
              <a:rPr lang="en-GB" sz="2200" b="0"/>
              <a:t>     Equity is ‘more for those who need it.’  </a:t>
            </a: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solidFill>
                <a:srgbClr val="EB8015"/>
              </a:solidFill>
            </a:endParaRPr>
          </a:p>
        </p:txBody>
      </p:sp>
      <p:pic>
        <p:nvPicPr>
          <p:cNvPr id="255" name="Google Shape;255;p29"/>
          <p:cNvPicPr preferRelativeResize="0"/>
          <p:nvPr/>
        </p:nvPicPr>
        <p:blipFill rotWithShape="1">
          <a:blip r:embed="rId3">
            <a:alphaModFix/>
          </a:blip>
          <a:srcRect/>
          <a:stretch/>
        </p:blipFill>
        <p:spPr>
          <a:xfrm>
            <a:off x="2208949" y="3830782"/>
            <a:ext cx="4688740" cy="2982768"/>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 tool to help prioritise resilience actions in the planning process</a:t>
            </a:r>
            <a:endParaRPr/>
          </a:p>
        </p:txBody>
      </p:sp>
      <p:pic>
        <p:nvPicPr>
          <p:cNvPr id="261" name="Google Shape;261;p30" descr="A person standing in front of a building&#10;&#10;Description automatically generated"/>
          <p:cNvPicPr preferRelativeResize="0"/>
          <p:nvPr/>
        </p:nvPicPr>
        <p:blipFill rotWithShape="1">
          <a:blip r:embed="rId3">
            <a:alphaModFix/>
          </a:blip>
          <a:srcRect/>
          <a:stretch/>
        </p:blipFill>
        <p:spPr>
          <a:xfrm>
            <a:off x="1891842" y="2038350"/>
            <a:ext cx="5360315" cy="3569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graphicFrame>
        <p:nvGraphicFramePr>
          <p:cNvPr id="267" name="Google Shape;267;p31"/>
          <p:cNvGraphicFramePr/>
          <p:nvPr/>
        </p:nvGraphicFramePr>
        <p:xfrm>
          <a:off x="296091" y="326433"/>
          <a:ext cx="8360225" cy="6052780"/>
        </p:xfrm>
        <a:graphic>
          <a:graphicData uri="http://schemas.openxmlformats.org/drawingml/2006/table">
            <a:tbl>
              <a:tblPr firstRow="1" bandRow="1">
                <a:noFill/>
                <a:tableStyleId>{1EA7BF7A-A736-424B-9839-A89852411DC3}</a:tableStyleId>
              </a:tblPr>
              <a:tblGrid>
                <a:gridCol w="2211975">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665075">
                  <a:extLst>
                    <a:ext uri="{9D8B030D-6E8A-4147-A177-3AD203B41FA5}">
                      <a16:colId xmlns:a16="http://schemas.microsoft.com/office/drawing/2014/main" val="20002"/>
                    </a:ext>
                  </a:extLst>
                </a:gridCol>
                <a:gridCol w="1665075">
                  <a:extLst>
                    <a:ext uri="{9D8B030D-6E8A-4147-A177-3AD203B41FA5}">
                      <a16:colId xmlns:a16="http://schemas.microsoft.com/office/drawing/2014/main" val="20003"/>
                    </a:ext>
                  </a:extLst>
                </a:gridCol>
                <a:gridCol w="1665075">
                  <a:extLst>
                    <a:ext uri="{9D8B030D-6E8A-4147-A177-3AD203B41FA5}">
                      <a16:colId xmlns:a16="http://schemas.microsoft.com/office/drawing/2014/main" val="20004"/>
                    </a:ext>
                  </a:extLst>
                </a:gridCol>
              </a:tblGrid>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Tool introduced in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ODI/Actionaid Assessing Resilience toolkit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ICLEI ACCCRN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Prioritising Resilience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UNFCCC Problem Tree Method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CRiSTAL Climate Risk Assessment </a:t>
                      </a:r>
                      <a:r>
                        <a:rPr lang="en-GB" sz="1000" u="none" strike="noStrike" cap="none"/>
                        <a:t>Adaptation, Livelihoods</a:t>
                      </a:r>
                      <a:endParaRPr sz="1400" u="none" strike="noStrike" cap="none"/>
                    </a:p>
                  </a:txBody>
                  <a:tcPr marL="91450" marR="91450" marT="45725" marB="45725"/>
                </a:tc>
                <a:extLst>
                  <a:ext uri="{0D108BD9-81ED-4DB2-BD59-A6C34878D82A}">
                    <a16:rowId xmlns:a16="http://schemas.microsoft.com/office/drawing/2014/main" val="10000"/>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Quantitative assessment of people’s resilience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extLst>
                  <a:ext uri="{0D108BD9-81ED-4DB2-BD59-A6C34878D82A}">
                    <a16:rowId xmlns:a16="http://schemas.microsoft.com/office/drawing/2014/main" val="10001"/>
                  </a:ext>
                </a:extLst>
              </a:tr>
              <a:tr h="4957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Qualitative assessment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2"/>
                  </a:ext>
                </a:extLst>
              </a:tr>
              <a:tr h="517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Define project scope and prioritise activities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3"/>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Analysis of impact of the climate inter-vention on different groups of people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4"/>
                  </a:ext>
                </a:extLst>
              </a:tr>
              <a:tr h="526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Amount of time taken to work through tool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5-10 days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half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2-5 days</a:t>
                      </a:r>
                      <a:endParaRPr sz="1400" u="none" strike="noStrike" cap="none"/>
                    </a:p>
                  </a:txBody>
                  <a:tcPr marL="91450" marR="91450" marT="45725" marB="45725"/>
                </a:tc>
                <a:extLst>
                  <a:ext uri="{0D108BD9-81ED-4DB2-BD59-A6C34878D82A}">
                    <a16:rowId xmlns:a16="http://schemas.microsoft.com/office/drawing/2014/main" val="10005"/>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the field, or desk-based?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extLst>
                  <a:ext uri="{0D108BD9-81ED-4DB2-BD59-A6C34878D82A}">
                    <a16:rowId xmlns:a16="http://schemas.microsoft.com/office/drawing/2014/main" val="10006"/>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require training /support to 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for quantitative part only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preferably, yes</a:t>
                      </a:r>
                      <a:endParaRPr sz="1400" u="none" strike="noStrike" cap="none"/>
                    </a:p>
                  </a:txBody>
                  <a:tcPr marL="91450" marR="91450" marT="45725" marB="45725"/>
                </a:tc>
                <a:extLst>
                  <a:ext uri="{0D108BD9-81ED-4DB2-BD59-A6C34878D82A}">
                    <a16:rowId xmlns:a16="http://schemas.microsoft.com/office/drawing/2014/main" val="10007"/>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High level of gender expertise needed? (more than this training?)</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1144217" y="584489"/>
            <a:ext cx="772981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ICLEI Prioritising resilience tool and method  </a:t>
            </a:r>
            <a:endParaRPr/>
          </a:p>
        </p:txBody>
      </p:sp>
      <p:sp>
        <p:nvSpPr>
          <p:cNvPr id="273" name="Google Shape;273;p32"/>
          <p:cNvSpPr txBox="1">
            <a:spLocks noGrp="1"/>
          </p:cNvSpPr>
          <p:nvPr>
            <p:ph type="body" idx="1"/>
          </p:nvPr>
        </p:nvSpPr>
        <p:spPr>
          <a:xfrm>
            <a:off x="603661" y="1206789"/>
            <a:ext cx="6041838" cy="506672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The ICLEI ACCCRN Process provides a method for assessing the resilience of a proposed intervention/solution to climate change and development.</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a:t>The key criteria for assessing and prioritising the resilience of interventions is:</a:t>
            </a:r>
            <a:endParaRPr/>
          </a:p>
          <a:p>
            <a:pPr marL="571500" lvl="0" indent="-342900" algn="l" rtl="0">
              <a:lnSpc>
                <a:spcPct val="100000"/>
              </a:lnSpc>
              <a:spcBef>
                <a:spcPts val="0"/>
              </a:spcBef>
              <a:spcAft>
                <a:spcPts val="0"/>
              </a:spcAft>
              <a:buSzPts val="1400"/>
              <a:buFont typeface="Arial"/>
              <a:buChar char="•"/>
            </a:pPr>
            <a:r>
              <a:rPr lang="en-GB"/>
              <a:t>Redundancy</a:t>
            </a:r>
            <a:endParaRPr/>
          </a:p>
          <a:p>
            <a:pPr marL="571500" lvl="0" indent="-342900" algn="l" rtl="0">
              <a:lnSpc>
                <a:spcPct val="100000"/>
              </a:lnSpc>
              <a:spcBef>
                <a:spcPts val="0"/>
              </a:spcBef>
              <a:spcAft>
                <a:spcPts val="0"/>
              </a:spcAft>
              <a:buSzPts val="1400"/>
              <a:buFont typeface="Arial"/>
              <a:buChar char="•"/>
            </a:pPr>
            <a:r>
              <a:rPr lang="en-GB"/>
              <a:t>Flexibility and diversity</a:t>
            </a:r>
            <a:endParaRPr/>
          </a:p>
          <a:p>
            <a:pPr marL="571500" lvl="0" indent="-342900" algn="l" rtl="0">
              <a:lnSpc>
                <a:spcPct val="100000"/>
              </a:lnSpc>
              <a:spcBef>
                <a:spcPts val="0"/>
              </a:spcBef>
              <a:spcAft>
                <a:spcPts val="0"/>
              </a:spcAft>
              <a:buSzPts val="1400"/>
              <a:buFont typeface="Arial"/>
              <a:buChar char="•"/>
            </a:pPr>
            <a:r>
              <a:rPr lang="en-GB"/>
              <a:t>Reorganisation and responsiveness</a:t>
            </a:r>
            <a:endParaRPr/>
          </a:p>
          <a:p>
            <a:pPr marL="571500" lvl="0" indent="-342900" algn="l" rtl="0">
              <a:lnSpc>
                <a:spcPct val="100000"/>
              </a:lnSpc>
              <a:spcBef>
                <a:spcPts val="0"/>
              </a:spcBef>
              <a:spcAft>
                <a:spcPts val="0"/>
              </a:spcAft>
              <a:buSzPts val="1400"/>
              <a:buFont typeface="Arial"/>
              <a:buChar char="•"/>
            </a:pPr>
            <a:r>
              <a:rPr lang="en-GB"/>
              <a:t>Access to information</a:t>
            </a:r>
            <a:endParaRPr/>
          </a:p>
          <a:p>
            <a:pPr marL="571500" lvl="0" indent="-342900" algn="l" rtl="0">
              <a:lnSpc>
                <a:spcPct val="100000"/>
              </a:lnSpc>
              <a:spcBef>
                <a:spcPts val="0"/>
              </a:spcBef>
              <a:spcAft>
                <a:spcPts val="0"/>
              </a:spcAft>
              <a:buSzPts val="1400"/>
              <a:buFont typeface="Arial"/>
              <a:buChar char="•"/>
            </a:pPr>
            <a:r>
              <a:rPr lang="en-GB"/>
              <a:t>Energy saving and greenhouse gas mitigation potential</a:t>
            </a:r>
            <a:endParaRPr i="1"/>
          </a:p>
          <a:p>
            <a:pPr marL="228600" lvl="0" indent="0" algn="l" rtl="0">
              <a:lnSpc>
                <a:spcPct val="100000"/>
              </a:lnSpc>
              <a:spcBef>
                <a:spcPts val="0"/>
              </a:spcBef>
              <a:spcAft>
                <a:spcPts val="0"/>
              </a:spcAft>
              <a:buSzPts val="1400"/>
              <a:buNone/>
            </a:pPr>
            <a:r>
              <a:rPr lang="en-GB" i="1"/>
              <a:t>(Follow in accompanying handout)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Redundancy</a:t>
            </a:r>
            <a:endParaRPr/>
          </a:p>
        </p:txBody>
      </p:sp>
      <p:sp>
        <p:nvSpPr>
          <p:cNvPr id="279" name="Google Shape;279;p33"/>
          <p:cNvSpPr txBox="1">
            <a:spLocks noGrp="1"/>
          </p:cNvSpPr>
          <p:nvPr>
            <p:ph type="body" idx="1"/>
          </p:nvPr>
        </p:nvSpPr>
        <p:spPr>
          <a:xfrm>
            <a:off x="904034" y="1520551"/>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a:t>
            </a:r>
            <a:br>
              <a:rPr lang="en-GB"/>
            </a:b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Hospitals and emergency communications facilities have backup electrical generators</a:t>
            </a:r>
            <a:endParaRPr/>
          </a:p>
          <a:p>
            <a:pPr marL="457200" lvl="0" indent="-228600" algn="l" rtl="0">
              <a:lnSpc>
                <a:spcPct val="100000"/>
              </a:lnSpc>
              <a:spcBef>
                <a:spcPts val="0"/>
              </a:spcBef>
              <a:spcAft>
                <a:spcPts val="0"/>
              </a:spcAft>
              <a:buSzPts val="1400"/>
              <a:buNone/>
            </a:pPr>
            <a:r>
              <a:rPr lang="en-GB" i="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Flexibility and diversity</a:t>
            </a:r>
            <a:endParaRPr/>
          </a:p>
        </p:txBody>
      </p:sp>
      <p:sp>
        <p:nvSpPr>
          <p:cNvPr id="285" name="Google Shape;285;p34"/>
          <p:cNvSpPr txBox="1">
            <a:spLocks noGrp="1"/>
          </p:cNvSpPr>
          <p:nvPr>
            <p:ph type="body" idx="1"/>
          </p:nvPr>
        </p:nvSpPr>
        <p:spPr>
          <a:xfrm>
            <a:off x="904034" y="142475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Flexibility and diversity</a:t>
            </a:r>
            <a:r>
              <a:rPr lang="en-GB"/>
              <a:t>: Essential systems should be able to work under a variety of conditions; they should not be rigid or designed only for one specific situation. Flexibility and diversity criteria do not apply solely to a system’s technological attributes but also its social attributes. </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Dikes are designed so that if their capacity is exceeded, they fail in predictable ways, channelling flooding away from populated areas</a:t>
            </a:r>
            <a:endParaRPr/>
          </a:p>
          <a:p>
            <a:pPr marL="571500" lvl="0" indent="-342900" algn="l" rtl="0">
              <a:lnSpc>
                <a:spcPct val="100000"/>
              </a:lnSpc>
              <a:spcBef>
                <a:spcPts val="0"/>
              </a:spcBef>
              <a:spcAft>
                <a:spcPts val="0"/>
              </a:spcAft>
              <a:buSzPts val="1400"/>
              <a:buFont typeface="Arial"/>
              <a:buChar char="•"/>
            </a:pPr>
            <a:r>
              <a:rPr lang="en-GB" b="1" i="1"/>
              <a:t>Example:</a:t>
            </a:r>
            <a:r>
              <a:rPr lang="en-GB" i="1"/>
              <a:t> climate and weather information services (communications) and related Early Warning Systems for extreme weather events are designed and delivered in multiple formats – e.g. audiovisual as well as text-based</a:t>
            </a:r>
            <a:endParaRPr/>
          </a:p>
          <a:p>
            <a:pPr marL="571500" lvl="0" indent="-254000" algn="l" rtl="0">
              <a:lnSpc>
                <a:spcPct val="100000"/>
              </a:lnSpc>
              <a:spcBef>
                <a:spcPts val="0"/>
              </a:spcBef>
              <a:spcAft>
                <a:spcPts val="0"/>
              </a:spcAft>
              <a:buSzPts val="14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Reorganisation and responsiveness</a:t>
            </a:r>
            <a:endParaRPr/>
          </a:p>
        </p:txBody>
      </p:sp>
      <p:sp>
        <p:nvSpPr>
          <p:cNvPr id="291" name="Google Shape;291;p35"/>
          <p:cNvSpPr txBox="1">
            <a:spLocks noGrp="1"/>
          </p:cNvSpPr>
          <p:nvPr>
            <p:ph type="body" idx="1"/>
          </p:nvPr>
        </p:nvSpPr>
        <p:spPr>
          <a:xfrm>
            <a:off x="1041543" y="1433466"/>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Under extreme conditions, systems should be able to respond and change to meet unexpected shocks. This requires flexible organisations and access to different kinds of resources , a high level of coordination and flexible organisational structures </a:t>
            </a:r>
            <a:endParaRPr/>
          </a:p>
          <a:p>
            <a:pPr marL="571500" lvl="0" indent="-342900" algn="l" rtl="0">
              <a:lnSpc>
                <a:spcPct val="100000"/>
              </a:lnSpc>
              <a:spcBef>
                <a:spcPts val="0"/>
              </a:spcBef>
              <a:spcAft>
                <a:spcPts val="0"/>
              </a:spcAft>
              <a:buSzPts val="1400"/>
              <a:buFont typeface="Arial"/>
              <a:buChar char="•"/>
            </a:pPr>
            <a:r>
              <a:rPr lang="en-GB"/>
              <a:t>Providing adequate voice and means of influence to diverse people with local and indigenous knowledge enriches decision-making, implementation and course correction, thus helping to create more responsive systems. </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Houses in flood-prone areas are designed with flat roofs as emergency refuges for family members and possessions above flood water level</a:t>
            </a:r>
            <a:r>
              <a:rPr lang="en-GB"/>
              <a:t> </a:t>
            </a:r>
            <a:endParaRPr/>
          </a:p>
          <a:p>
            <a:pPr marL="457200" lvl="0" indent="-228600" algn="l" rtl="0">
              <a:lnSpc>
                <a:spcPct val="100000"/>
              </a:lnSpc>
              <a:spcBef>
                <a:spcPts val="0"/>
              </a:spcBef>
              <a:spcAft>
                <a:spcPts val="0"/>
              </a:spcAft>
              <a:buSzPts val="1400"/>
              <a:buNone/>
            </a:pPr>
            <a:r>
              <a:rPr lang="en-GB" b="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Access to information</a:t>
            </a:r>
            <a:endParaRPr/>
          </a:p>
        </p:txBody>
      </p:sp>
      <p:sp>
        <p:nvSpPr>
          <p:cNvPr id="297" name="Google Shape;297;p36"/>
          <p:cNvSpPr txBox="1">
            <a:spLocks noGrp="1"/>
          </p:cNvSpPr>
          <p:nvPr>
            <p:ph type="body" idx="1"/>
          </p:nvPr>
        </p:nvSpPr>
        <p:spPr>
          <a:xfrm>
            <a:off x="1041543" y="136379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mechanisms to document, learn  from and build on experience, so that past mistakes are not repeated.</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Different government agencies share a common monitoring and reporting system of natural resources; local governments develop systems for ‘impact reporting’ from different types of climate hazard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Greenhouse gas saving potential</a:t>
            </a:r>
            <a:endParaRPr/>
          </a:p>
        </p:txBody>
      </p:sp>
      <p:sp>
        <p:nvSpPr>
          <p:cNvPr id="303" name="Google Shape;303;p37"/>
          <p:cNvSpPr txBox="1">
            <a:spLocks noGrp="1"/>
          </p:cNvSpPr>
          <p:nvPr>
            <p:ph type="body" idx="1"/>
          </p:nvPr>
        </p:nvSpPr>
        <p:spPr>
          <a:xfrm>
            <a:off x="797703" y="1448238"/>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potential to reduce energy consumption and mitigate GHG emissions. </a:t>
            </a:r>
            <a:endParaRPr/>
          </a:p>
          <a:p>
            <a:pPr marL="571500" lvl="0" indent="-342900" algn="l" rtl="0">
              <a:lnSpc>
                <a:spcPct val="100000"/>
              </a:lnSpc>
              <a:spcBef>
                <a:spcPts val="0"/>
              </a:spcBef>
              <a:spcAft>
                <a:spcPts val="0"/>
              </a:spcAft>
              <a:buSzPts val="1400"/>
              <a:buFont typeface="Arial"/>
              <a:buChar char="•"/>
            </a:pPr>
            <a:r>
              <a:rPr lang="en-GB"/>
              <a:t>This requires procedures for periodic monitoring and evaluation of performance and adherence to common GHG accounting methodologies.</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Providing access to local water sources through rainwater harvesting/ ground water recharge may not only build the resilience of the community (where such water sources are adequate) but also reduce the city’s dependence on transporting water from far distances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
        <p:nvSpPr>
          <p:cNvPr id="65" name="Google Shape;65;p11"/>
          <p:cNvSpPr txBox="1">
            <a:spLocks noGrp="1"/>
          </p:cNvSpPr>
          <p:nvPr>
            <p:ph type="body" idx="1"/>
          </p:nvPr>
        </p:nvSpPr>
        <p:spPr>
          <a:xfrm>
            <a:off x="570110" y="1473161"/>
            <a:ext cx="7633200" cy="21555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How to funnel the assessment of people’s climate-related development needs, risks and capacities (from the last stage/module) into an assessment of possible solutions using complementary methods.</a:t>
            </a:r>
            <a:endParaRPr/>
          </a:p>
          <a:p>
            <a:pPr marL="571500" lvl="0" indent="-342900" algn="l" rtl="0">
              <a:lnSpc>
                <a:spcPct val="100000"/>
              </a:lnSpc>
              <a:spcBef>
                <a:spcPts val="0"/>
              </a:spcBef>
              <a:spcAft>
                <a:spcPts val="0"/>
              </a:spcAft>
              <a:buSzPts val="1400"/>
              <a:buFont typeface="Arial"/>
              <a:buChar char="•"/>
            </a:pPr>
            <a:r>
              <a:rPr lang="en-GB"/>
              <a:t>Ideas for taking the range of solutions and mapping them to a project or programme plan that will deliver improved outcomes for women and girls, and for everyone.</a:t>
            </a:r>
            <a:endParaRPr/>
          </a:p>
          <a:p>
            <a:pPr marL="571500" lvl="0" indent="-25400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(1) climate resilience evaluation</a:t>
            </a:r>
            <a:endParaRPr/>
          </a:p>
        </p:txBody>
      </p:sp>
      <p:pic>
        <p:nvPicPr>
          <p:cNvPr id="309" name="Google Shape;309;p38" descr="A screenshot of a cell phone&#10;&#10;Description automatically generated"/>
          <p:cNvPicPr preferRelativeResize="0"/>
          <p:nvPr/>
        </p:nvPicPr>
        <p:blipFill rotWithShape="1">
          <a:blip r:embed="rId3">
            <a:alphaModFix/>
          </a:blip>
          <a:srcRect/>
          <a:stretch/>
        </p:blipFill>
        <p:spPr>
          <a:xfrm>
            <a:off x="212108" y="1088212"/>
            <a:ext cx="8165538" cy="3479783"/>
          </a:xfrm>
          <a:prstGeom prst="rect">
            <a:avLst/>
          </a:prstGeom>
          <a:noFill/>
          <a:ln>
            <a:noFill/>
          </a:ln>
        </p:spPr>
      </p:pic>
      <p:sp>
        <p:nvSpPr>
          <p:cNvPr id="310" name="Google Shape;310;p38"/>
          <p:cNvSpPr/>
          <p:nvPr/>
        </p:nvSpPr>
        <p:spPr>
          <a:xfrm>
            <a:off x="351445" y="4259195"/>
            <a:ext cx="842554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List the resilience interventions generated during the options analysis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2</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Evaluate them on the basis of the above resilience indicators.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3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Complete table by determining the overall resilience score for each intervention on the basis of the number of resilience indicators that the intervention is perceived to fulfil.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(2) feasibility checklist</a:t>
            </a:r>
            <a:endParaRPr/>
          </a:p>
        </p:txBody>
      </p:sp>
      <p:sp>
        <p:nvSpPr>
          <p:cNvPr id="316" name="Google Shape;316;p39"/>
          <p:cNvSpPr/>
          <p:nvPr/>
        </p:nvSpPr>
        <p:spPr>
          <a:xfrm>
            <a:off x="525910" y="1045732"/>
            <a:ext cx="7871298" cy="563231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Feasibility</a:t>
            </a:r>
            <a:r>
              <a:rPr lang="en-GB"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Technical – local stakeholders have or can access technical expertise needed</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Political – the intervention will be seen as acceptable to city leaders and the community and is consistent with the city’s values and vision</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Social – in practical terms, the intervention will be socially acceptable including among the diverse groups of people whose adoption is needed to make it a success </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Cost-benefit – the cost is within capacity, or the stakeholders can access required funds, and the anticipated benefits of the action will justify the cost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Responsibility - An assessment of has been carried out into which actors will be responsible for delivery and they agree to these roles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2" name="Google Shape;322;p4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project now address the differentiated climate change impacts on men and women? How do those impacts differ? </a:t>
            </a:r>
            <a:endParaRPr/>
          </a:p>
          <a:p>
            <a:pPr marL="571500" lvl="0" indent="-342900" algn="l" rtl="0">
              <a:lnSpc>
                <a:spcPct val="100000"/>
              </a:lnSpc>
              <a:spcBef>
                <a:spcPts val="0"/>
              </a:spcBef>
              <a:spcAft>
                <a:spcPts val="0"/>
              </a:spcAft>
              <a:buSzPts val="1400"/>
              <a:buFont typeface="Arial"/>
              <a:buChar char="•"/>
            </a:pPr>
            <a:r>
              <a:rPr lang="en-GB"/>
              <a:t>Does the project address women and men’s differentiated capabilities to address these impacts. How are gender-specific vulnerabilities reduced and women’s and men’s capabilities to adapt increased?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8" name="Google Shape;328;p41"/>
          <p:cNvSpPr txBox="1">
            <a:spLocks noGrp="1"/>
          </p:cNvSpPr>
          <p:nvPr>
            <p:ph type="body" idx="1"/>
          </p:nvPr>
        </p:nvSpPr>
        <p:spPr>
          <a:xfrm>
            <a:off x="597406" y="2077900"/>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Check that the proposed project is advancing rights and capabilities not curtailing them</a:t>
            </a:r>
            <a:endParaRPr/>
          </a:p>
        </p:txBody>
      </p:sp>
      <p:sp>
        <p:nvSpPr>
          <p:cNvPr id="334" name="Google Shape;334;p4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35" name="Google Shape;335;p42" descr="A screenshot of a cell phone&#10;&#10;Description automatically generated"/>
          <p:cNvPicPr preferRelativeResize="0"/>
          <p:nvPr/>
        </p:nvPicPr>
        <p:blipFill rotWithShape="1">
          <a:blip r:embed="rId3">
            <a:alphaModFix/>
          </a:blip>
          <a:srcRect/>
          <a:stretch/>
        </p:blipFill>
        <p:spPr>
          <a:xfrm>
            <a:off x="966650" y="1483355"/>
            <a:ext cx="7210697" cy="53096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Optional group exercise: </a:t>
            </a:r>
            <a:endParaRPr/>
          </a:p>
        </p:txBody>
      </p:sp>
      <p:pic>
        <p:nvPicPr>
          <p:cNvPr id="341" name="Google Shape;341;p43" descr="A screenshot of a cell phone&#10;&#10;Description automatically generated"/>
          <p:cNvPicPr preferRelativeResize="0"/>
          <p:nvPr/>
        </p:nvPicPr>
        <p:blipFill rotWithShape="1">
          <a:blip r:embed="rId3">
            <a:alphaModFix/>
          </a:blip>
          <a:srcRect b="25465"/>
          <a:stretch/>
        </p:blipFill>
        <p:spPr>
          <a:xfrm>
            <a:off x="212108" y="910188"/>
            <a:ext cx="8165538" cy="2593664"/>
          </a:xfrm>
          <a:prstGeom prst="rect">
            <a:avLst/>
          </a:prstGeom>
          <a:noFill/>
          <a:ln>
            <a:noFill/>
          </a:ln>
        </p:spPr>
      </p:pic>
      <p:sp>
        <p:nvSpPr>
          <p:cNvPr id="342" name="Google Shape;342;p43"/>
          <p:cNvSpPr/>
          <p:nvPr/>
        </p:nvSpPr>
        <p:spPr>
          <a:xfrm>
            <a:off x="359228" y="3765580"/>
            <a:ext cx="4690202" cy="2101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Use the illustrative example of roof top water harvesting given here. </a:t>
            </a:r>
            <a:r>
              <a:rPr lang="en-GB" sz="1400" b="0" i="0" u="none" strike="noStrike" cap="none">
                <a:solidFill>
                  <a:srgbClr val="000000"/>
                </a:solidFill>
                <a:latin typeface="Arial"/>
                <a:ea typeface="Arial"/>
                <a:cs typeface="Arial"/>
                <a:sym typeface="Arial"/>
              </a:rPr>
              <a:t>It is a proposed climate change adaptation measure that already scores high for overall resilience as it meets the criteria of: redundancy, flexibility and diversity, responsiveness, energy saving and GHG emission mitigation.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Now turn the gender and social inclusion lens on this example. </a:t>
            </a:r>
            <a:r>
              <a:rPr lang="en-GB" sz="1400" b="0" i="0" u="none" strike="noStrike" cap="none">
                <a:solidFill>
                  <a:srgbClr val="000000"/>
                </a:solidFill>
                <a:latin typeface="Arial"/>
                <a:ea typeface="Arial"/>
                <a:cs typeface="Arial"/>
                <a:sym typeface="Arial"/>
              </a:rPr>
              <a:t>Form pairs or small groups. Discuss: for women, girls and other socially disadvantaged groups where you work, would rooftop water harvesting empower women and girls? Undermine their status and wellbeing? How? Be as specific as you can</a:t>
            </a:r>
            <a:endParaRPr sz="1400" b="0" i="0" u="none" strike="noStrike" cap="none">
              <a:solidFill>
                <a:srgbClr val="000000"/>
              </a:solidFill>
              <a:latin typeface="Arial"/>
              <a:ea typeface="Arial"/>
              <a:cs typeface="Arial"/>
              <a:sym typeface="Arial"/>
            </a:endParaRPr>
          </a:p>
        </p:txBody>
      </p:sp>
      <p:pic>
        <p:nvPicPr>
          <p:cNvPr id="343" name="Google Shape;343;p43" descr="A close up of a sign&#10;&#10;Description automatically generated"/>
          <p:cNvPicPr preferRelativeResize="0"/>
          <p:nvPr/>
        </p:nvPicPr>
        <p:blipFill rotWithShape="1">
          <a:blip r:embed="rId4">
            <a:alphaModFix/>
          </a:blip>
          <a:srcRect/>
          <a:stretch/>
        </p:blipFill>
        <p:spPr>
          <a:xfrm>
            <a:off x="5358950" y="3503852"/>
            <a:ext cx="3207687" cy="32076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Remember! Measures to respond to climate change can </a:t>
            </a:r>
            <a:r>
              <a:rPr lang="en-GB" u="sng"/>
              <a:t>decrease</a:t>
            </a:r>
            <a:r>
              <a:rPr lang="en-GB"/>
              <a:t> inequalities or </a:t>
            </a:r>
            <a:r>
              <a:rPr lang="en-GB" u="sng"/>
              <a:t>reinforce</a:t>
            </a:r>
            <a:r>
              <a:rPr lang="en-GB"/>
              <a:t> them. Social and institutional dynamics can create winners and losers.</a:t>
            </a:r>
            <a:endParaRPr/>
          </a:p>
        </p:txBody>
      </p:sp>
      <p:sp>
        <p:nvSpPr>
          <p:cNvPr id="349" name="Google Shape;349;p4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50" name="Google Shape;350;p44" descr="A picture containing table, cup, water, photo&#10;&#10;Description automatically generated"/>
          <p:cNvPicPr preferRelativeResize="0"/>
          <p:nvPr/>
        </p:nvPicPr>
        <p:blipFill rotWithShape="1">
          <a:blip r:embed="rId3">
            <a:alphaModFix/>
          </a:blip>
          <a:srcRect/>
          <a:stretch/>
        </p:blipFill>
        <p:spPr>
          <a:xfrm>
            <a:off x="0" y="2392637"/>
            <a:ext cx="9039291" cy="47196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an alternative tool to dive deep – through consultative fieldwork – into people’s climate risks and adaptation options</a:t>
            </a:r>
            <a:endParaRPr/>
          </a:p>
        </p:txBody>
      </p:sp>
      <p:pic>
        <p:nvPicPr>
          <p:cNvPr id="356" name="Google Shape;356;p45" descr="A group of people looking at a birthday cake&#10;&#10;Description automatically generated"/>
          <p:cNvPicPr preferRelativeResize="0"/>
          <p:nvPr/>
        </p:nvPicPr>
        <p:blipFill rotWithShape="1">
          <a:blip r:embed="rId3">
            <a:alphaModFix/>
          </a:blip>
          <a:srcRect/>
          <a:stretch/>
        </p:blipFill>
        <p:spPr>
          <a:xfrm>
            <a:off x="1314994" y="2173951"/>
            <a:ext cx="6149340" cy="40995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6"/>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graphicFrame>
        <p:nvGraphicFramePr>
          <p:cNvPr id="362" name="Google Shape;362;p46"/>
          <p:cNvGraphicFramePr/>
          <p:nvPr/>
        </p:nvGraphicFramePr>
        <p:xfrm>
          <a:off x="296091" y="326433"/>
          <a:ext cx="8360225" cy="6052780"/>
        </p:xfrm>
        <a:graphic>
          <a:graphicData uri="http://schemas.openxmlformats.org/drawingml/2006/table">
            <a:tbl>
              <a:tblPr firstRow="1" bandRow="1">
                <a:noFill/>
                <a:tableStyleId>{1EA7BF7A-A736-424B-9839-A89852411DC3}</a:tableStyleId>
              </a:tblPr>
              <a:tblGrid>
                <a:gridCol w="2211975">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665075">
                  <a:extLst>
                    <a:ext uri="{9D8B030D-6E8A-4147-A177-3AD203B41FA5}">
                      <a16:colId xmlns:a16="http://schemas.microsoft.com/office/drawing/2014/main" val="20002"/>
                    </a:ext>
                  </a:extLst>
                </a:gridCol>
                <a:gridCol w="1665075">
                  <a:extLst>
                    <a:ext uri="{9D8B030D-6E8A-4147-A177-3AD203B41FA5}">
                      <a16:colId xmlns:a16="http://schemas.microsoft.com/office/drawing/2014/main" val="20003"/>
                    </a:ext>
                  </a:extLst>
                </a:gridCol>
                <a:gridCol w="1665075">
                  <a:extLst>
                    <a:ext uri="{9D8B030D-6E8A-4147-A177-3AD203B41FA5}">
                      <a16:colId xmlns:a16="http://schemas.microsoft.com/office/drawing/2014/main" val="20004"/>
                    </a:ext>
                  </a:extLst>
                </a:gridCol>
              </a:tblGrid>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Tool introduced in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ODI/Actionaid Assessing Resilience toolkit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ICLEI ACCCRN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Prioritising Resilience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UNFCCC Problem Tree Method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CRiSTAL Climate Risk Assessment </a:t>
                      </a:r>
                      <a:r>
                        <a:rPr lang="en-GB" sz="1000" u="none" strike="noStrike" cap="none"/>
                        <a:t>Adaptation, Livelihoods</a:t>
                      </a:r>
                      <a:endParaRPr sz="1400" u="none" strike="noStrike" cap="none"/>
                    </a:p>
                  </a:txBody>
                  <a:tcPr marL="91450" marR="91450" marT="45725" marB="45725"/>
                </a:tc>
                <a:extLst>
                  <a:ext uri="{0D108BD9-81ED-4DB2-BD59-A6C34878D82A}">
                    <a16:rowId xmlns:a16="http://schemas.microsoft.com/office/drawing/2014/main" val="10000"/>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Quantitative assessment of people’s resilience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extLst>
                  <a:ext uri="{0D108BD9-81ED-4DB2-BD59-A6C34878D82A}">
                    <a16:rowId xmlns:a16="http://schemas.microsoft.com/office/drawing/2014/main" val="10001"/>
                  </a:ext>
                </a:extLst>
              </a:tr>
              <a:tr h="4957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Qualitative assessment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2"/>
                  </a:ext>
                </a:extLst>
              </a:tr>
              <a:tr h="517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Define project scope and prioritise activities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3"/>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Analysis of impact of the climate inter-vention on different groups of people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4"/>
                  </a:ext>
                </a:extLst>
              </a:tr>
              <a:tr h="526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Amount of time taken to work through tool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5-10 days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half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2-5 days</a:t>
                      </a:r>
                      <a:endParaRPr sz="1400" u="none" strike="noStrike" cap="none"/>
                    </a:p>
                  </a:txBody>
                  <a:tcPr marL="91450" marR="91450" marT="45725" marB="45725"/>
                </a:tc>
                <a:extLst>
                  <a:ext uri="{0D108BD9-81ED-4DB2-BD59-A6C34878D82A}">
                    <a16:rowId xmlns:a16="http://schemas.microsoft.com/office/drawing/2014/main" val="10005"/>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the field, or desk-based?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extLst>
                  <a:ext uri="{0D108BD9-81ED-4DB2-BD59-A6C34878D82A}">
                    <a16:rowId xmlns:a16="http://schemas.microsoft.com/office/drawing/2014/main" val="10006"/>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require training /support to 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for quantitative part only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preferably, yes</a:t>
                      </a:r>
                      <a:endParaRPr sz="1400" u="none" strike="noStrike" cap="none"/>
                    </a:p>
                  </a:txBody>
                  <a:tcPr marL="91450" marR="91450" marT="45725" marB="45725"/>
                </a:tc>
                <a:extLst>
                  <a:ext uri="{0D108BD9-81ED-4DB2-BD59-A6C34878D82A}">
                    <a16:rowId xmlns:a16="http://schemas.microsoft.com/office/drawing/2014/main" val="10007"/>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High level of gender expertise needed? (more than this training?)</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668105" y="304880"/>
            <a:ext cx="6785894"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Alternative assessment tool: CRiSTAL</a:t>
            </a:r>
            <a:br>
              <a:rPr lang="en-GB" sz="2520"/>
            </a:br>
            <a:r>
              <a:rPr lang="en-GB" sz="2520" u="sng"/>
              <a:t>C</a:t>
            </a:r>
            <a:r>
              <a:rPr lang="en-GB" sz="2520"/>
              <a:t>ommunity based </a:t>
            </a:r>
            <a:r>
              <a:rPr lang="en-GB" sz="2520" u="sng"/>
              <a:t>Ri</a:t>
            </a:r>
            <a:r>
              <a:rPr lang="en-GB" sz="2520"/>
              <a:t>sk </a:t>
            </a:r>
            <a:r>
              <a:rPr lang="en-GB" sz="2520" u="sng"/>
              <a:t>S</a:t>
            </a:r>
            <a:r>
              <a:rPr lang="en-GB" sz="2520"/>
              <a:t>creening </a:t>
            </a:r>
            <a:r>
              <a:rPr lang="en-GB" sz="2520" u="sng"/>
              <a:t>T</a:t>
            </a:r>
            <a:r>
              <a:rPr lang="en-GB" sz="2520"/>
              <a:t>ool </a:t>
            </a:r>
            <a:r>
              <a:rPr lang="en-GB" sz="2520" u="sng"/>
              <a:t>A</a:t>
            </a:r>
            <a:r>
              <a:rPr lang="en-GB" sz="2520"/>
              <a:t>daptation and </a:t>
            </a:r>
            <a:r>
              <a:rPr lang="en-GB" sz="2520" u="sng"/>
              <a:t>L</a:t>
            </a:r>
            <a:r>
              <a:rPr lang="en-GB" sz="2520"/>
              <a:t>ivelihoods</a:t>
            </a:r>
            <a:br>
              <a:rPr lang="en-GB" sz="2520"/>
            </a:br>
            <a:endParaRPr sz="2520"/>
          </a:p>
        </p:txBody>
      </p:sp>
      <p:sp>
        <p:nvSpPr>
          <p:cNvPr id="368" name="Google Shape;368;p47"/>
          <p:cNvSpPr txBox="1">
            <a:spLocks noGrp="1"/>
          </p:cNvSpPr>
          <p:nvPr>
            <p:ph type="body" idx="1"/>
          </p:nvPr>
        </p:nvSpPr>
        <p:spPr>
          <a:xfrm>
            <a:off x="542750" y="1592551"/>
            <a:ext cx="7930877" cy="334064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This easy-to-use application can be easily applied in community settings – combining either version 4.0 (Excel spreadsheet and users manual) or version 5.0 (downloadable app and users manual) to compile: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 The </a:t>
            </a:r>
            <a:r>
              <a:rPr lang="en-GB" b="1"/>
              <a:t>climate risks </a:t>
            </a:r>
            <a:r>
              <a:rPr lang="en-GB"/>
              <a:t>– both current and future –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livelihood resources </a:t>
            </a:r>
            <a:r>
              <a:rPr lang="en-GB"/>
              <a:t>that are important to communities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links between climate risks and key livelihood resources </a:t>
            </a:r>
            <a:r>
              <a:rPr lang="en-GB"/>
              <a:t>in your project area, namely: </a:t>
            </a:r>
            <a:endParaRPr/>
          </a:p>
          <a:p>
            <a:pPr marL="728663" lvl="1" indent="-214311" algn="l" rtl="0">
              <a:lnSpc>
                <a:spcPct val="100000"/>
              </a:lnSpc>
              <a:spcBef>
                <a:spcPts val="0"/>
              </a:spcBef>
              <a:spcAft>
                <a:spcPts val="0"/>
              </a:spcAft>
              <a:buSzPts val="1400"/>
              <a:buFont typeface="Arial"/>
              <a:buChar char="•"/>
            </a:pPr>
            <a:r>
              <a:rPr lang="en-GB" sz="1650"/>
              <a:t>livelihood resources that are strongly influenced by climate hazards </a:t>
            </a:r>
            <a:endParaRPr/>
          </a:p>
          <a:p>
            <a:pPr marL="728663" lvl="1" indent="-214311" algn="l" rtl="0">
              <a:lnSpc>
                <a:spcPct val="100000"/>
              </a:lnSpc>
              <a:spcBef>
                <a:spcPts val="0"/>
              </a:spcBef>
              <a:spcAft>
                <a:spcPts val="0"/>
              </a:spcAft>
              <a:buSzPts val="1400"/>
              <a:buFont typeface="Arial"/>
              <a:buChar char="•"/>
            </a:pPr>
            <a:r>
              <a:rPr lang="en-GB" sz="1650"/>
              <a:t>livelihood resources that are important to coping strategies</a:t>
            </a:r>
            <a:endParaRPr/>
          </a:p>
          <a:p>
            <a:pPr marL="728663" lvl="1" indent="-214311" algn="l" rtl="0">
              <a:lnSpc>
                <a:spcPct val="100000"/>
              </a:lnSpc>
              <a:spcBef>
                <a:spcPts val="0"/>
              </a:spcBef>
              <a:spcAft>
                <a:spcPts val="0"/>
              </a:spcAft>
              <a:buSzPts val="1400"/>
              <a:buFont typeface="Arial"/>
              <a:buChar char="•"/>
            </a:pPr>
            <a:r>
              <a:rPr lang="en-GB" sz="1650"/>
              <a:t>how planned / ongoing project activities influence these key livelihood resources </a:t>
            </a:r>
            <a:endParaRPr/>
          </a:p>
          <a:p>
            <a:pPr marL="728663" lvl="1" indent="-214311" algn="l" rtl="0">
              <a:lnSpc>
                <a:spcPct val="100000"/>
              </a:lnSpc>
              <a:spcBef>
                <a:spcPts val="0"/>
              </a:spcBef>
              <a:spcAft>
                <a:spcPts val="0"/>
              </a:spcAft>
              <a:buSzPts val="1400"/>
              <a:buFont typeface="Arial"/>
              <a:buChar char="•"/>
            </a:pPr>
            <a:r>
              <a:rPr lang="en-GB" sz="1650"/>
              <a:t>how project activities might be adjusted to reduce vulnerability and enhance adaptive capacity (minimize negative influences and maximize positive influences of project activities on key livelihood resources)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11455" y="446497"/>
            <a:ext cx="71595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Next step: assess drivers of climate and development problems, and possible solutions</a:t>
            </a:r>
            <a:endParaRPr/>
          </a:p>
        </p:txBody>
      </p:sp>
      <p:pic>
        <p:nvPicPr>
          <p:cNvPr id="71" name="Google Shape;71;p12" descr="A close up of a logo&#10;&#10;Description automatically generated"/>
          <p:cNvPicPr preferRelativeResize="0"/>
          <p:nvPr/>
        </p:nvPicPr>
        <p:blipFill rotWithShape="1">
          <a:blip r:embed="rId3">
            <a:alphaModFix/>
          </a:blip>
          <a:srcRect/>
          <a:stretch/>
        </p:blipFill>
        <p:spPr>
          <a:xfrm>
            <a:off x="1069596" y="1368979"/>
            <a:ext cx="7262949" cy="53485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400"/>
              <a:buNone/>
            </a:pPr>
            <a:endParaRPr/>
          </a:p>
        </p:txBody>
      </p:sp>
      <p:sp>
        <p:nvSpPr>
          <p:cNvPr id="375" name="Google Shape;375;p48"/>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endParaRPr/>
          </a:p>
        </p:txBody>
      </p:sp>
      <p:pic>
        <p:nvPicPr>
          <p:cNvPr id="376" name="Google Shape;376;p48" descr="A screenshot of text&#10;&#10;Description automatically generated"/>
          <p:cNvPicPr preferRelativeResize="0"/>
          <p:nvPr/>
        </p:nvPicPr>
        <p:blipFill rotWithShape="1">
          <a:blip r:embed="rId3">
            <a:alphaModFix/>
          </a:blip>
          <a:srcRect/>
          <a:stretch/>
        </p:blipFill>
        <p:spPr>
          <a:xfrm>
            <a:off x="1034709" y="1521619"/>
            <a:ext cx="7299394" cy="3566251"/>
          </a:xfrm>
          <a:prstGeom prst="rect">
            <a:avLst/>
          </a:prstGeom>
          <a:noFill/>
          <a:ln>
            <a:noFill/>
          </a:ln>
        </p:spPr>
      </p:pic>
      <p:sp>
        <p:nvSpPr>
          <p:cNvPr id="377" name="Google Shape;377;p48"/>
          <p:cNvSpPr txBox="1"/>
          <p:nvPr/>
        </p:nvSpPr>
        <p:spPr>
          <a:xfrm>
            <a:off x="1279255" y="588169"/>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CRiSTAL fits best at the planning stage to help identify how to adapt project activities or create new ones </a:t>
            </a:r>
            <a:br>
              <a:rPr lang="en-GB" sz="1125" b="0" i="0" u="none" strike="noStrike" cap="none">
                <a:solidFill>
                  <a:schemeClr val="dk1"/>
                </a:solidFill>
                <a:latin typeface="Arial"/>
                <a:ea typeface="Arial"/>
                <a:cs typeface="Arial"/>
                <a:sym typeface="Arial"/>
              </a:rPr>
            </a:br>
            <a:br>
              <a:rPr lang="en-GB" sz="1125" b="0" i="0" u="none" strike="noStrike" cap="none">
                <a:solidFill>
                  <a:schemeClr val="dk1"/>
                </a:solidFill>
                <a:latin typeface="Arial"/>
                <a:ea typeface="Arial"/>
                <a:cs typeface="Arial"/>
                <a:sym typeface="Arial"/>
              </a:rPr>
            </a:br>
            <a:endParaRPr sz="1125" b="0" i="0" u="none" strike="noStrike" cap="none">
              <a:solidFill>
                <a:schemeClr val="dk1"/>
              </a:solidFill>
              <a:latin typeface="Arial"/>
              <a:ea typeface="Arial"/>
              <a:cs typeface="Arial"/>
              <a:sym typeface="Arial"/>
            </a:endParaRPr>
          </a:p>
        </p:txBody>
      </p:sp>
      <p:sp>
        <p:nvSpPr>
          <p:cNvPr id="378" name="Google Shape;378;p48"/>
          <p:cNvSpPr txBox="1"/>
          <p:nvPr/>
        </p:nvSpPr>
        <p:spPr>
          <a:xfrm>
            <a:off x="1387896" y="5257800"/>
            <a:ext cx="6585489" cy="93345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IISD, Helvetas, IUCN, SEI are the core tool developers; CDKN supported and piloted CRiSTAL Food Security tool, www.cristaltool.org</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9" descr="A screenshot of a cell phone&#10;&#10;Description automatically generated"/>
          <p:cNvPicPr preferRelativeResize="0"/>
          <p:nvPr/>
        </p:nvPicPr>
        <p:blipFill rotWithShape="1">
          <a:blip r:embed="rId3">
            <a:alphaModFix/>
          </a:blip>
          <a:srcRect/>
          <a:stretch/>
        </p:blipFill>
        <p:spPr>
          <a:xfrm>
            <a:off x="466093" y="1216479"/>
            <a:ext cx="8307452" cy="4313192"/>
          </a:xfrm>
          <a:prstGeom prst="rect">
            <a:avLst/>
          </a:prstGeom>
          <a:noFill/>
          <a:ln>
            <a:noFill/>
          </a:ln>
        </p:spPr>
      </p:pic>
      <p:sp>
        <p:nvSpPr>
          <p:cNvPr id="384" name="Google Shape;384;p49"/>
          <p:cNvSpPr txBox="1"/>
          <p:nvPr/>
        </p:nvSpPr>
        <p:spPr>
          <a:xfrm>
            <a:off x="1279255" y="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20000"/>
              </a:lnSpc>
              <a:spcBef>
                <a:spcPts val="0"/>
              </a:spcBef>
              <a:spcAft>
                <a:spcPts val="0"/>
              </a:spcAft>
              <a:buClr>
                <a:srgbClr val="000000"/>
              </a:buClr>
              <a:buSzPts val="2400"/>
              <a:buFont typeface="Arial"/>
              <a:buNone/>
            </a:pPr>
            <a:r>
              <a:rPr lang="en-GB" sz="2400" b="1" i="0" u="none" strike="noStrike" cap="none">
                <a:solidFill>
                  <a:srgbClr val="C00000"/>
                </a:solidFill>
                <a:latin typeface="Calibri"/>
                <a:ea typeface="Calibri"/>
                <a:cs typeface="Calibri"/>
                <a:sym typeface="Calibri"/>
              </a:rPr>
              <a:t>The CRiSTAL process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0"/>
          <p:cNvSpPr txBox="1">
            <a:spLocks noGrp="1"/>
          </p:cNvSpPr>
          <p:nvPr>
            <p:ph type="title"/>
          </p:nvPr>
        </p:nvSpPr>
        <p:spPr>
          <a:xfrm>
            <a:off x="485223" y="409383"/>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People with gender-sensitive facilitation and analytic skills can optimise CRiSTAL for gender and social inclusion approaches </a:t>
            </a:r>
            <a:br>
              <a:rPr lang="en-GB" sz="2520"/>
            </a:br>
            <a:endParaRPr sz="2520"/>
          </a:p>
        </p:txBody>
      </p:sp>
      <p:sp>
        <p:nvSpPr>
          <p:cNvPr id="390" name="Google Shape;390;p50"/>
          <p:cNvSpPr txBox="1">
            <a:spLocks noGrp="1"/>
          </p:cNvSpPr>
          <p:nvPr>
            <p:ph type="body" idx="1"/>
          </p:nvPr>
        </p:nvSpPr>
        <p:spPr>
          <a:xfrm>
            <a:off x="174813" y="1545485"/>
            <a:ext cx="3928246" cy="4481391"/>
          </a:xfrm>
          <a:prstGeom prst="rect">
            <a:avLst/>
          </a:prstGeom>
          <a:noFill/>
          <a:ln>
            <a:noFill/>
          </a:ln>
        </p:spPr>
        <p:txBody>
          <a:bodyPr spcFirstLastPara="1" wrap="square" lIns="0" tIns="0" rIns="0" bIns="0" anchor="t" anchorCtr="0">
            <a:noAutofit/>
          </a:bodyPr>
          <a:lstStyle/>
          <a:p>
            <a:pPr marL="514350" lvl="1" indent="0" algn="l" rtl="0">
              <a:lnSpc>
                <a:spcPct val="90000"/>
              </a:lnSpc>
              <a:spcBef>
                <a:spcPts val="0"/>
              </a:spcBef>
              <a:spcAft>
                <a:spcPts val="0"/>
              </a:spcAft>
              <a:buSzPts val="1400"/>
              <a:buNone/>
            </a:pPr>
            <a:endParaRPr sz="1650"/>
          </a:p>
          <a:p>
            <a:pPr marL="385763" lvl="0" indent="-214313" algn="l" rtl="0">
              <a:lnSpc>
                <a:spcPct val="90000"/>
              </a:lnSpc>
              <a:spcBef>
                <a:spcPts val="0"/>
              </a:spcBef>
              <a:spcAft>
                <a:spcPts val="0"/>
              </a:spcAft>
              <a:buSzPts val="1400"/>
              <a:buFont typeface="Arial"/>
              <a:buChar char="•"/>
            </a:pPr>
            <a:r>
              <a:rPr lang="en-GB"/>
              <a:t>Anyone who is </a:t>
            </a:r>
            <a:r>
              <a:rPr lang="en-GB" b="1"/>
              <a:t>proactively aware of gender issues </a:t>
            </a:r>
            <a:r>
              <a:rPr lang="en-GB"/>
              <a:t>and </a:t>
            </a:r>
            <a:r>
              <a:rPr lang="en-GB" b="1"/>
              <a:t>seeks thorough, balanced input from both women and men</a:t>
            </a:r>
            <a:r>
              <a:rPr lang="en-GB"/>
              <a:t> (and people from the full range of ages, ethnic groups and other relevant social-cultural groups) can use CRiSTAL effectively to highlight climate-ready project activities that are fairer and more equitable for disadvantaged groups.</a:t>
            </a:r>
            <a:endParaRPr/>
          </a:p>
        </p:txBody>
      </p:sp>
      <p:pic>
        <p:nvPicPr>
          <p:cNvPr id="391" name="Google Shape;391;p50" descr="A group of people sitting at a table&#10;&#10;Description automatically generated"/>
          <p:cNvPicPr preferRelativeResize="0"/>
          <p:nvPr/>
        </p:nvPicPr>
        <p:blipFill rotWithShape="1">
          <a:blip r:embed="rId3">
            <a:alphaModFix/>
          </a:blip>
          <a:srcRect/>
          <a:stretch/>
        </p:blipFill>
        <p:spPr>
          <a:xfrm>
            <a:off x="4572000" y="1845401"/>
            <a:ext cx="3928246" cy="30426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511349" y="390525"/>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t>CRiSTAL: Sample work screen with gender-differentiated data entry</a:t>
            </a:r>
            <a:br>
              <a:rPr lang="en-GB" sz="2520"/>
            </a:br>
            <a:br>
              <a:rPr lang="en-GB" sz="2520"/>
            </a:br>
            <a:endParaRPr sz="2520"/>
          </a:p>
        </p:txBody>
      </p:sp>
      <p:pic>
        <p:nvPicPr>
          <p:cNvPr id="397" name="Google Shape;397;p51" descr="A screenshot of a social media post&#10;&#10;Description automatically generated"/>
          <p:cNvPicPr preferRelativeResize="0"/>
          <p:nvPr/>
        </p:nvPicPr>
        <p:blipFill rotWithShape="1">
          <a:blip r:embed="rId3">
            <a:alphaModFix/>
          </a:blip>
          <a:srcRect/>
          <a:stretch/>
        </p:blipFill>
        <p:spPr>
          <a:xfrm>
            <a:off x="2697190" y="1201783"/>
            <a:ext cx="6460148" cy="4798967"/>
          </a:xfrm>
          <a:prstGeom prst="rect">
            <a:avLst/>
          </a:prstGeom>
          <a:noFill/>
          <a:ln>
            <a:noFill/>
          </a:ln>
        </p:spPr>
      </p:pic>
      <p:sp>
        <p:nvSpPr>
          <p:cNvPr id="398" name="Google Shape;398;p51"/>
          <p:cNvSpPr txBox="1"/>
          <p:nvPr/>
        </p:nvSpPr>
        <p:spPr>
          <a:xfrm>
            <a:off x="383178" y="1741966"/>
            <a:ext cx="2149142" cy="1584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2200" b="0" i="0" u="none" strike="noStrike" cap="none">
                <a:solidFill>
                  <a:schemeClr val="dk1"/>
                </a:solidFill>
                <a:latin typeface="Calibri"/>
                <a:ea typeface="Calibri"/>
                <a:cs typeface="Calibri"/>
                <a:sym typeface="Calibri"/>
              </a:rPr>
              <a:t>based on separate consultation with Women’s Self Help Groups and men’s large dairy herd managers in a community</a:t>
            </a:r>
            <a:br>
              <a:rPr lang="en-GB" sz="2200" b="1" i="0" u="none" strike="noStrike" cap="none">
                <a:solidFill>
                  <a:srgbClr val="DC3122"/>
                </a:solidFill>
                <a:latin typeface="Calibri"/>
                <a:ea typeface="Calibri"/>
                <a:cs typeface="Calibri"/>
                <a:sym typeface="Calibri"/>
              </a:rPr>
            </a:br>
            <a:endParaRPr sz="2200" b="1" i="0" u="none" strike="noStrike" cap="none">
              <a:solidFill>
                <a:srgbClr val="DC3122"/>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subTitle" idx="1"/>
          </p:nvPr>
        </p:nvSpPr>
        <p:spPr>
          <a:xfrm>
            <a:off x="1006744" y="2060621"/>
            <a:ext cx="6858000" cy="165576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SzPts val="1400"/>
              <a:buFont typeface="Arial"/>
              <a:buChar char="•"/>
            </a:pPr>
            <a:r>
              <a:rPr lang="en-GB" sz="2200"/>
              <a:t>Climate risk analysis for an area</a:t>
            </a:r>
            <a:endParaRPr/>
          </a:p>
          <a:p>
            <a:pPr marL="285750" lvl="0" indent="-285750" algn="l" rtl="0">
              <a:lnSpc>
                <a:spcPct val="100000"/>
              </a:lnSpc>
              <a:spcBef>
                <a:spcPts val="0"/>
              </a:spcBef>
              <a:spcAft>
                <a:spcPts val="0"/>
              </a:spcAft>
              <a:buSzPts val="1400"/>
              <a:buFont typeface="Arial"/>
              <a:buChar char="•"/>
            </a:pPr>
            <a:r>
              <a:rPr lang="en-GB" sz="2200"/>
              <a:t>Report on which project activities are and are not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changes recommended to project activities to make them more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barriers to implementation</a:t>
            </a:r>
            <a:endParaRPr/>
          </a:p>
          <a:p>
            <a:pPr marL="285750" lvl="0" indent="-285750" algn="l" rtl="0">
              <a:lnSpc>
                <a:spcPct val="100000"/>
              </a:lnSpc>
              <a:spcBef>
                <a:spcPts val="0"/>
              </a:spcBef>
              <a:spcAft>
                <a:spcPts val="0"/>
              </a:spcAft>
              <a:buSzPts val="1400"/>
              <a:buFont typeface="Arial"/>
              <a:buChar char="•"/>
            </a:pPr>
            <a:r>
              <a:rPr lang="en-GB" sz="2200"/>
              <a:t>Support on prioritising climate resilient options based on criteria including needs of particularly vulnerable groups (criteria are automatically weighted but the weightings can be changed) </a:t>
            </a:r>
            <a:endParaRPr/>
          </a:p>
        </p:txBody>
      </p:sp>
      <p:sp>
        <p:nvSpPr>
          <p:cNvPr id="405" name="Google Shape;405;p52"/>
          <p:cNvSpPr txBox="1"/>
          <p:nvPr/>
        </p:nvSpPr>
        <p:spPr>
          <a:xfrm>
            <a:off x="1209586" y="94522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Outputs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Depending on how many stages of the tool the user follows, CRiSTAL generates:</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09"/>
        <p:cNvGrpSpPr/>
        <p:nvPr/>
      </p:nvGrpSpPr>
      <p:grpSpPr>
        <a:xfrm>
          <a:off x="0" y="0"/>
          <a:ext cx="0" cy="0"/>
          <a:chOff x="0" y="0"/>
          <a:chExt cx="0" cy="0"/>
        </a:xfrm>
      </p:grpSpPr>
      <p:sp>
        <p:nvSpPr>
          <p:cNvPr id="410" name="Google Shape;410;p53"/>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1" name="Google Shape;411;p53"/>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12" name="Google Shape;412;p53"/>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u="sng">
                <a:solidFill>
                  <a:schemeClr val="hlink"/>
                </a:solidFill>
                <a:hlinkClick r:id="rId3"/>
              </a:rPr>
              <a:t>www.cdkn.org</a:t>
            </a:r>
            <a:br>
              <a:rPr lang="en-GB">
                <a:solidFill>
                  <a:schemeClr val="lt1"/>
                </a:solidFill>
              </a:rPr>
            </a:br>
            <a:br>
              <a:rPr lang="en-GB">
                <a:solidFill>
                  <a:schemeClr val="lt1"/>
                </a:solidFill>
              </a:rPr>
            </a:br>
            <a:br>
              <a:rPr lang="en-GB">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871098" y="348969"/>
            <a:ext cx="755922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method</a:t>
            </a:r>
            <a:endParaRPr/>
          </a:p>
        </p:txBody>
      </p:sp>
      <p:sp>
        <p:nvSpPr>
          <p:cNvPr id="77" name="Google Shape;77;p13"/>
          <p:cNvSpPr txBox="1">
            <a:spLocks noGrp="1"/>
          </p:cNvSpPr>
          <p:nvPr>
            <p:ph type="body" idx="1"/>
          </p:nvPr>
        </p:nvSpPr>
        <p:spPr>
          <a:xfrm>
            <a:off x="666093" y="1251855"/>
            <a:ext cx="7969233" cy="279936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 This is when you unpack the central climate change (and/or associated social-behavioural) issue your project will address and the underlying drivers and root causes of the problem and the impacts it creates.</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a:t>Problem tree method</a:t>
            </a:r>
            <a:r>
              <a:rPr lang="en-GB"/>
              <a:t> systematically looks at causes and consequences, helping to reveal solutions</a:t>
            </a:r>
            <a:endParaRPr/>
          </a:p>
        </p:txBody>
      </p:sp>
      <p:sp>
        <p:nvSpPr>
          <p:cNvPr id="78" name="Google Shape;78;p13"/>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79" name="Google Shape;79;p13"/>
          <p:cNvPicPr preferRelativeResize="0"/>
          <p:nvPr/>
        </p:nvPicPr>
        <p:blipFill rotWithShape="1">
          <a:blip r:embed="rId3">
            <a:alphaModFix/>
          </a:blip>
          <a:srcRect/>
          <a:stretch/>
        </p:blipFill>
        <p:spPr>
          <a:xfrm>
            <a:off x="2508658" y="4051216"/>
            <a:ext cx="4762500" cy="26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B8F09-C7C0-4C4C-9346-77E5919B0EDF}"/>
              </a:ext>
            </a:extLst>
          </p:cNvPr>
          <p:cNvSpPr txBox="1"/>
          <p:nvPr/>
        </p:nvSpPr>
        <p:spPr>
          <a:xfrm>
            <a:off x="1463410" y="3542270"/>
            <a:ext cx="7491700" cy="253916"/>
          </a:xfrm>
          <a:prstGeom prst="rect">
            <a:avLst/>
          </a:prstGeom>
          <a:noFill/>
          <a:ln>
            <a:solidFill>
              <a:schemeClr val="accent5"/>
            </a:solidFill>
          </a:ln>
        </p:spPr>
        <p:txBody>
          <a:bodyPr wrap="square" rtlCol="0">
            <a:spAutoFit/>
          </a:bodyPr>
          <a:lstStyle/>
          <a:p>
            <a:pPr algn="ctr"/>
            <a:r>
              <a:rPr lang="en-US" sz="1050" b="1" dirty="0"/>
              <a:t> Limited opportunities for pastoralist women to engage in climate resilient income generating activities </a:t>
            </a:r>
            <a:endParaRPr lang="en-US" sz="1500" b="1" dirty="0"/>
          </a:p>
        </p:txBody>
      </p:sp>
      <p:sp>
        <p:nvSpPr>
          <p:cNvPr id="6" name="TextBox 5">
            <a:extLst>
              <a:ext uri="{FF2B5EF4-FFF2-40B4-BE49-F238E27FC236}">
                <a16:creationId xmlns:a16="http://schemas.microsoft.com/office/drawing/2014/main" id="{636E328C-0D18-4213-A698-1FC84D631FA8}"/>
              </a:ext>
            </a:extLst>
          </p:cNvPr>
          <p:cNvSpPr txBox="1"/>
          <p:nvPr/>
        </p:nvSpPr>
        <p:spPr>
          <a:xfrm>
            <a:off x="1450051" y="5760588"/>
            <a:ext cx="1507331" cy="369332"/>
          </a:xfrm>
          <a:prstGeom prst="rect">
            <a:avLst/>
          </a:prstGeom>
          <a:noFill/>
          <a:ln>
            <a:solidFill>
              <a:srgbClr val="FF0000"/>
            </a:solidFill>
          </a:ln>
        </p:spPr>
        <p:txBody>
          <a:bodyPr wrap="square" rtlCol="0">
            <a:spAutoFit/>
          </a:bodyPr>
          <a:lstStyle/>
          <a:p>
            <a:r>
              <a:rPr lang="en-US" sz="900" dirty="0"/>
              <a:t>Gender-blind social and cultural norms</a:t>
            </a:r>
          </a:p>
        </p:txBody>
      </p:sp>
      <p:sp>
        <p:nvSpPr>
          <p:cNvPr id="7" name="TextBox 6">
            <a:extLst>
              <a:ext uri="{FF2B5EF4-FFF2-40B4-BE49-F238E27FC236}">
                <a16:creationId xmlns:a16="http://schemas.microsoft.com/office/drawing/2014/main" id="{16C6FC5A-6738-4C11-AFBC-B57B7542E078}"/>
              </a:ext>
            </a:extLst>
          </p:cNvPr>
          <p:cNvSpPr txBox="1"/>
          <p:nvPr/>
        </p:nvSpPr>
        <p:spPr>
          <a:xfrm>
            <a:off x="3030868" y="5733648"/>
            <a:ext cx="2074070" cy="507831"/>
          </a:xfrm>
          <a:prstGeom prst="rect">
            <a:avLst/>
          </a:prstGeom>
          <a:noFill/>
          <a:ln>
            <a:solidFill>
              <a:srgbClr val="FF0000"/>
            </a:solidFill>
          </a:ln>
        </p:spPr>
        <p:txBody>
          <a:bodyPr wrap="square" rtlCol="0">
            <a:spAutoFit/>
          </a:bodyPr>
          <a:lstStyle/>
          <a:p>
            <a:r>
              <a:rPr lang="en-US" sz="900" dirty="0"/>
              <a:t>Lack of integration between government departments including gender units</a:t>
            </a:r>
          </a:p>
        </p:txBody>
      </p:sp>
      <p:sp>
        <p:nvSpPr>
          <p:cNvPr id="8" name="TextBox 7">
            <a:extLst>
              <a:ext uri="{FF2B5EF4-FFF2-40B4-BE49-F238E27FC236}">
                <a16:creationId xmlns:a16="http://schemas.microsoft.com/office/drawing/2014/main" id="{BF7B8918-700A-43BA-9FDB-79335282CA89}"/>
              </a:ext>
            </a:extLst>
          </p:cNvPr>
          <p:cNvSpPr txBox="1"/>
          <p:nvPr/>
        </p:nvSpPr>
        <p:spPr>
          <a:xfrm>
            <a:off x="5160643" y="5727814"/>
            <a:ext cx="1640584" cy="507831"/>
          </a:xfrm>
          <a:prstGeom prst="rect">
            <a:avLst/>
          </a:prstGeom>
          <a:noFill/>
          <a:ln>
            <a:solidFill>
              <a:srgbClr val="FF0000"/>
            </a:solidFill>
          </a:ln>
        </p:spPr>
        <p:txBody>
          <a:bodyPr wrap="square" rtlCol="0">
            <a:spAutoFit/>
          </a:bodyPr>
          <a:lstStyle/>
          <a:p>
            <a:r>
              <a:rPr lang="en-US" sz="900" dirty="0"/>
              <a:t>Limited capacity of gender departments to influence action</a:t>
            </a:r>
          </a:p>
        </p:txBody>
      </p:sp>
      <p:sp>
        <p:nvSpPr>
          <p:cNvPr id="9" name="TextBox 8">
            <a:extLst>
              <a:ext uri="{FF2B5EF4-FFF2-40B4-BE49-F238E27FC236}">
                <a16:creationId xmlns:a16="http://schemas.microsoft.com/office/drawing/2014/main" id="{9D5A5B51-B32F-415B-A2F6-B15AE8D494B3}"/>
              </a:ext>
            </a:extLst>
          </p:cNvPr>
          <p:cNvSpPr txBox="1"/>
          <p:nvPr/>
        </p:nvSpPr>
        <p:spPr>
          <a:xfrm>
            <a:off x="6856636" y="5722762"/>
            <a:ext cx="2229991" cy="507831"/>
          </a:xfrm>
          <a:prstGeom prst="rect">
            <a:avLst/>
          </a:prstGeom>
          <a:noFill/>
          <a:ln>
            <a:solidFill>
              <a:srgbClr val="FF0000"/>
            </a:solidFill>
          </a:ln>
        </p:spPr>
        <p:txBody>
          <a:bodyPr wrap="square" rtlCol="0">
            <a:spAutoFit/>
          </a:bodyPr>
          <a:lstStyle/>
          <a:p>
            <a:r>
              <a:rPr lang="en-US" sz="900" dirty="0"/>
              <a:t>Insufficient women voice in decision making position to influence programs and polices</a:t>
            </a:r>
          </a:p>
        </p:txBody>
      </p:sp>
      <p:sp>
        <p:nvSpPr>
          <p:cNvPr id="10" name="TextBox 9">
            <a:extLst>
              <a:ext uri="{FF2B5EF4-FFF2-40B4-BE49-F238E27FC236}">
                <a16:creationId xmlns:a16="http://schemas.microsoft.com/office/drawing/2014/main" id="{C1A014A7-34A8-41C2-9DDD-50DF2850DA62}"/>
              </a:ext>
            </a:extLst>
          </p:cNvPr>
          <p:cNvSpPr txBox="1"/>
          <p:nvPr/>
        </p:nvSpPr>
        <p:spPr>
          <a:xfrm>
            <a:off x="7639941" y="4862769"/>
            <a:ext cx="1472166" cy="507831"/>
          </a:xfrm>
          <a:prstGeom prst="rect">
            <a:avLst/>
          </a:prstGeom>
          <a:noFill/>
          <a:ln>
            <a:solidFill>
              <a:srgbClr val="FF0000"/>
            </a:solidFill>
          </a:ln>
        </p:spPr>
        <p:txBody>
          <a:bodyPr wrap="square" rtlCol="0">
            <a:spAutoFit/>
          </a:bodyPr>
          <a:lstStyle/>
          <a:p>
            <a:r>
              <a:rPr lang="en-US" sz="900" dirty="0"/>
              <a:t>Lack of recognition of women’s potential to work and earn money</a:t>
            </a:r>
          </a:p>
        </p:txBody>
      </p:sp>
      <p:sp>
        <p:nvSpPr>
          <p:cNvPr id="11" name="TextBox 10">
            <a:extLst>
              <a:ext uri="{FF2B5EF4-FFF2-40B4-BE49-F238E27FC236}">
                <a16:creationId xmlns:a16="http://schemas.microsoft.com/office/drawing/2014/main" id="{50FCB493-075A-44B0-92E7-004DDF85D421}"/>
              </a:ext>
            </a:extLst>
          </p:cNvPr>
          <p:cNvSpPr txBox="1"/>
          <p:nvPr/>
        </p:nvSpPr>
        <p:spPr>
          <a:xfrm>
            <a:off x="4837670" y="4873659"/>
            <a:ext cx="888215" cy="507831"/>
          </a:xfrm>
          <a:prstGeom prst="rect">
            <a:avLst/>
          </a:prstGeom>
          <a:noFill/>
          <a:ln>
            <a:solidFill>
              <a:srgbClr val="FF0000"/>
            </a:solidFill>
          </a:ln>
        </p:spPr>
        <p:txBody>
          <a:bodyPr wrap="square" rtlCol="0">
            <a:spAutoFit/>
          </a:bodyPr>
          <a:lstStyle/>
          <a:p>
            <a:r>
              <a:rPr lang="en-US" sz="900" dirty="0"/>
              <a:t>Lack of policy level gender intervention </a:t>
            </a:r>
          </a:p>
        </p:txBody>
      </p:sp>
      <p:sp>
        <p:nvSpPr>
          <p:cNvPr id="12" name="TextBox 11">
            <a:extLst>
              <a:ext uri="{FF2B5EF4-FFF2-40B4-BE49-F238E27FC236}">
                <a16:creationId xmlns:a16="http://schemas.microsoft.com/office/drawing/2014/main" id="{A2D31118-FFBC-4401-9BE9-03E9D5335BEA}"/>
              </a:ext>
            </a:extLst>
          </p:cNvPr>
          <p:cNvSpPr txBox="1"/>
          <p:nvPr/>
        </p:nvSpPr>
        <p:spPr>
          <a:xfrm>
            <a:off x="3022919" y="4874437"/>
            <a:ext cx="1774508" cy="507831"/>
          </a:xfrm>
          <a:prstGeom prst="rect">
            <a:avLst/>
          </a:prstGeom>
          <a:noFill/>
          <a:ln>
            <a:solidFill>
              <a:srgbClr val="FF0000"/>
            </a:solidFill>
          </a:ln>
        </p:spPr>
        <p:txBody>
          <a:bodyPr wrap="square" rtlCol="0">
            <a:spAutoFit/>
          </a:bodyPr>
          <a:lstStyle/>
          <a:p>
            <a:r>
              <a:rPr lang="en-US" sz="900" dirty="0"/>
              <a:t>Lack of institutional framework to integrate gender in climate/development programs</a:t>
            </a:r>
          </a:p>
        </p:txBody>
      </p:sp>
      <p:sp>
        <p:nvSpPr>
          <p:cNvPr id="13" name="TextBox 12">
            <a:extLst>
              <a:ext uri="{FF2B5EF4-FFF2-40B4-BE49-F238E27FC236}">
                <a16:creationId xmlns:a16="http://schemas.microsoft.com/office/drawing/2014/main" id="{06FDD527-371E-41BA-8F7B-8CA0A5F3F6F9}"/>
              </a:ext>
            </a:extLst>
          </p:cNvPr>
          <p:cNvSpPr txBox="1"/>
          <p:nvPr/>
        </p:nvSpPr>
        <p:spPr>
          <a:xfrm>
            <a:off x="1419543" y="4889123"/>
            <a:ext cx="1574130" cy="507831"/>
          </a:xfrm>
          <a:prstGeom prst="rect">
            <a:avLst/>
          </a:prstGeom>
          <a:noFill/>
          <a:ln>
            <a:solidFill>
              <a:srgbClr val="FF0000"/>
            </a:solidFill>
          </a:ln>
        </p:spPr>
        <p:txBody>
          <a:bodyPr wrap="square" rtlCol="0">
            <a:spAutoFit/>
          </a:bodyPr>
          <a:lstStyle/>
          <a:p>
            <a:r>
              <a:rPr lang="en-US" sz="900" dirty="0"/>
              <a:t>Lack of recognition of women’s input to the economy and their burden</a:t>
            </a:r>
          </a:p>
        </p:txBody>
      </p:sp>
      <p:sp>
        <p:nvSpPr>
          <p:cNvPr id="15" name="TextBox 14">
            <a:extLst>
              <a:ext uri="{FF2B5EF4-FFF2-40B4-BE49-F238E27FC236}">
                <a16:creationId xmlns:a16="http://schemas.microsoft.com/office/drawing/2014/main" id="{9512F828-9976-4FFB-9E39-54C67FA293D9}"/>
              </a:ext>
            </a:extLst>
          </p:cNvPr>
          <p:cNvSpPr txBox="1"/>
          <p:nvPr/>
        </p:nvSpPr>
        <p:spPr>
          <a:xfrm>
            <a:off x="7017927" y="2752414"/>
            <a:ext cx="1340608" cy="369332"/>
          </a:xfrm>
          <a:prstGeom prst="rect">
            <a:avLst/>
          </a:prstGeom>
          <a:noFill/>
          <a:ln>
            <a:solidFill>
              <a:srgbClr val="FFC000"/>
            </a:solidFill>
          </a:ln>
        </p:spPr>
        <p:txBody>
          <a:bodyPr wrap="square" rtlCol="0">
            <a:spAutoFit/>
          </a:bodyPr>
          <a:lstStyle/>
          <a:p>
            <a:r>
              <a:rPr lang="en-US" sz="900" dirty="0"/>
              <a:t>Increased burden on women</a:t>
            </a:r>
          </a:p>
        </p:txBody>
      </p:sp>
      <p:sp>
        <p:nvSpPr>
          <p:cNvPr id="16" name="TextBox 15">
            <a:extLst>
              <a:ext uri="{FF2B5EF4-FFF2-40B4-BE49-F238E27FC236}">
                <a16:creationId xmlns:a16="http://schemas.microsoft.com/office/drawing/2014/main" id="{52D68E9B-383C-4365-81EA-B3BB5B800F87}"/>
              </a:ext>
            </a:extLst>
          </p:cNvPr>
          <p:cNvSpPr txBox="1"/>
          <p:nvPr/>
        </p:nvSpPr>
        <p:spPr>
          <a:xfrm>
            <a:off x="1438258" y="4030881"/>
            <a:ext cx="1771844" cy="507831"/>
          </a:xfrm>
          <a:prstGeom prst="rect">
            <a:avLst/>
          </a:prstGeom>
          <a:noFill/>
          <a:ln>
            <a:solidFill>
              <a:srgbClr val="FF0000"/>
            </a:solidFill>
          </a:ln>
        </p:spPr>
        <p:txBody>
          <a:bodyPr wrap="square" rtlCol="0">
            <a:spAutoFit/>
          </a:bodyPr>
          <a:lstStyle/>
          <a:p>
            <a:r>
              <a:rPr lang="en-US" sz="900" dirty="0"/>
              <a:t>Climate/development programs that do not consider women’s need – venue, timing etc. </a:t>
            </a:r>
          </a:p>
        </p:txBody>
      </p:sp>
      <p:sp>
        <p:nvSpPr>
          <p:cNvPr id="17" name="TextBox 16">
            <a:extLst>
              <a:ext uri="{FF2B5EF4-FFF2-40B4-BE49-F238E27FC236}">
                <a16:creationId xmlns:a16="http://schemas.microsoft.com/office/drawing/2014/main" id="{D9B3A980-0CA8-4B3B-A963-171CE7DF7F89}"/>
              </a:ext>
            </a:extLst>
          </p:cNvPr>
          <p:cNvSpPr txBox="1"/>
          <p:nvPr/>
        </p:nvSpPr>
        <p:spPr>
          <a:xfrm>
            <a:off x="6709445" y="4036052"/>
            <a:ext cx="2225160" cy="507831"/>
          </a:xfrm>
          <a:prstGeom prst="rect">
            <a:avLst/>
          </a:prstGeom>
          <a:noFill/>
          <a:ln>
            <a:solidFill>
              <a:srgbClr val="FF0000"/>
            </a:solidFill>
          </a:ln>
        </p:spPr>
        <p:txBody>
          <a:bodyPr wrap="square" rtlCol="0">
            <a:spAutoFit/>
          </a:bodyPr>
          <a:lstStyle/>
          <a:p>
            <a:r>
              <a:rPr lang="en-US" sz="900" dirty="0"/>
              <a:t>Low understanding of the benefit by women and tendency to continue to do what is ‘normal’ </a:t>
            </a:r>
          </a:p>
        </p:txBody>
      </p:sp>
      <p:sp>
        <p:nvSpPr>
          <p:cNvPr id="18" name="TextBox 17">
            <a:extLst>
              <a:ext uri="{FF2B5EF4-FFF2-40B4-BE49-F238E27FC236}">
                <a16:creationId xmlns:a16="http://schemas.microsoft.com/office/drawing/2014/main" id="{EF5051D4-BBA5-4E23-B71D-655757E3459E}"/>
              </a:ext>
            </a:extLst>
          </p:cNvPr>
          <p:cNvSpPr txBox="1"/>
          <p:nvPr/>
        </p:nvSpPr>
        <p:spPr>
          <a:xfrm>
            <a:off x="3968628" y="2743693"/>
            <a:ext cx="1340608" cy="369332"/>
          </a:xfrm>
          <a:prstGeom prst="rect">
            <a:avLst/>
          </a:prstGeom>
          <a:noFill/>
          <a:ln>
            <a:solidFill>
              <a:srgbClr val="FFC000"/>
            </a:solidFill>
          </a:ln>
        </p:spPr>
        <p:txBody>
          <a:bodyPr wrap="square" rtlCol="0">
            <a:spAutoFit/>
          </a:bodyPr>
          <a:lstStyle/>
          <a:p>
            <a:r>
              <a:rPr lang="en-US" sz="900" dirty="0"/>
              <a:t>Limited HH income and HH food insecurity </a:t>
            </a:r>
          </a:p>
        </p:txBody>
      </p:sp>
      <p:sp>
        <p:nvSpPr>
          <p:cNvPr id="19" name="TextBox 18">
            <a:extLst>
              <a:ext uri="{FF2B5EF4-FFF2-40B4-BE49-F238E27FC236}">
                <a16:creationId xmlns:a16="http://schemas.microsoft.com/office/drawing/2014/main" id="{C36815B5-8277-4531-B481-C15DC816E8C8}"/>
              </a:ext>
            </a:extLst>
          </p:cNvPr>
          <p:cNvSpPr txBox="1"/>
          <p:nvPr/>
        </p:nvSpPr>
        <p:spPr>
          <a:xfrm>
            <a:off x="4971127" y="4051066"/>
            <a:ext cx="1670187" cy="507831"/>
          </a:xfrm>
          <a:prstGeom prst="rect">
            <a:avLst/>
          </a:prstGeom>
          <a:noFill/>
          <a:ln>
            <a:solidFill>
              <a:srgbClr val="FF0000"/>
            </a:solidFill>
          </a:ln>
        </p:spPr>
        <p:txBody>
          <a:bodyPr wrap="square" rtlCol="0">
            <a:spAutoFit/>
          </a:bodyPr>
          <a:lstStyle/>
          <a:p>
            <a:r>
              <a:rPr lang="en-US" sz="900" dirty="0"/>
              <a:t>Low access to information, limiting participation of women</a:t>
            </a:r>
          </a:p>
        </p:txBody>
      </p:sp>
      <p:sp>
        <p:nvSpPr>
          <p:cNvPr id="20" name="TextBox 19">
            <a:extLst>
              <a:ext uri="{FF2B5EF4-FFF2-40B4-BE49-F238E27FC236}">
                <a16:creationId xmlns:a16="http://schemas.microsoft.com/office/drawing/2014/main" id="{CCA395F2-A1BD-4241-8348-0E80C4A92581}"/>
              </a:ext>
            </a:extLst>
          </p:cNvPr>
          <p:cNvSpPr txBox="1"/>
          <p:nvPr/>
        </p:nvSpPr>
        <p:spPr>
          <a:xfrm>
            <a:off x="1469231" y="2740309"/>
            <a:ext cx="2291046" cy="507831"/>
          </a:xfrm>
          <a:prstGeom prst="rect">
            <a:avLst/>
          </a:prstGeom>
          <a:noFill/>
          <a:ln>
            <a:solidFill>
              <a:srgbClr val="FFC000"/>
            </a:solidFill>
          </a:ln>
        </p:spPr>
        <p:txBody>
          <a:bodyPr wrap="square" rtlCol="0">
            <a:spAutoFit/>
          </a:bodyPr>
          <a:lstStyle/>
          <a:p>
            <a:r>
              <a:rPr lang="en-US" sz="900" dirty="0"/>
              <a:t>Lack of micro-finance /access to credit lead women to remain financially dependent</a:t>
            </a:r>
          </a:p>
        </p:txBody>
      </p:sp>
      <p:sp>
        <p:nvSpPr>
          <p:cNvPr id="22" name="TextBox 21">
            <a:extLst>
              <a:ext uri="{FF2B5EF4-FFF2-40B4-BE49-F238E27FC236}">
                <a16:creationId xmlns:a16="http://schemas.microsoft.com/office/drawing/2014/main" id="{5CCC6AA5-9D51-4F6A-882D-9CFDE98F2025}"/>
              </a:ext>
            </a:extLst>
          </p:cNvPr>
          <p:cNvSpPr txBox="1"/>
          <p:nvPr/>
        </p:nvSpPr>
        <p:spPr>
          <a:xfrm>
            <a:off x="1470853" y="1914533"/>
            <a:ext cx="1574129" cy="369332"/>
          </a:xfrm>
          <a:prstGeom prst="rect">
            <a:avLst/>
          </a:prstGeom>
          <a:noFill/>
          <a:ln>
            <a:solidFill>
              <a:srgbClr val="FFC000"/>
            </a:solidFill>
          </a:ln>
        </p:spPr>
        <p:txBody>
          <a:bodyPr wrap="square" rtlCol="0">
            <a:spAutoFit/>
          </a:bodyPr>
          <a:lstStyle/>
          <a:p>
            <a:r>
              <a:rPr lang="en-US" sz="900" dirty="0"/>
              <a:t>Minimizes the development opportunity of a community</a:t>
            </a:r>
          </a:p>
        </p:txBody>
      </p:sp>
      <p:sp>
        <p:nvSpPr>
          <p:cNvPr id="23" name="TextBox 22">
            <a:extLst>
              <a:ext uri="{FF2B5EF4-FFF2-40B4-BE49-F238E27FC236}">
                <a16:creationId xmlns:a16="http://schemas.microsoft.com/office/drawing/2014/main" id="{75B3247A-AB6E-430B-8C18-5802A59FB78E}"/>
              </a:ext>
            </a:extLst>
          </p:cNvPr>
          <p:cNvSpPr txBox="1"/>
          <p:nvPr/>
        </p:nvSpPr>
        <p:spPr>
          <a:xfrm>
            <a:off x="3102600" y="1921543"/>
            <a:ext cx="2075677" cy="507831"/>
          </a:xfrm>
          <a:prstGeom prst="rect">
            <a:avLst/>
          </a:prstGeom>
          <a:noFill/>
          <a:ln>
            <a:solidFill>
              <a:srgbClr val="FFC000"/>
            </a:solidFill>
          </a:ln>
        </p:spPr>
        <p:txBody>
          <a:bodyPr wrap="square" rtlCol="0">
            <a:spAutoFit/>
          </a:bodyPr>
          <a:lstStyle/>
          <a:p>
            <a:r>
              <a:rPr lang="en-US" sz="900" dirty="0"/>
              <a:t>Communities, esp. women headed HHs become highly vulnerable to disaster risks</a:t>
            </a:r>
          </a:p>
        </p:txBody>
      </p:sp>
      <p:sp>
        <p:nvSpPr>
          <p:cNvPr id="24" name="TextBox 23">
            <a:extLst>
              <a:ext uri="{FF2B5EF4-FFF2-40B4-BE49-F238E27FC236}">
                <a16:creationId xmlns:a16="http://schemas.microsoft.com/office/drawing/2014/main" id="{8B3CFE53-47C1-4445-9B9B-3B3116F3E0BE}"/>
              </a:ext>
            </a:extLst>
          </p:cNvPr>
          <p:cNvSpPr txBox="1"/>
          <p:nvPr/>
        </p:nvSpPr>
        <p:spPr>
          <a:xfrm>
            <a:off x="7518321" y="1922678"/>
            <a:ext cx="1582901" cy="369332"/>
          </a:xfrm>
          <a:prstGeom prst="rect">
            <a:avLst/>
          </a:prstGeom>
          <a:noFill/>
          <a:ln>
            <a:solidFill>
              <a:srgbClr val="FFC000"/>
            </a:solidFill>
          </a:ln>
        </p:spPr>
        <p:txBody>
          <a:bodyPr wrap="square" rtlCol="0">
            <a:spAutoFit/>
          </a:bodyPr>
          <a:lstStyle/>
          <a:p>
            <a:r>
              <a:rPr lang="en-US" sz="900" dirty="0"/>
              <a:t>Limited education, capacity building opportunities </a:t>
            </a:r>
          </a:p>
        </p:txBody>
      </p:sp>
      <p:sp>
        <p:nvSpPr>
          <p:cNvPr id="25" name="TextBox 24">
            <a:extLst>
              <a:ext uri="{FF2B5EF4-FFF2-40B4-BE49-F238E27FC236}">
                <a16:creationId xmlns:a16="http://schemas.microsoft.com/office/drawing/2014/main" id="{B2C374DD-2AB7-4201-B5B0-F479139057B7}"/>
              </a:ext>
            </a:extLst>
          </p:cNvPr>
          <p:cNvSpPr txBox="1"/>
          <p:nvPr/>
        </p:nvSpPr>
        <p:spPr>
          <a:xfrm>
            <a:off x="5746419" y="4862773"/>
            <a:ext cx="1893507" cy="507831"/>
          </a:xfrm>
          <a:prstGeom prst="rect">
            <a:avLst/>
          </a:prstGeom>
          <a:noFill/>
          <a:ln>
            <a:solidFill>
              <a:srgbClr val="FF0000"/>
            </a:solidFill>
          </a:ln>
        </p:spPr>
        <p:txBody>
          <a:bodyPr wrap="square" rtlCol="0">
            <a:spAutoFit/>
          </a:bodyPr>
          <a:lstStyle/>
          <a:p>
            <a:r>
              <a:rPr lang="en-US" sz="900" dirty="0"/>
              <a:t>Lack of information on gender-climate change and climate compatible livelihood alternatives </a:t>
            </a:r>
          </a:p>
        </p:txBody>
      </p:sp>
      <p:sp>
        <p:nvSpPr>
          <p:cNvPr id="26" name="TextBox 25">
            <a:extLst>
              <a:ext uri="{FF2B5EF4-FFF2-40B4-BE49-F238E27FC236}">
                <a16:creationId xmlns:a16="http://schemas.microsoft.com/office/drawing/2014/main" id="{C1177AD2-F557-4AE1-ACDC-8DC0AD780102}"/>
              </a:ext>
            </a:extLst>
          </p:cNvPr>
          <p:cNvSpPr txBox="1"/>
          <p:nvPr/>
        </p:nvSpPr>
        <p:spPr>
          <a:xfrm>
            <a:off x="1654294" y="1283966"/>
            <a:ext cx="2939237" cy="369332"/>
          </a:xfrm>
          <a:prstGeom prst="rect">
            <a:avLst/>
          </a:prstGeom>
          <a:noFill/>
          <a:ln>
            <a:solidFill>
              <a:srgbClr val="FFC000"/>
            </a:solidFill>
          </a:ln>
        </p:spPr>
        <p:txBody>
          <a:bodyPr wrap="square" rtlCol="0">
            <a:spAutoFit/>
          </a:bodyPr>
          <a:lstStyle/>
          <a:p>
            <a:r>
              <a:rPr lang="en-US" sz="900" dirty="0"/>
              <a:t>Low community and national resilience to climate shocks</a:t>
            </a:r>
          </a:p>
        </p:txBody>
      </p:sp>
      <p:sp>
        <p:nvSpPr>
          <p:cNvPr id="27" name="TextBox 26">
            <a:extLst>
              <a:ext uri="{FF2B5EF4-FFF2-40B4-BE49-F238E27FC236}">
                <a16:creationId xmlns:a16="http://schemas.microsoft.com/office/drawing/2014/main" id="{025DF7CD-D9C4-4EBF-809C-40F4726C2C8A}"/>
              </a:ext>
            </a:extLst>
          </p:cNvPr>
          <p:cNvSpPr txBox="1"/>
          <p:nvPr/>
        </p:nvSpPr>
        <p:spPr>
          <a:xfrm>
            <a:off x="5493277" y="2752671"/>
            <a:ext cx="1340608" cy="369332"/>
          </a:xfrm>
          <a:prstGeom prst="rect">
            <a:avLst/>
          </a:prstGeom>
          <a:noFill/>
          <a:ln>
            <a:solidFill>
              <a:srgbClr val="FFC000"/>
            </a:solidFill>
          </a:ln>
        </p:spPr>
        <p:txBody>
          <a:bodyPr wrap="square" rtlCol="0">
            <a:spAutoFit/>
          </a:bodyPr>
          <a:lstStyle/>
          <a:p>
            <a:r>
              <a:rPr lang="en-US" sz="900" dirty="0"/>
              <a:t>Frequent migration in face of climate change</a:t>
            </a:r>
          </a:p>
        </p:txBody>
      </p:sp>
      <p:sp>
        <p:nvSpPr>
          <p:cNvPr id="29" name="TextBox 28">
            <a:extLst>
              <a:ext uri="{FF2B5EF4-FFF2-40B4-BE49-F238E27FC236}">
                <a16:creationId xmlns:a16="http://schemas.microsoft.com/office/drawing/2014/main" id="{49314DB2-7774-4430-AD4A-69D8F20CC891}"/>
              </a:ext>
            </a:extLst>
          </p:cNvPr>
          <p:cNvSpPr txBox="1"/>
          <p:nvPr/>
        </p:nvSpPr>
        <p:spPr>
          <a:xfrm>
            <a:off x="5240296" y="1928043"/>
            <a:ext cx="2216006" cy="507831"/>
          </a:xfrm>
          <a:prstGeom prst="rect">
            <a:avLst/>
          </a:prstGeom>
          <a:noFill/>
          <a:ln>
            <a:solidFill>
              <a:srgbClr val="FFC000"/>
            </a:solidFill>
          </a:ln>
        </p:spPr>
        <p:txBody>
          <a:bodyPr wrap="square" rtlCol="0">
            <a:spAutoFit/>
          </a:bodyPr>
          <a:lstStyle/>
          <a:p>
            <a:r>
              <a:rPr lang="en-US" sz="900" dirty="0"/>
              <a:t>Limited coping mechanism/ low resilience as livestock are impacted by climate change</a:t>
            </a:r>
          </a:p>
        </p:txBody>
      </p:sp>
      <p:sp>
        <p:nvSpPr>
          <p:cNvPr id="30" name="TextBox 29">
            <a:extLst>
              <a:ext uri="{FF2B5EF4-FFF2-40B4-BE49-F238E27FC236}">
                <a16:creationId xmlns:a16="http://schemas.microsoft.com/office/drawing/2014/main" id="{6165AD5D-23AF-4D12-87EC-B0B84F779EBF}"/>
              </a:ext>
            </a:extLst>
          </p:cNvPr>
          <p:cNvSpPr txBox="1"/>
          <p:nvPr/>
        </p:nvSpPr>
        <p:spPr>
          <a:xfrm>
            <a:off x="5257599" y="1436370"/>
            <a:ext cx="1413005" cy="230832"/>
          </a:xfrm>
          <a:prstGeom prst="rect">
            <a:avLst/>
          </a:prstGeom>
          <a:noFill/>
          <a:ln>
            <a:solidFill>
              <a:srgbClr val="FFC000"/>
            </a:solidFill>
          </a:ln>
        </p:spPr>
        <p:txBody>
          <a:bodyPr wrap="square" rtlCol="0">
            <a:spAutoFit/>
          </a:bodyPr>
          <a:lstStyle/>
          <a:p>
            <a:pPr algn="ctr"/>
            <a:r>
              <a:rPr lang="en-US" sz="900" dirty="0"/>
              <a:t>Increased poverty</a:t>
            </a:r>
          </a:p>
        </p:txBody>
      </p:sp>
      <p:sp>
        <p:nvSpPr>
          <p:cNvPr id="31" name="TextBox 30">
            <a:extLst>
              <a:ext uri="{FF2B5EF4-FFF2-40B4-BE49-F238E27FC236}">
                <a16:creationId xmlns:a16="http://schemas.microsoft.com/office/drawing/2014/main" id="{277A7416-E566-4721-B7E8-752CE68564F6}"/>
              </a:ext>
            </a:extLst>
          </p:cNvPr>
          <p:cNvSpPr txBox="1"/>
          <p:nvPr/>
        </p:nvSpPr>
        <p:spPr>
          <a:xfrm>
            <a:off x="7235028" y="1416299"/>
            <a:ext cx="1340608" cy="230832"/>
          </a:xfrm>
          <a:prstGeom prst="rect">
            <a:avLst/>
          </a:prstGeom>
          <a:noFill/>
          <a:ln>
            <a:solidFill>
              <a:srgbClr val="FFC000"/>
            </a:solidFill>
          </a:ln>
        </p:spPr>
        <p:txBody>
          <a:bodyPr wrap="square" rtlCol="0">
            <a:spAutoFit/>
          </a:bodyPr>
          <a:lstStyle/>
          <a:p>
            <a:pPr algn="ctr"/>
            <a:r>
              <a:rPr lang="en-US" sz="900" dirty="0"/>
              <a:t>Gender inequality </a:t>
            </a:r>
          </a:p>
        </p:txBody>
      </p:sp>
      <p:sp>
        <p:nvSpPr>
          <p:cNvPr id="28" name="TextBox 27">
            <a:extLst>
              <a:ext uri="{FF2B5EF4-FFF2-40B4-BE49-F238E27FC236}">
                <a16:creationId xmlns:a16="http://schemas.microsoft.com/office/drawing/2014/main" id="{3FF175A7-D011-4C8D-BDA0-4BE824B44E4B}"/>
              </a:ext>
            </a:extLst>
          </p:cNvPr>
          <p:cNvSpPr txBox="1"/>
          <p:nvPr/>
        </p:nvSpPr>
        <p:spPr>
          <a:xfrm>
            <a:off x="3392923" y="4050435"/>
            <a:ext cx="1404504" cy="369332"/>
          </a:xfrm>
          <a:prstGeom prst="rect">
            <a:avLst/>
          </a:prstGeom>
          <a:noFill/>
          <a:ln>
            <a:solidFill>
              <a:srgbClr val="FF0000"/>
            </a:solidFill>
          </a:ln>
        </p:spPr>
        <p:txBody>
          <a:bodyPr wrap="square" rtlCol="0">
            <a:spAutoFit/>
          </a:bodyPr>
          <a:lstStyle/>
          <a:p>
            <a:r>
              <a:rPr lang="en-US" sz="900" dirty="0"/>
              <a:t>Lack of micro-finance /access to credit</a:t>
            </a:r>
          </a:p>
        </p:txBody>
      </p:sp>
      <p:sp>
        <p:nvSpPr>
          <p:cNvPr id="2" name="TextBox 1">
            <a:extLst>
              <a:ext uri="{FF2B5EF4-FFF2-40B4-BE49-F238E27FC236}">
                <a16:creationId xmlns:a16="http://schemas.microsoft.com/office/drawing/2014/main" id="{1B19B65A-9ABD-4B25-8085-C4806AAF1404}"/>
              </a:ext>
            </a:extLst>
          </p:cNvPr>
          <p:cNvSpPr txBox="1"/>
          <p:nvPr/>
        </p:nvSpPr>
        <p:spPr>
          <a:xfrm>
            <a:off x="436430" y="606172"/>
            <a:ext cx="8498175" cy="276999"/>
          </a:xfrm>
          <a:prstGeom prst="rect">
            <a:avLst/>
          </a:prstGeom>
          <a:noFill/>
          <a:ln>
            <a:solidFill>
              <a:schemeClr val="accent1"/>
            </a:solidFill>
          </a:ln>
        </p:spPr>
        <p:txBody>
          <a:bodyPr wrap="square" rtlCol="0">
            <a:spAutoFit/>
          </a:bodyPr>
          <a:lstStyle/>
          <a:p>
            <a:pPr algn="ctr"/>
            <a:r>
              <a:rPr lang="en-US" sz="1200" b="1" dirty="0"/>
              <a:t>Problem Tree Analysis: Ethiopia Micro-Finance Case Study</a:t>
            </a:r>
          </a:p>
        </p:txBody>
      </p:sp>
      <p:cxnSp>
        <p:nvCxnSpPr>
          <p:cNvPr id="4" name="Straight Connector 3">
            <a:extLst>
              <a:ext uri="{FF2B5EF4-FFF2-40B4-BE49-F238E27FC236}">
                <a16:creationId xmlns:a16="http://schemas.microsoft.com/office/drawing/2014/main" id="{4D8E5BB1-16B3-4783-867C-E328BAD86DC2}"/>
              </a:ext>
            </a:extLst>
          </p:cNvPr>
          <p:cNvCxnSpPr>
            <a:cxnSpLocks/>
          </p:cNvCxnSpPr>
          <p:nvPr/>
        </p:nvCxnSpPr>
        <p:spPr>
          <a:xfrm flipH="1">
            <a:off x="1370128" y="1360708"/>
            <a:ext cx="10997" cy="4850520"/>
          </a:xfrm>
          <a:prstGeom prst="line">
            <a:avLst/>
          </a:prstGeom>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B31497A-A672-4349-A1B3-DBDE68D03972}"/>
              </a:ext>
            </a:extLst>
          </p:cNvPr>
          <p:cNvSpPr txBox="1"/>
          <p:nvPr/>
        </p:nvSpPr>
        <p:spPr>
          <a:xfrm>
            <a:off x="93573" y="1364221"/>
            <a:ext cx="764953" cy="276999"/>
          </a:xfrm>
          <a:prstGeom prst="rect">
            <a:avLst/>
          </a:prstGeom>
          <a:noFill/>
          <a:ln>
            <a:solidFill>
              <a:srgbClr val="FFC000"/>
            </a:solidFill>
          </a:ln>
        </p:spPr>
        <p:txBody>
          <a:bodyPr wrap="none" rtlCol="0">
            <a:spAutoFit/>
          </a:bodyPr>
          <a:lstStyle/>
          <a:p>
            <a:r>
              <a:rPr lang="en-US" sz="1200" b="1" dirty="0"/>
              <a:t>Impacts</a:t>
            </a:r>
          </a:p>
        </p:txBody>
      </p:sp>
      <p:sp>
        <p:nvSpPr>
          <p:cNvPr id="34" name="TextBox 33">
            <a:extLst>
              <a:ext uri="{FF2B5EF4-FFF2-40B4-BE49-F238E27FC236}">
                <a16:creationId xmlns:a16="http://schemas.microsoft.com/office/drawing/2014/main" id="{0E2F1D9E-CAAB-43D3-8F37-6EABCD0FCFD6}"/>
              </a:ext>
            </a:extLst>
          </p:cNvPr>
          <p:cNvSpPr txBox="1"/>
          <p:nvPr/>
        </p:nvSpPr>
        <p:spPr>
          <a:xfrm>
            <a:off x="44778" y="2723795"/>
            <a:ext cx="1277914" cy="461665"/>
          </a:xfrm>
          <a:prstGeom prst="rect">
            <a:avLst/>
          </a:prstGeom>
          <a:noFill/>
          <a:ln>
            <a:solidFill>
              <a:srgbClr val="FFC000"/>
            </a:solidFill>
          </a:ln>
        </p:spPr>
        <p:txBody>
          <a:bodyPr wrap="none" rtlCol="0">
            <a:spAutoFit/>
          </a:bodyPr>
          <a:lstStyle/>
          <a:p>
            <a:r>
              <a:rPr lang="en-US" sz="1200" b="1" dirty="0"/>
              <a:t>Immediate </a:t>
            </a:r>
          </a:p>
          <a:p>
            <a:r>
              <a:rPr lang="en-US" sz="1200" b="1" dirty="0"/>
              <a:t>Consequences</a:t>
            </a:r>
          </a:p>
        </p:txBody>
      </p:sp>
      <p:sp>
        <p:nvSpPr>
          <p:cNvPr id="35" name="TextBox 34">
            <a:extLst>
              <a:ext uri="{FF2B5EF4-FFF2-40B4-BE49-F238E27FC236}">
                <a16:creationId xmlns:a16="http://schemas.microsoft.com/office/drawing/2014/main" id="{7F014BA8-F5B7-4795-A1A5-544D229ED380}"/>
              </a:ext>
            </a:extLst>
          </p:cNvPr>
          <p:cNvSpPr txBox="1"/>
          <p:nvPr/>
        </p:nvSpPr>
        <p:spPr>
          <a:xfrm>
            <a:off x="32142" y="3533187"/>
            <a:ext cx="1329586" cy="269304"/>
          </a:xfrm>
          <a:prstGeom prst="rect">
            <a:avLst/>
          </a:prstGeom>
          <a:noFill/>
          <a:ln>
            <a:solidFill>
              <a:srgbClr val="00B0F0"/>
            </a:solidFill>
          </a:ln>
        </p:spPr>
        <p:txBody>
          <a:bodyPr wrap="square" rtlCol="0">
            <a:spAutoFit/>
          </a:bodyPr>
          <a:lstStyle/>
          <a:p>
            <a:r>
              <a:rPr lang="en-US" sz="1150" b="1" dirty="0"/>
              <a:t>Central Problem</a:t>
            </a:r>
          </a:p>
        </p:txBody>
      </p:sp>
      <p:sp>
        <p:nvSpPr>
          <p:cNvPr id="36" name="TextBox 35">
            <a:extLst>
              <a:ext uri="{FF2B5EF4-FFF2-40B4-BE49-F238E27FC236}">
                <a16:creationId xmlns:a16="http://schemas.microsoft.com/office/drawing/2014/main" id="{2A7D05E5-0A2A-4F42-9664-EB49F2885B02}"/>
              </a:ext>
            </a:extLst>
          </p:cNvPr>
          <p:cNvSpPr txBox="1"/>
          <p:nvPr/>
        </p:nvSpPr>
        <p:spPr>
          <a:xfrm>
            <a:off x="88439" y="4052719"/>
            <a:ext cx="987771" cy="461665"/>
          </a:xfrm>
          <a:prstGeom prst="rect">
            <a:avLst/>
          </a:prstGeom>
          <a:noFill/>
          <a:ln>
            <a:solidFill>
              <a:srgbClr val="FF0000"/>
            </a:solidFill>
          </a:ln>
        </p:spPr>
        <p:txBody>
          <a:bodyPr wrap="none" rtlCol="0">
            <a:spAutoFit/>
          </a:bodyPr>
          <a:lstStyle/>
          <a:p>
            <a:r>
              <a:rPr lang="en-US" sz="1200" b="1" dirty="0"/>
              <a:t>Immediate </a:t>
            </a:r>
          </a:p>
          <a:p>
            <a:r>
              <a:rPr lang="en-US" sz="1200" b="1" dirty="0"/>
              <a:t>Causes</a:t>
            </a:r>
          </a:p>
        </p:txBody>
      </p:sp>
      <p:sp>
        <p:nvSpPr>
          <p:cNvPr id="37" name="TextBox 36">
            <a:extLst>
              <a:ext uri="{FF2B5EF4-FFF2-40B4-BE49-F238E27FC236}">
                <a16:creationId xmlns:a16="http://schemas.microsoft.com/office/drawing/2014/main" id="{5371D374-71BB-4553-A34F-A299AFACE996}"/>
              </a:ext>
            </a:extLst>
          </p:cNvPr>
          <p:cNvSpPr txBox="1"/>
          <p:nvPr/>
        </p:nvSpPr>
        <p:spPr>
          <a:xfrm>
            <a:off x="110463" y="4907622"/>
            <a:ext cx="1013419" cy="461665"/>
          </a:xfrm>
          <a:prstGeom prst="rect">
            <a:avLst/>
          </a:prstGeom>
          <a:noFill/>
          <a:ln>
            <a:solidFill>
              <a:srgbClr val="FF0000"/>
            </a:solidFill>
          </a:ln>
        </p:spPr>
        <p:txBody>
          <a:bodyPr wrap="none" rtlCol="0">
            <a:spAutoFit/>
          </a:bodyPr>
          <a:lstStyle/>
          <a:p>
            <a:r>
              <a:rPr lang="en-US" sz="1200" b="1" dirty="0"/>
              <a:t>Secondary </a:t>
            </a:r>
          </a:p>
          <a:p>
            <a:r>
              <a:rPr lang="en-US" sz="1200" b="1" dirty="0"/>
              <a:t>Causes</a:t>
            </a:r>
          </a:p>
        </p:txBody>
      </p:sp>
      <p:sp>
        <p:nvSpPr>
          <p:cNvPr id="38" name="TextBox 37">
            <a:extLst>
              <a:ext uri="{FF2B5EF4-FFF2-40B4-BE49-F238E27FC236}">
                <a16:creationId xmlns:a16="http://schemas.microsoft.com/office/drawing/2014/main" id="{895E6CA6-740E-47FA-AC11-786B610CB8ED}"/>
              </a:ext>
            </a:extLst>
          </p:cNvPr>
          <p:cNvSpPr txBox="1"/>
          <p:nvPr/>
        </p:nvSpPr>
        <p:spPr>
          <a:xfrm>
            <a:off x="86572" y="5934229"/>
            <a:ext cx="1124026" cy="276999"/>
          </a:xfrm>
          <a:prstGeom prst="rect">
            <a:avLst/>
          </a:prstGeom>
          <a:noFill/>
          <a:ln>
            <a:solidFill>
              <a:srgbClr val="FF0000"/>
            </a:solidFill>
          </a:ln>
        </p:spPr>
        <p:txBody>
          <a:bodyPr wrap="none" rtlCol="0">
            <a:spAutoFit/>
          </a:bodyPr>
          <a:lstStyle/>
          <a:p>
            <a:r>
              <a:rPr lang="en-US" sz="1200" b="1" dirty="0"/>
              <a:t>Root Causes</a:t>
            </a:r>
          </a:p>
        </p:txBody>
      </p:sp>
      <p:sp>
        <p:nvSpPr>
          <p:cNvPr id="39" name="TextBox 38">
            <a:extLst>
              <a:ext uri="{FF2B5EF4-FFF2-40B4-BE49-F238E27FC236}">
                <a16:creationId xmlns:a16="http://schemas.microsoft.com/office/drawing/2014/main" id="{DB3AE815-76F7-45C1-9FE5-11BC29145C4F}"/>
              </a:ext>
            </a:extLst>
          </p:cNvPr>
          <p:cNvSpPr txBox="1"/>
          <p:nvPr/>
        </p:nvSpPr>
        <p:spPr>
          <a:xfrm>
            <a:off x="41631" y="1872986"/>
            <a:ext cx="1277914" cy="461665"/>
          </a:xfrm>
          <a:prstGeom prst="rect">
            <a:avLst/>
          </a:prstGeom>
          <a:noFill/>
          <a:ln>
            <a:solidFill>
              <a:srgbClr val="FFC000"/>
            </a:solidFill>
          </a:ln>
        </p:spPr>
        <p:txBody>
          <a:bodyPr wrap="none" rtlCol="0">
            <a:spAutoFit/>
          </a:bodyPr>
          <a:lstStyle/>
          <a:p>
            <a:r>
              <a:rPr lang="en-US" sz="1200" b="1" dirty="0"/>
              <a:t>Long Term </a:t>
            </a:r>
          </a:p>
          <a:p>
            <a:r>
              <a:rPr lang="en-US" sz="1200" b="1" dirty="0"/>
              <a:t>Consequences</a:t>
            </a:r>
          </a:p>
        </p:txBody>
      </p:sp>
      <p:cxnSp>
        <p:nvCxnSpPr>
          <p:cNvPr id="41" name="Straight Arrow Connector 40">
            <a:extLst>
              <a:ext uri="{FF2B5EF4-FFF2-40B4-BE49-F238E27FC236}">
                <a16:creationId xmlns:a16="http://schemas.microsoft.com/office/drawing/2014/main" id="{D73E38A2-2F96-4D68-9148-2C496D777B8D}"/>
              </a:ext>
            </a:extLst>
          </p:cNvPr>
          <p:cNvCxnSpPr>
            <a:cxnSpLocks/>
          </p:cNvCxnSpPr>
          <p:nvPr/>
        </p:nvCxnSpPr>
        <p:spPr>
          <a:xfrm flipV="1">
            <a:off x="275272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4DC492FE-F268-4DA5-B3C9-FD7800ABA895}"/>
              </a:ext>
            </a:extLst>
          </p:cNvPr>
          <p:cNvCxnSpPr>
            <a:cxnSpLocks/>
          </p:cNvCxnSpPr>
          <p:nvPr/>
        </p:nvCxnSpPr>
        <p:spPr>
          <a:xfrm flipV="1">
            <a:off x="4572000" y="3316090"/>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372C64D-B88F-4252-A912-F75196E9F986}"/>
              </a:ext>
            </a:extLst>
          </p:cNvPr>
          <p:cNvCxnSpPr>
            <a:cxnSpLocks/>
          </p:cNvCxnSpPr>
          <p:nvPr/>
        </p:nvCxnSpPr>
        <p:spPr>
          <a:xfrm flipV="1">
            <a:off x="616267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FE7CAAF3-53F3-40F3-A3DD-D3CC7DCFA1AE}"/>
              </a:ext>
            </a:extLst>
          </p:cNvPr>
          <p:cNvCxnSpPr>
            <a:cxnSpLocks/>
          </p:cNvCxnSpPr>
          <p:nvPr/>
        </p:nvCxnSpPr>
        <p:spPr>
          <a:xfrm flipV="1">
            <a:off x="7782271" y="331643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C049805D-0373-4899-AE06-D80FA53CF2BB}"/>
              </a:ext>
            </a:extLst>
          </p:cNvPr>
          <p:cNvCxnSpPr>
            <a:cxnSpLocks/>
          </p:cNvCxnSpPr>
          <p:nvPr/>
        </p:nvCxnSpPr>
        <p:spPr>
          <a:xfrm flipV="1">
            <a:off x="2752725" y="252694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B7FC7A67-0EAD-4A5E-858A-9D24B0881AB0}"/>
              </a:ext>
            </a:extLst>
          </p:cNvPr>
          <p:cNvCxnSpPr>
            <a:cxnSpLocks/>
          </p:cNvCxnSpPr>
          <p:nvPr/>
        </p:nvCxnSpPr>
        <p:spPr>
          <a:xfrm flipV="1">
            <a:off x="4572000" y="251606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77CE1E3A-0E60-4435-B4C8-C50E6D4451DA}"/>
              </a:ext>
            </a:extLst>
          </p:cNvPr>
          <p:cNvCxnSpPr>
            <a:cxnSpLocks/>
          </p:cNvCxnSpPr>
          <p:nvPr/>
        </p:nvCxnSpPr>
        <p:spPr>
          <a:xfrm flipV="1">
            <a:off x="7782271" y="252977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C0D42DED-27D6-4469-8EFE-D19F70FB8F60}"/>
              </a:ext>
            </a:extLst>
          </p:cNvPr>
          <p:cNvCxnSpPr>
            <a:cxnSpLocks/>
            <a:stCxn id="27" idx="0"/>
          </p:cNvCxnSpPr>
          <p:nvPr/>
        </p:nvCxnSpPr>
        <p:spPr>
          <a:xfrm flipH="1" flipV="1">
            <a:off x="6162675" y="2535883"/>
            <a:ext cx="906" cy="21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6277DE3B-CD94-4172-953A-8DA4F3AFB2EB}"/>
              </a:ext>
            </a:extLst>
          </p:cNvPr>
          <p:cNvCxnSpPr>
            <a:cxnSpLocks/>
          </p:cNvCxnSpPr>
          <p:nvPr/>
        </p:nvCxnSpPr>
        <p:spPr>
          <a:xfrm flipV="1">
            <a:off x="2743200" y="17221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150C5E25-A963-4A75-8092-EBD4A84246F1}"/>
              </a:ext>
            </a:extLst>
          </p:cNvPr>
          <p:cNvCxnSpPr>
            <a:cxnSpLocks/>
          </p:cNvCxnSpPr>
          <p:nvPr/>
        </p:nvCxnSpPr>
        <p:spPr>
          <a:xfrm flipV="1">
            <a:off x="4572000"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08917168-3106-4461-8342-FD619D13A143}"/>
              </a:ext>
            </a:extLst>
          </p:cNvPr>
          <p:cNvCxnSpPr>
            <a:cxnSpLocks/>
          </p:cNvCxnSpPr>
          <p:nvPr/>
        </p:nvCxnSpPr>
        <p:spPr>
          <a:xfrm flipV="1">
            <a:off x="6162675"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D692CD91-EF78-4235-92A4-C66C204CA223}"/>
              </a:ext>
            </a:extLst>
          </p:cNvPr>
          <p:cNvCxnSpPr>
            <a:cxnSpLocks/>
          </p:cNvCxnSpPr>
          <p:nvPr/>
        </p:nvCxnSpPr>
        <p:spPr>
          <a:xfrm flipV="1">
            <a:off x="7782271" y="17156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E22F75A1-6ADD-4F8E-BD78-402D54B4AD06}"/>
              </a:ext>
            </a:extLst>
          </p:cNvPr>
          <p:cNvCxnSpPr>
            <a:cxnSpLocks/>
          </p:cNvCxnSpPr>
          <p:nvPr/>
        </p:nvCxnSpPr>
        <p:spPr>
          <a:xfrm>
            <a:off x="2743200" y="1727169"/>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64180E-1A6D-44E6-8467-13014A0C5CBA}"/>
              </a:ext>
            </a:extLst>
          </p:cNvPr>
          <p:cNvCxnSpPr>
            <a:cxnSpLocks/>
          </p:cNvCxnSpPr>
          <p:nvPr/>
        </p:nvCxnSpPr>
        <p:spPr>
          <a:xfrm>
            <a:off x="2743200" y="2503227"/>
            <a:ext cx="5030672" cy="21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7FBD07-6C65-4BB3-811B-76D3463F3D67}"/>
              </a:ext>
            </a:extLst>
          </p:cNvPr>
          <p:cNvCxnSpPr>
            <a:cxnSpLocks/>
          </p:cNvCxnSpPr>
          <p:nvPr/>
        </p:nvCxnSpPr>
        <p:spPr>
          <a:xfrm>
            <a:off x="2743200" y="3297818"/>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F2E12F-7CC5-4CD1-88A3-22052298ACD3}"/>
              </a:ext>
            </a:extLst>
          </p:cNvPr>
          <p:cNvCxnSpPr>
            <a:cxnSpLocks/>
          </p:cNvCxnSpPr>
          <p:nvPr/>
        </p:nvCxnSpPr>
        <p:spPr>
          <a:xfrm flipV="1">
            <a:off x="2318964" y="380983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7D615AD9-8333-4FB2-818A-24B608AFE3B3}"/>
              </a:ext>
            </a:extLst>
          </p:cNvPr>
          <p:cNvCxnSpPr>
            <a:cxnSpLocks/>
          </p:cNvCxnSpPr>
          <p:nvPr/>
        </p:nvCxnSpPr>
        <p:spPr>
          <a:xfrm flipV="1">
            <a:off x="7782271" y="380841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77952242-A7B2-46BC-9578-F35915C83668}"/>
              </a:ext>
            </a:extLst>
          </p:cNvPr>
          <p:cNvCxnSpPr>
            <a:cxnSpLocks/>
          </p:cNvCxnSpPr>
          <p:nvPr/>
        </p:nvCxnSpPr>
        <p:spPr>
          <a:xfrm flipV="1">
            <a:off x="5833689" y="382343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EFB24FF0-5017-4E8B-9761-4F0D8C8ED3AE}"/>
              </a:ext>
            </a:extLst>
          </p:cNvPr>
          <p:cNvCxnSpPr>
            <a:cxnSpLocks/>
          </p:cNvCxnSpPr>
          <p:nvPr/>
        </p:nvCxnSpPr>
        <p:spPr>
          <a:xfrm flipV="1">
            <a:off x="4090614" y="383432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0682A6EE-7D73-481C-AD5E-D0F11828B50A}"/>
              </a:ext>
            </a:extLst>
          </p:cNvPr>
          <p:cNvCxnSpPr>
            <a:cxnSpLocks/>
          </p:cNvCxnSpPr>
          <p:nvPr/>
        </p:nvCxnSpPr>
        <p:spPr>
          <a:xfrm flipV="1">
            <a:off x="8358534" y="463513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56DADD44-BA3B-40D1-B680-AB9071D929AA}"/>
              </a:ext>
            </a:extLst>
          </p:cNvPr>
          <p:cNvCxnSpPr>
            <a:cxnSpLocks/>
          </p:cNvCxnSpPr>
          <p:nvPr/>
        </p:nvCxnSpPr>
        <p:spPr>
          <a:xfrm flipV="1">
            <a:off x="6657690" y="464602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367D89A9-1EAA-4324-8B54-363E16D3CACC}"/>
              </a:ext>
            </a:extLst>
          </p:cNvPr>
          <p:cNvCxnSpPr>
            <a:cxnSpLocks/>
          </p:cNvCxnSpPr>
          <p:nvPr/>
        </p:nvCxnSpPr>
        <p:spPr>
          <a:xfrm flipV="1">
            <a:off x="5257599" y="4648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3B9A424-8877-4B68-82F6-992D5C0D1DD1}"/>
              </a:ext>
            </a:extLst>
          </p:cNvPr>
          <p:cNvCxnSpPr>
            <a:cxnSpLocks/>
          </p:cNvCxnSpPr>
          <p:nvPr/>
        </p:nvCxnSpPr>
        <p:spPr>
          <a:xfrm flipV="1">
            <a:off x="4090614" y="464603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57885F5E-ECBF-4CCF-8154-D777FD75DF36}"/>
              </a:ext>
            </a:extLst>
          </p:cNvPr>
          <p:cNvCxnSpPr>
            <a:cxnSpLocks/>
          </p:cNvCxnSpPr>
          <p:nvPr/>
        </p:nvCxnSpPr>
        <p:spPr>
          <a:xfrm flipV="1">
            <a:off x="2311439" y="465691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EB0C8481-8D6E-4492-AF49-C10CCBFF0931}"/>
              </a:ext>
            </a:extLst>
          </p:cNvPr>
          <p:cNvCxnSpPr>
            <a:cxnSpLocks/>
          </p:cNvCxnSpPr>
          <p:nvPr/>
        </p:nvCxnSpPr>
        <p:spPr>
          <a:xfrm flipV="1">
            <a:off x="8237801"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FA34C5CF-FC24-4E42-ACD9-8FA1BC82F113}"/>
              </a:ext>
            </a:extLst>
          </p:cNvPr>
          <p:cNvCxnSpPr>
            <a:cxnSpLocks/>
          </p:cNvCxnSpPr>
          <p:nvPr/>
        </p:nvCxnSpPr>
        <p:spPr>
          <a:xfrm flipV="1">
            <a:off x="5980935"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7B53B708-F974-4749-9EDB-ADAD955FF175}"/>
              </a:ext>
            </a:extLst>
          </p:cNvPr>
          <p:cNvCxnSpPr>
            <a:cxnSpLocks/>
          </p:cNvCxnSpPr>
          <p:nvPr/>
        </p:nvCxnSpPr>
        <p:spPr>
          <a:xfrm flipV="1">
            <a:off x="4091258" y="54645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6AF72891-3E92-4C17-AA29-48D8C14056DF}"/>
              </a:ext>
            </a:extLst>
          </p:cNvPr>
          <p:cNvCxnSpPr>
            <a:cxnSpLocks/>
          </p:cNvCxnSpPr>
          <p:nvPr/>
        </p:nvCxnSpPr>
        <p:spPr>
          <a:xfrm flipV="1">
            <a:off x="2318964" y="551690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C6086945-1F75-4450-BF71-8BB5C948E33E}"/>
              </a:ext>
            </a:extLst>
          </p:cNvPr>
          <p:cNvCxnSpPr>
            <a:cxnSpLocks/>
          </p:cNvCxnSpPr>
          <p:nvPr/>
        </p:nvCxnSpPr>
        <p:spPr>
          <a:xfrm flipV="1">
            <a:off x="2316575" y="4639675"/>
            <a:ext cx="6048563" cy="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DBF7F5-FE55-4C1C-97AD-1F43C5CBF356}"/>
              </a:ext>
            </a:extLst>
          </p:cNvPr>
          <p:cNvCxnSpPr>
            <a:cxnSpLocks/>
          </p:cNvCxnSpPr>
          <p:nvPr/>
        </p:nvCxnSpPr>
        <p:spPr>
          <a:xfrm flipV="1">
            <a:off x="2248880" y="5464569"/>
            <a:ext cx="6048563" cy="1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8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55" name="Google Shape;155;p15" descr="A screenshot of a cell phone&#10;&#10;Description automatically generated"/>
          <p:cNvPicPr preferRelativeResize="0"/>
          <p:nvPr/>
        </p:nvPicPr>
        <p:blipFill rotWithShape="1">
          <a:blip r:embed="rId3">
            <a:alphaModFix/>
          </a:blip>
          <a:srcRect/>
          <a:stretch/>
        </p:blipFill>
        <p:spPr>
          <a:xfrm>
            <a:off x="446672" y="101311"/>
            <a:ext cx="8428536" cy="645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57156" y="393245"/>
            <a:ext cx="8554497" cy="135110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600"/>
              <a:t>Using CDKN’s empowerment wheel can help pinpoint which capabilities, services, rights, people have or lack</a:t>
            </a:r>
            <a:r>
              <a:rPr lang="en-GB" sz="2600" b="0">
                <a:solidFill>
                  <a:schemeClr val="dk1"/>
                </a:solidFill>
              </a:rPr>
              <a:t> that affect their responses to climate change - and give ideas for solutions</a:t>
            </a:r>
            <a:endParaRPr/>
          </a:p>
        </p:txBody>
      </p:sp>
      <p:pic>
        <p:nvPicPr>
          <p:cNvPr id="161" name="Google Shape;161;p16" descr="A screenshot of a cell phone&#10;&#10;Description automatically generated"/>
          <p:cNvPicPr preferRelativeResize="0"/>
          <p:nvPr/>
        </p:nvPicPr>
        <p:blipFill rotWithShape="1">
          <a:blip r:embed="rId3">
            <a:alphaModFix/>
          </a:blip>
          <a:srcRect/>
          <a:stretch/>
        </p:blipFill>
        <p:spPr>
          <a:xfrm>
            <a:off x="1726510" y="1906466"/>
            <a:ext cx="6190268" cy="4558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possible interventions</a:t>
            </a:r>
            <a:endParaRPr/>
          </a:p>
        </p:txBody>
      </p:sp>
      <p:sp>
        <p:nvSpPr>
          <p:cNvPr id="167" name="Google Shape;167;p1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68" name="Google Shape;168;p17"/>
          <p:cNvSpPr/>
          <p:nvPr/>
        </p:nvSpPr>
        <p:spPr>
          <a:xfrm>
            <a:off x="1041543" y="1162682"/>
            <a:ext cx="7696730" cy="21236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Determines the types of activities needed in the implementation stage;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Points toward the budget and resources necessary for building gender expertise, hiring gender experts, fieldwork, workshops and other necessary gender-responsive activities;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Informs the monitoring and evaluation process. </a:t>
            </a:r>
            <a:endParaRPr sz="1400" b="0" i="0" u="none" strike="noStrike" cap="none">
              <a:solidFill>
                <a:srgbClr val="000000"/>
              </a:solidFill>
              <a:latin typeface="Arial"/>
              <a:ea typeface="Arial"/>
              <a:cs typeface="Arial"/>
              <a:sym typeface="Arial"/>
            </a:endParaRPr>
          </a:p>
        </p:txBody>
      </p:sp>
      <p:pic>
        <p:nvPicPr>
          <p:cNvPr id="169" name="Google Shape;169;p17"/>
          <p:cNvPicPr preferRelativeResize="0"/>
          <p:nvPr/>
        </p:nvPicPr>
        <p:blipFill rotWithShape="1">
          <a:blip r:embed="rId3">
            <a:alphaModFix/>
          </a:blip>
          <a:srcRect/>
          <a:stretch/>
        </p:blipFill>
        <p:spPr>
          <a:xfrm>
            <a:off x="4196551" y="3675766"/>
            <a:ext cx="4338102" cy="2892068"/>
          </a:xfrm>
          <a:prstGeom prst="rect">
            <a:avLst/>
          </a:prstGeom>
          <a:noFill/>
          <a:ln>
            <a:noFill/>
          </a:ln>
        </p:spPr>
      </p:pic>
      <p:sp>
        <p:nvSpPr>
          <p:cNvPr id="170" name="Google Shape;170;p17"/>
          <p:cNvSpPr txBox="1"/>
          <p:nvPr/>
        </p:nvSpPr>
        <p:spPr>
          <a:xfrm>
            <a:off x="1041543" y="3712101"/>
            <a:ext cx="2743225" cy="2800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…ensures that the gaps, barriers and challenges preventing the equitable participation of women as decision-makers and beneficiaries can be overcome rather than reinforced.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8033</Words>
  <Application>Microsoft Office PowerPoint</Application>
  <PresentationFormat>On-screen Show (4:3)</PresentationFormat>
  <Paragraphs>496</Paragraphs>
  <Slides>45</Slides>
  <Notes>45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Trebuchet MS</vt:lpstr>
      <vt:lpstr>Verdana</vt:lpstr>
      <vt:lpstr>Office Theme</vt:lpstr>
      <vt:lpstr>SMT pay review options_200212</vt:lpstr>
      <vt:lpstr>Gender and social inclusion  Assess options for and plan gender-responsive, socially inclusive climate solutions</vt:lpstr>
      <vt:lpstr>Recap: What the assessment of vulnerability, needs, capacities and risks assessment achieved (module 3)</vt:lpstr>
      <vt:lpstr>In this module you will learn</vt:lpstr>
      <vt:lpstr>Next step: assess drivers of climate and development problems, and possible solutions</vt:lpstr>
      <vt:lpstr>Problem tree method</vt:lpstr>
      <vt:lpstr>PowerPoint Presentation</vt:lpstr>
      <vt:lpstr>PowerPoint Presentation</vt:lpstr>
      <vt:lpstr>Using CDKN’s empowerment wheel can help pinpoint which capabilities, services, rights, people have or lack that affect their responses to climate change - and give ideas for solutions</vt:lpstr>
      <vt:lpstr>Analysis of solutions, possible interventions</vt:lpstr>
      <vt:lpstr>Analysis of solutions, continued…</vt:lpstr>
      <vt:lpstr>Case study: Gender-based violence as a fundamental block to climate action and social development – the case of Chad</vt:lpstr>
      <vt:lpstr>Chad: Climate programme becomes women’s rights advocate to further climate resilient development</vt:lpstr>
      <vt:lpstr>Alternative approach to problem tree (mixed gender example)</vt:lpstr>
      <vt:lpstr>Group exercise: Make your own problem tree for a climate and development problem in your area What could be in your scope of control, influence to address when it comes to devising solutions?</vt:lpstr>
      <vt:lpstr>Using leaves, make a ‘tree’ of underlying root problems, consequences, and green shoots of ‘possible solutions’</vt:lpstr>
      <vt:lpstr>Deep dive into planning gender-responsive and socially-inclusive climate solutions, and set targets</vt:lpstr>
      <vt:lpstr>Purpose and goal should reference gender</vt:lpstr>
      <vt:lpstr>Outcomes should be gender-responsive and gender-specific</vt:lpstr>
      <vt:lpstr>Outputs (and associated activities) should be gender-responsive and gender-specific</vt:lpstr>
      <vt:lpstr>Target specific groups of women and girls</vt:lpstr>
      <vt:lpstr>Remember devising interventions involves ‘ramps’ and ‘pillars’!</vt:lpstr>
      <vt:lpstr>Next: a tool to help prioritise resilience actions in the planning process</vt:lpstr>
      <vt:lpstr>PowerPoint Presentation</vt:lpstr>
      <vt:lpstr>ICLEI Prioritising resilience tool and method  </vt:lpstr>
      <vt:lpstr>Redundancy</vt:lpstr>
      <vt:lpstr>Flexibility and diversity</vt:lpstr>
      <vt:lpstr>Reorganisation and responsiveness</vt:lpstr>
      <vt:lpstr>Access to information</vt:lpstr>
      <vt:lpstr>Greenhouse gas saving potential</vt:lpstr>
      <vt:lpstr>Putting it all together: (1) climate resilience evaluation</vt:lpstr>
      <vt:lpstr>Putting it all together: (2) feasibility checklist</vt:lpstr>
      <vt:lpstr>Putting it all together: (3) empowerment, rights and impacts check for women and disadvantaged social groups </vt:lpstr>
      <vt:lpstr>Putting it all together: (3) empowerment, rights and impacts check for women and disadvantaged social groups </vt:lpstr>
      <vt:lpstr>Check that the proposed project is advancing rights and capabilities not curtailing them</vt:lpstr>
      <vt:lpstr>Optional group exercise: </vt:lpstr>
      <vt:lpstr>Remember! Measures to respond to climate change can decrease inequalities or reinforce them. Social and institutional dynamics can create winners and losers.</vt:lpstr>
      <vt:lpstr>Next: an alternative tool to dive deep – through consultative fieldwork – into people’s climate risks and adaptation options</vt:lpstr>
      <vt:lpstr>PowerPoint Presentation</vt:lpstr>
      <vt:lpstr>Alternative assessment tool: CRiSTAL Community based Risk Screening Tool Adaptation and Livelihoods </vt:lpstr>
      <vt:lpstr>PowerPoint Presentation</vt:lpstr>
      <vt:lpstr>PowerPoint Presentation</vt:lpstr>
      <vt:lpstr>People with gender-sensitive facilitation and analytic skills can optimise CRiSTAL for gender and social inclusion approaches  </vt:lpstr>
      <vt:lpstr>CRiSTAL: Sample work screen with gender-differentiated data entry  </vt:lpstr>
      <vt:lpstr>PowerPoint Presentation</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Assess options for and plan gender-responsive, socially inclusive climate solutions</dc:title>
  <cp:lastModifiedBy>Arsema ANDI</cp:lastModifiedBy>
  <cp:revision>6</cp:revision>
  <dcterms:modified xsi:type="dcterms:W3CDTF">2020-10-19T08:43:36Z</dcterms:modified>
</cp:coreProperties>
</file>