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6" r:id="rId2"/>
    <p:sldMasterId id="2147483657" r:id="rId3"/>
  </p:sldMasterIdLst>
  <p:notesMasterIdLst>
    <p:notesMasterId r:id="rId4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963"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Lst>
  <p:sldSz cx="9144000" cy="6858000" type="screen4x3"/>
  <p:notesSz cx="9944100" cy="6805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8596" autoAdjust="0"/>
  </p:normalViewPr>
  <p:slideViewPr>
    <p:cSldViewPr snapToGrid="0">
      <p:cViewPr varScale="1">
        <p:scale>
          <a:sx n="36" d="100"/>
          <a:sy n="36" d="100"/>
        </p:scale>
        <p:origin x="2370" y="1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wsd.net/sites/default/files/National%20Assessment%20on%20Gender%20and%20STI%20-%20Ethiopia.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wsd.net/sites/default/files/National%20Assessment%20on%20Gender%20and%20STI%20-%20Ethiopia.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wsd.net/sites/default/files/National%20Assessment%20on%20Gender%20and%20STI%20-%20Ethiopia.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wda.org.au/3-ways-to-be-an-intersectional-feminist-all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3" Type="http://schemas.openxmlformats.org/officeDocument/2006/relationships/hyperlink" Target="https://www.nature.com/articles/s41558-019-0638-y#ref-CR3" TargetMode="External"/><Relationship Id="rId18" Type="http://schemas.openxmlformats.org/officeDocument/2006/relationships/hyperlink" Target="https://www.nature.com/articles/s41558-019-0638-y#ref-CR8" TargetMode="External"/><Relationship Id="rId26" Type="http://schemas.openxmlformats.org/officeDocument/2006/relationships/hyperlink" Target="https://www.nature.com/articles/s41558-019-0638-y#ref-CR16" TargetMode="External"/><Relationship Id="rId39" Type="http://schemas.openxmlformats.org/officeDocument/2006/relationships/hyperlink" Target="https://www.nature.com/articles/s41558-019-0638-y#ref-CR29" TargetMode="External"/><Relationship Id="rId21" Type="http://schemas.openxmlformats.org/officeDocument/2006/relationships/hyperlink" Target="https://www.nature.com/articles/s41558-019-0638-y#ref-CR11" TargetMode="External"/><Relationship Id="rId34" Type="http://schemas.openxmlformats.org/officeDocument/2006/relationships/hyperlink" Target="https://www.nature.com/articles/s41558-019-0638-y#ref-CR24" TargetMode="External"/><Relationship Id="rId42" Type="http://schemas.openxmlformats.org/officeDocument/2006/relationships/hyperlink" Target="https://www.nature.com/articles/s41558-019-0638-y#ref-CR44" TargetMode="External"/><Relationship Id="rId7" Type="http://schemas.openxmlformats.org/officeDocument/2006/relationships/hyperlink" Target="https://www.crclatam.net/proyectos/coyuca-resiliente-al-clima.html" TargetMode="External"/><Relationship Id="rId2" Type="http://schemas.openxmlformats.org/officeDocument/2006/relationships/slide" Target="../slides/slide21.xml"/><Relationship Id="rId16" Type="http://schemas.openxmlformats.org/officeDocument/2006/relationships/hyperlink" Target="https://www.nature.com/articles/s41558-019-0638-y#ref-CR6" TargetMode="External"/><Relationship Id="rId20" Type="http://schemas.openxmlformats.org/officeDocument/2006/relationships/hyperlink" Target="https://www.nature.com/articles/s41558-019-0638-y#ref-CR10" TargetMode="External"/><Relationship Id="rId29" Type="http://schemas.openxmlformats.org/officeDocument/2006/relationships/hyperlink" Target="https://www.nature.com/articles/s41558-019-0638-y#ref-CR19" TargetMode="External"/><Relationship Id="rId41" Type="http://schemas.openxmlformats.org/officeDocument/2006/relationships/hyperlink" Target="https://www.nature.com/articles/s41558-019-0638-y#ref-CR43" TargetMode="External"/><Relationship Id="rId1" Type="http://schemas.openxmlformats.org/officeDocument/2006/relationships/notesMaster" Target="../notesMasters/notesMaster1.xml"/><Relationship Id="rId6" Type="http://schemas.openxmlformats.org/officeDocument/2006/relationships/hyperlink" Target="http://www.idrc.ca/" TargetMode="External"/><Relationship Id="rId11" Type="http://schemas.openxmlformats.org/officeDocument/2006/relationships/hyperlink" Target="https://www.nature.com/articles/s41558-019-0638-y#ref-CR1" TargetMode="External"/><Relationship Id="rId24" Type="http://schemas.openxmlformats.org/officeDocument/2006/relationships/hyperlink" Target="https://www.nature.com/articles/s41558-019-0638-y#ref-CR14" TargetMode="External"/><Relationship Id="rId32" Type="http://schemas.openxmlformats.org/officeDocument/2006/relationships/hyperlink" Target="https://www.nature.com/articles/s41558-019-0638-y#ref-CR22" TargetMode="External"/><Relationship Id="rId37" Type="http://schemas.openxmlformats.org/officeDocument/2006/relationships/hyperlink" Target="https://www.nature.com/articles/s41558-019-0638-y#ref-CR27" TargetMode="External"/><Relationship Id="rId40" Type="http://schemas.openxmlformats.org/officeDocument/2006/relationships/hyperlink" Target="https://www.nature.com/articles/s41558-019-0638-y#ref-CR30" TargetMode="External"/><Relationship Id="rId5" Type="http://schemas.openxmlformats.org/officeDocument/2006/relationships/hyperlink" Target="http://www.ffla.net/" TargetMode="External"/><Relationship Id="rId15" Type="http://schemas.openxmlformats.org/officeDocument/2006/relationships/hyperlink" Target="https://www.nature.com/articles/s41558-019-0638-y#ref-CR5" TargetMode="External"/><Relationship Id="rId23" Type="http://schemas.openxmlformats.org/officeDocument/2006/relationships/hyperlink" Target="https://www.nature.com/articles/s41558-019-0638-y#ref-CR13" TargetMode="External"/><Relationship Id="rId28" Type="http://schemas.openxmlformats.org/officeDocument/2006/relationships/hyperlink" Target="https://www.nature.com/articles/s41558-019-0638-y#ref-CR18" TargetMode="External"/><Relationship Id="rId36" Type="http://schemas.openxmlformats.org/officeDocument/2006/relationships/hyperlink" Target="https://www.nature.com/articles/s41558-019-0638-y#ref-CR26" TargetMode="External"/><Relationship Id="rId10" Type="http://schemas.openxmlformats.org/officeDocument/2006/relationships/hyperlink" Target="https://www.crclatam.net/proyectos/nexo-agua,-energ%C3%ADa-y-alimentaci%C3%B3n.html" TargetMode="External"/><Relationship Id="rId19" Type="http://schemas.openxmlformats.org/officeDocument/2006/relationships/hyperlink" Target="https://www.nature.com/articles/s41558-019-0638-y#ref-CR9" TargetMode="External"/><Relationship Id="rId31" Type="http://schemas.openxmlformats.org/officeDocument/2006/relationships/hyperlink" Target="https://www.nature.com/articles/s41558-019-0638-y#ref-CR21" TargetMode="External"/><Relationship Id="rId44" Type="http://schemas.openxmlformats.org/officeDocument/2006/relationships/hyperlink" Target="https://www.nature.com/articles/s41558-019-0638-y" TargetMode="External"/><Relationship Id="rId4" Type="http://schemas.openxmlformats.org/officeDocument/2006/relationships/hyperlink" Target="http://crclatam.net/" TargetMode="External"/><Relationship Id="rId9" Type="http://schemas.openxmlformats.org/officeDocument/2006/relationships/hyperlink" Target="https://www.crclatam.net/proyectos/medios-de-vida-y-resiliencia.html" TargetMode="External"/><Relationship Id="rId14" Type="http://schemas.openxmlformats.org/officeDocument/2006/relationships/hyperlink" Target="https://www.nature.com/articles/s41558-019-0638-y#ref-CR4" TargetMode="External"/><Relationship Id="rId22" Type="http://schemas.openxmlformats.org/officeDocument/2006/relationships/hyperlink" Target="https://www.nature.com/articles/s41558-019-0638-y#ref-CR12" TargetMode="External"/><Relationship Id="rId27" Type="http://schemas.openxmlformats.org/officeDocument/2006/relationships/hyperlink" Target="https://www.nature.com/articles/s41558-019-0638-y#ref-CR17" TargetMode="External"/><Relationship Id="rId30" Type="http://schemas.openxmlformats.org/officeDocument/2006/relationships/hyperlink" Target="https://www.nature.com/articles/s41558-019-0638-y#ref-CR20" TargetMode="External"/><Relationship Id="rId35" Type="http://schemas.openxmlformats.org/officeDocument/2006/relationships/hyperlink" Target="https://www.nature.com/articles/s41558-019-0638-y#ref-CR25" TargetMode="External"/><Relationship Id="rId43" Type="http://schemas.openxmlformats.org/officeDocument/2006/relationships/hyperlink" Target="https://www.nature.com/articles/s41558-019-0638-y#ref-CR45" TargetMode="External"/><Relationship Id="rId8" Type="http://schemas.openxmlformats.org/officeDocument/2006/relationships/hyperlink" Target="https://www.crclatam.net/proyectos/ciudades-auto-sostenibles-amazonicas.html" TargetMode="External"/><Relationship Id="rId3" Type="http://schemas.openxmlformats.org/officeDocument/2006/relationships/hyperlink" Target="https://www.crclatam.net/documentos/publicaciones/37-revista-medio-ambiente-y-urbanizaci%C3%B3n-fortaleciendo-la-resiliencia-al-clima-en-ciudades-de-am%C3%A9rica-latina.html" TargetMode="External"/><Relationship Id="rId12" Type="http://schemas.openxmlformats.org/officeDocument/2006/relationships/hyperlink" Target="https://www.nature.com/articles/s41558-019-0638-y#ref-CR2" TargetMode="External"/><Relationship Id="rId17" Type="http://schemas.openxmlformats.org/officeDocument/2006/relationships/hyperlink" Target="https://www.nature.com/articles/s41558-019-0638-y#ref-CR7" TargetMode="External"/><Relationship Id="rId25" Type="http://schemas.openxmlformats.org/officeDocument/2006/relationships/hyperlink" Target="https://www.nature.com/articles/s41558-019-0638-y#ref-CR15" TargetMode="External"/><Relationship Id="rId33" Type="http://schemas.openxmlformats.org/officeDocument/2006/relationships/hyperlink" Target="https://www.nature.com/articles/s41558-019-0638-y#ref-CR23" TargetMode="External"/><Relationship Id="rId38" Type="http://schemas.openxmlformats.org/officeDocument/2006/relationships/hyperlink" Target="https://www.nature.com/articles/s41558-019-0638-y#ref-CR28"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n.oxfam.org/s3fs-public/file_attachments/oxfam-international-tsunami-evaluation-summary_3.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oi.org/10.17141/iconos.66.2020.4156"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hdr.undp.org/sites/default/files/hdr2019_technical_notes.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hdr.undp.org/en/faq-page/gender-development-index-gdi" TargetMode="External"/><Relationship Id="rId4" Type="http://schemas.openxmlformats.org/officeDocument/2006/relationships/hyperlink" Target="http://hdr.undp.org/sites/default/files/hdro_statistical_data_table_4.xlsx"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xfamilibrary.openrepository.com/bitstream/handle/10546/620928/bp-time-to-care-inequality-200120-summ-en.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hdr.undp.org/sites/all/themes/hdr_theme/country-notes/ETH.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hdr.undp.org/en/content/what-advantage-grouping-countries-five-gdi-groups-instead-ranking-them-according-absolut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pu.org/resources/publications/infographics/2016-07/women-in-politics-201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owsd.net/sites/default/files/National%20Assessment%20on%20Gender%20and%20STI%20-%20Ethiopia.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women.org/-/media/headquarters/attachments/sections/library/publications/2020/women-in-politics-map-2020-en.pdf?la=en&amp;vs=82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t>Facilitator/Trainer: </a:t>
            </a:r>
            <a:r>
              <a:rPr lang="en-US"/>
              <a:t>We revisit different aspects of poverty and wellbeing, and the different things that make people more resilient or vulnerable to climate change here. We term the slides ‘socially inclusive’ as well as ‘gender responsive’ but the emphasis, overall, in this module is on looking through the gender lens and the ways that women overall, are over-represented among the poorest and most climate vulnerable people, and what can be done specifically to empower women to ‘catch up’ in terms of their personal development and enhanced life chances, within these more vulnerable groups.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Source: NATIONAL ASSESSMENT: ETHIOPIA GENDER EQUALITY AND THE KNOWLEDGE SOCIETY, Dec 2015 </a:t>
            </a:r>
            <a:r>
              <a:rPr lang="en-US" u="sng">
                <a:solidFill>
                  <a:schemeClr val="hlink"/>
                </a:solidFill>
                <a:hlinkClick r:id="rId3"/>
              </a:rPr>
              <a:t>https://owsd.net/sites/default/files/National%20Assessment%20on%20Gender%20and%20STI%20-%20Ethiopia.pdf</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Ethiopian women have one of the highest rates of economic participation in the world. According to the Global </a:t>
            </a:r>
            <a:r>
              <a:rPr lang="en-US">
                <a:highlight>
                  <a:srgbClr val="FFFF00"/>
                </a:highlight>
              </a:rPr>
              <a:t>Competitiveness Index, in 2014–15 the </a:t>
            </a:r>
            <a:r>
              <a:rPr lang="en-US"/>
              <a:t>country ranked 33rd out 144 countries for the percentage of women in the labor  force, a rate higher than those of women in many advanced economies, such as Singapore (76th), Germany (45th), the Netherlands (37th), and the United States (49th).</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While overall the countrywide female economic participation in Ethiopia is high, it is still lower than that of men’s. In 2014, for instance, the female labor force participation rate for those age 15 and older was 78.2%, compared to 89.3% for men. </a:t>
            </a:r>
            <a:r>
              <a:rPr lang="en-US" b="1"/>
              <a:t>Furthermore, women are far more likely to be employed in the informal sector while men have higher rates of participation in the formal sector.</a:t>
            </a:r>
            <a:endParaRPr/>
          </a:p>
          <a:p>
            <a:pPr marL="457200" marR="0" lvl="0" indent="-228600" algn="l" rtl="0">
              <a:lnSpc>
                <a:spcPct val="100000"/>
              </a:lnSpc>
              <a:spcBef>
                <a:spcPts val="0"/>
              </a:spcBef>
              <a:spcAft>
                <a:spcPts val="0"/>
              </a:spcAft>
              <a:buClr>
                <a:srgbClr val="000000"/>
              </a:buClr>
              <a:buSzPts val="1100"/>
              <a:buFont typeface="Arial"/>
              <a:buNone/>
            </a:pPr>
            <a:endParaRPr b="1"/>
          </a:p>
          <a:p>
            <a:pPr marL="0" marR="0" lvl="0" indent="0" algn="l" rtl="0">
              <a:lnSpc>
                <a:spcPct val="100000"/>
              </a:lnSpc>
              <a:spcBef>
                <a:spcPts val="0"/>
              </a:spcBef>
              <a:spcAft>
                <a:spcPts val="0"/>
              </a:spcAft>
              <a:buClr>
                <a:srgbClr val="000000"/>
              </a:buClr>
              <a:buSzPts val="1100"/>
              <a:buFont typeface="Arial"/>
              <a:buNone/>
            </a:pPr>
            <a:r>
              <a:rPr lang="en-US"/>
              <a:t>Unemployment also afflicts women at a higher rate. In 2013, the unemployment rate for all age groups nationally stood at 16.5%, where the unemployment rate for males was lower than the national average, at 10.5%, but female unemployment was much higher than the national number: 23%. Young women are particularly hard hit by unemployment.</a:t>
            </a:r>
            <a:endParaRPr/>
          </a:p>
          <a:p>
            <a:pPr marL="457200" marR="0" lvl="0" indent="-228600" algn="l" rtl="0">
              <a:lnSpc>
                <a:spcPct val="100000"/>
              </a:lnSpc>
              <a:spcBef>
                <a:spcPts val="0"/>
              </a:spcBef>
              <a:spcAft>
                <a:spcPts val="0"/>
              </a:spcAft>
              <a:buClr>
                <a:srgbClr val="000000"/>
              </a:buClr>
              <a:buSzPts val="1100"/>
              <a:buFont typeface="Arial"/>
              <a:buNone/>
            </a:pPr>
            <a:endParaRPr b="1"/>
          </a:p>
          <a:p>
            <a:pPr marL="457200" marR="0" lvl="0" indent="-298450" algn="l" rtl="0">
              <a:lnSpc>
                <a:spcPct val="100000"/>
              </a:lnSpc>
              <a:spcBef>
                <a:spcPts val="0"/>
              </a:spcBef>
              <a:spcAft>
                <a:spcPts val="0"/>
              </a:spcAft>
              <a:buClr>
                <a:srgbClr val="000000"/>
              </a:buClr>
              <a:buSzPts val="1100"/>
              <a:buFont typeface="Arial"/>
              <a:buChar char="●"/>
            </a:pPr>
            <a:r>
              <a:rPr lang="en-US"/>
              <a:t>In all employment sectors, males in Ethiopia are paid more than females. Overall, women tend to provide unpaid family labor much more than men, although rural women are at a particular disadvantage.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133" name="Google Shape;133;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NATIONAL ASSESSMENT: ETHIOPIA GENDER EQUALITY AND THE KNOWLEDGE SOCIETY, Dec 2015 – </a:t>
            </a:r>
            <a:r>
              <a:rPr lang="en-US" u="sng">
                <a:solidFill>
                  <a:schemeClr val="hlink"/>
                </a:solidFill>
                <a:hlinkClick r:id="rId3"/>
              </a:rPr>
              <a:t>https://owsd.net/sites/default/files/National%20Assessment%20on%20Gender%20and%20STI%20-%20Ethiopia.pdf</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Ethiopia ranked 173 out of 187 countries in the rate of adolescents aged 15–19 giving birth in the Human Development Index of 2013. 53 Findings from the Ethiopian Mini Demographic and Health Survey of 2014 (Mini DHS) also show that only 32% of women made frequent visits to antenatal care providers during the course of their pregnancy, in itself a more than threefold increase from 10% in 2000.54 Furthermore, although the number of women giving birth at health facilities has increased from 5% in 2000 to 16% in 2014, the number is one of the lowest in the world.</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Ethiopian women are still afflicted by and die from HIV and Malaria at higher rates than men. For instance, even though HIV/AIDS prevalence is high for all Ethiopian adults ages 15-24, it is higher for women in that category, at a rate of 0.5 compared to 0.3 for men.71 The Demographic and Health Survey of 2011 found that even though general knowledge about HIV is now nearly universal, only 19% of women were found to have comprehensive knowledge of the disease and prevention methods, compared to 32% of men.72</a:t>
            </a:r>
            <a:endParaRPr/>
          </a:p>
        </p:txBody>
      </p:sp>
      <p:sp>
        <p:nvSpPr>
          <p:cNvPr id="140" name="Google Shape;140;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NATIONAL ASSESSMENT: ETHIOPIA GENDER EQUALITY AND THE KNOWLEDGE SOCIETY, Dec 2015 – </a:t>
            </a:r>
            <a:r>
              <a:rPr lang="en-US" u="sng">
                <a:solidFill>
                  <a:schemeClr val="hlink"/>
                </a:solidFill>
                <a:hlinkClick r:id="rId3"/>
              </a:rPr>
              <a:t>https://owsd.net/sites/default/files/National%20Assessment%20on%20Gender%20and%20STI%20-%20Ethiopia.pdf</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With a 41% literacy rate in 2014, Ethiopian women have one of the world’s lowest literacy rates. 210 This statistic means fewer than half of women have the ability to read and write. Nonetheless, over the course of the last decade, the country has made strides in educating women between the ages of 15 and 19, where it achieved a 70% literacy rate by 2014. It has been less successful in improving literacy among 45 and 49-year-old women, however, whose literacy rate is a mere18%. Ethiopian women’s literacy rate also varies by income level and depending on whether women live in urban or rural areas. The higher women’s income, the higher their literacy rate; in 2013, the literacy rates for women in the wealthiest households was 72%, compared to 17% for women in the poorest households.213 Women in urban areas also fare much better, as 71% are literate compared to 32% of rural women.</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Despite the continuing improvement of the gender gap in enrollment, differences in the educational attainment of urban and rural women persist at the secondary or higher levels. Only 7% of rural women, compared with 38% of urban women, have secondary or higher education.220 Given the fact that most students are rural residents, it means that girls still lag behind nationally.</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In 80% and 70% of urban households, women were solely in charge of water and firewood collection, respectively and rural women carried out 78% of water and 81% of firewood collection. All domestic work fell heavily on women in both urban and rural contexts, although more urban men (20%) shared domestic responsibilities than rural men (10%).</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These gender imbalances have great significance for women’s and girls’ access to and participation in knowledge systems, leaving them little time to pursue education and seek out information to advance their skills and pursue better opportunities. In both urban and rural areas, women and girls expended less time on learning activities and on non-productive/leisure activities, although urban women spend more time in such activities than their rural counterparts.</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147" name="Google Shape;147;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Human Development Report 2019 reports that</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“at the very time when progress is meant to be accelerating to reach the Sustainable Development Goals (SDGs) by 2030, the report’s 2019 Gender Inequality Index says progress actually is slowing. “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Following from the last slide’s overview of global inequalities, this diagram shows gender inequality by world region.</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The Gender Inequality Index measures women’s empowerment </a:t>
            </a:r>
            <a:r>
              <a:rPr lang="en-US" b="1"/>
              <a:t>via a couple of measures of reproductive health quality (see below) and political and formal workforce participation </a:t>
            </a:r>
            <a:r>
              <a:rPr lang="en-US"/>
              <a:t>and finds:</a:t>
            </a:r>
            <a:endParaRPr/>
          </a:p>
          <a:p>
            <a:pPr marL="457200" lvl="0" indent="-298450" algn="l" rtl="0">
              <a:lnSpc>
                <a:spcPct val="100000"/>
              </a:lnSpc>
              <a:spcBef>
                <a:spcPts val="0"/>
              </a:spcBef>
              <a:spcAft>
                <a:spcPts val="0"/>
              </a:spcAft>
              <a:buSzPts val="1100"/>
              <a:buChar char="●"/>
            </a:pPr>
            <a:r>
              <a:rPr lang="en-US"/>
              <a:t>Gender inequality is in all countries. The higher the GII value, the greater the gender inequality—the global average was 0.441. Among developing regions, it is 0.569 in Sub-Saharan Africa   (Source: UNDP Human Development Report, Statistical Update 2018, http://www.hdr.undp.org/sites/default/files/2018_human_development_statistical_update.pdf)</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b="1"/>
              <a:t>Descriptions of the indices that make up the Gender Inequality Index are as follows</a:t>
            </a:r>
            <a:endParaRPr/>
          </a:p>
          <a:p>
            <a:pPr marL="457200" lvl="0" indent="-298450" algn="l" rtl="0">
              <a:lnSpc>
                <a:spcPct val="100000"/>
              </a:lnSpc>
              <a:spcBef>
                <a:spcPts val="0"/>
              </a:spcBef>
              <a:spcAft>
                <a:spcPts val="0"/>
              </a:spcAft>
              <a:buSzPts val="1100"/>
              <a:buChar char="●"/>
            </a:pPr>
            <a:r>
              <a:rPr lang="en-US"/>
              <a:t>Gender Inequality Index is a composite measure reflecting inequality in achievement between women and men in three dimensions: reproductive health, empowerment and the labour market. See Technical note 4 at http://hdr.undp.org/sites/default/files/ hdr2019_technical_notes.pdf for details on how the Gender Inequality Index is calculated.</a:t>
            </a:r>
            <a:endParaRPr/>
          </a:p>
          <a:p>
            <a:pPr marL="457200" lvl="0" indent="-298450" algn="l" rtl="0">
              <a:lnSpc>
                <a:spcPct val="100000"/>
              </a:lnSpc>
              <a:spcBef>
                <a:spcPts val="0"/>
              </a:spcBef>
              <a:spcAft>
                <a:spcPts val="0"/>
              </a:spcAft>
              <a:buSzPts val="1100"/>
              <a:buChar char="●"/>
            </a:pPr>
            <a:r>
              <a:rPr lang="en-US" b="1"/>
              <a:t>Maternal mortality ratio</a:t>
            </a:r>
            <a:r>
              <a:rPr lang="en-US"/>
              <a:t>: Number of deaths due to pregnancy-related causes per 100,000 live births. </a:t>
            </a:r>
            <a:r>
              <a:rPr lang="en-US" b="1"/>
              <a:t>Adolescent birth rate</a:t>
            </a:r>
            <a:r>
              <a:rPr lang="en-US"/>
              <a:t>: Number of births to women ages 15–19 per 1,000 women ages 15–19. </a:t>
            </a:r>
            <a:r>
              <a:rPr lang="en-US" b="1"/>
              <a:t>Share of seats in parliament</a:t>
            </a:r>
            <a:r>
              <a:rPr lang="en-US"/>
              <a:t>: Proportion of seats held by women in the national parliament expressed as a percentage of total seats. For countries with a bicameral legislative system, the share of seats is calculated based on both houses</a:t>
            </a:r>
            <a:r>
              <a:rPr lang="en-US" b="1"/>
              <a:t>. Population with at least some secondary education</a:t>
            </a:r>
            <a:r>
              <a:rPr lang="en-US"/>
              <a:t>: Percentage of the population ages 25 and older that has reached (but not necessarily completed) a secondary level of education. </a:t>
            </a:r>
            <a:r>
              <a:rPr lang="en-US" b="1"/>
              <a:t>Labour force participation rate</a:t>
            </a:r>
            <a:r>
              <a:rPr lang="en-US"/>
              <a:t>: Proportion of the working-age population (ages 15 and older) that engages in the labour market, either by working or actively looking for work, expressed as a percentage of the working-age population.</a:t>
            </a:r>
            <a:endParaRPr/>
          </a:p>
          <a:p>
            <a:pPr marL="457200" lvl="0" indent="-298450" algn="l" rtl="0">
              <a:lnSpc>
                <a:spcPct val="100000"/>
              </a:lnSpc>
              <a:spcBef>
                <a:spcPts val="0"/>
              </a:spcBef>
              <a:spcAft>
                <a:spcPts val="0"/>
              </a:spcAft>
              <a:buSzPts val="1100"/>
              <a:buChar char="●"/>
            </a:pPr>
            <a:r>
              <a:rPr lang="en-US"/>
              <a:t>(taken from Human Development Report 2019, http://hdr.undp.org/sites/default/files/hdr2019.pdf)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We can acknowledge how everyone has many characteristics and how they are viewed by society (and the opportunities this provides, or discrimination they experience) can be based on the interplay between gender and other forms of discrimination, like age, class, socioeconomic status, physical or mental ability, gender, religion, or ethnicity.</a:t>
            </a:r>
          </a:p>
          <a:p>
            <a:pPr marL="158750" lvl="0" indent="0" algn="l" rtl="0">
              <a:lnSpc>
                <a:spcPct val="100000"/>
              </a:lnSpc>
              <a:spcBef>
                <a:spcPts val="0"/>
              </a:spcBef>
              <a:spcAft>
                <a:spcPts val="0"/>
              </a:spcAft>
              <a:buSzPts val="1100"/>
              <a:buNone/>
            </a:pPr>
            <a:endParaRPr lang="en-US" dirty="0"/>
          </a:p>
          <a:p>
            <a:pPr marL="457200" lvl="0" indent="-298450" algn="l" rtl="0">
              <a:lnSpc>
                <a:spcPct val="100000"/>
              </a:lnSpc>
              <a:spcBef>
                <a:spcPts val="0"/>
              </a:spcBef>
              <a:spcAft>
                <a:spcPts val="0"/>
              </a:spcAft>
              <a:buSzPts val="1100"/>
              <a:buChar char="●"/>
            </a:pPr>
            <a:r>
              <a:rPr lang="en-US" sz="900" kern="1200" dirty="0">
                <a:solidFill>
                  <a:schemeClr val="tx1"/>
                </a:solidFill>
                <a:latin typeface="+mn-lt"/>
                <a:ea typeface="+mn-ea"/>
                <a:cs typeface="+mn-cs"/>
              </a:rPr>
              <a:t>Households are composed of individuals with varying preferences and needs; they are not homogeneous units. Likewise, women are not a homogeneous group. Climate change interventions must differentiate between livelihood types; farming, pastoral and </a:t>
            </a:r>
            <a:r>
              <a:rPr lang="en-US" sz="900" kern="1200" dirty="0" err="1">
                <a:solidFill>
                  <a:schemeClr val="tx1"/>
                </a:solidFill>
                <a:latin typeface="+mn-lt"/>
                <a:ea typeface="+mn-ea"/>
                <a:cs typeface="+mn-cs"/>
              </a:rPr>
              <a:t>agro</a:t>
            </a:r>
            <a:r>
              <a:rPr lang="en-US" sz="900" kern="1200" dirty="0">
                <a:solidFill>
                  <a:schemeClr val="tx1"/>
                </a:solidFill>
                <a:latin typeface="+mn-lt"/>
                <a:ea typeface="+mn-ea"/>
                <a:cs typeface="+mn-cs"/>
              </a:rPr>
              <a:t>-pastoral. It must also consider the different needs and roles </a:t>
            </a:r>
            <a:r>
              <a:rPr lang="en-US" sz="1100" dirty="0">
                <a:effectLst/>
                <a:latin typeface="Calibri" panose="020F0502020204030204" pitchFamily="34" charset="0"/>
                <a:ea typeface="Calibri" panose="020F0502020204030204" pitchFamily="34" charset="0"/>
              </a:rPr>
              <a:t>within the household: as household heads, as wives within male-headed monogamous and polygamous households and as female youths. </a:t>
            </a:r>
          </a:p>
          <a:p>
            <a:pPr marL="158750" lvl="0" indent="0" algn="l" rtl="0">
              <a:lnSpc>
                <a:spcPct val="100000"/>
              </a:lnSpc>
              <a:spcBef>
                <a:spcPts val="0"/>
              </a:spcBef>
              <a:spcAft>
                <a:spcPts val="0"/>
              </a:spcAft>
              <a:buSzPts val="1100"/>
              <a:buNone/>
            </a:pPr>
            <a:endParaRPr lang="en-US" sz="1100" dirty="0">
              <a:effectLst/>
              <a:latin typeface="Calibri" panose="020F0502020204030204" pitchFamily="34" charset="0"/>
              <a:ea typeface="Calibri" panose="020F0502020204030204" pitchFamily="34" charset="0"/>
            </a:endParaRPr>
          </a:p>
          <a:p>
            <a:pPr marL="457200" lvl="0" indent="-298450" algn="l" rtl="0">
              <a:lnSpc>
                <a:spcPct val="100000"/>
              </a:lnSpc>
              <a:spcBef>
                <a:spcPts val="0"/>
              </a:spcBef>
              <a:spcAft>
                <a:spcPts val="0"/>
              </a:spcAft>
              <a:buSzPts val="1100"/>
              <a:buChar char="●"/>
            </a:pPr>
            <a:r>
              <a:rPr lang="en-US" sz="1100" dirty="0">
                <a:effectLst/>
                <a:latin typeface="Calibri" panose="020F0502020204030204" pitchFamily="34" charset="0"/>
                <a:ea typeface="Calibri" panose="020F0502020204030204" pitchFamily="34" charset="0"/>
              </a:rPr>
              <a:t>Earlier development interventions have been considering all categories of women to have similar problems and priorities. The reality, however, is that there are differences in development needs and constraints between Female Headed Households (FHH), women in monogamous and polygamous households, and female youths. The issue of resource and benefit control, decision making, access to public resources and participation is not the same for FHH, wives, and youths. Even the problems and development needs of these categories of women largely varies across the highlands, pastoral and </a:t>
            </a:r>
            <a:r>
              <a:rPr lang="en-US" sz="1100" dirty="0" err="1">
                <a:effectLst/>
                <a:latin typeface="Calibri" panose="020F0502020204030204" pitchFamily="34" charset="0"/>
                <a:ea typeface="Calibri" panose="020F0502020204030204" pitchFamily="34" charset="0"/>
              </a:rPr>
              <a:t>agro</a:t>
            </a:r>
            <a:r>
              <a:rPr lang="en-US" sz="1100" dirty="0">
                <a:effectLst/>
                <a:latin typeface="Calibri" panose="020F0502020204030204" pitchFamily="34" charset="0"/>
                <a:ea typeface="Calibri" panose="020F0502020204030204" pitchFamily="34" charset="0"/>
              </a:rPr>
              <a:t>-pastoral emerging regions. In Ethiopia, among the different categories of women, those from Male Headed Households /MHHs (or wives) have limited access to income control while this issue is not as such a problem for FHHs since they are heading a household. FHHs have better opportunities of controlling incomes and resources than wives. The major problem of FHHs is access to new technologies which is largely constrained by resource limitation. On the other hand, the major problem of wives is income control as this is dominated by their husbands. Married women are particularly disadvantaged as services are often provided to men farmers with the assumption that training will cascade to women. </a:t>
            </a:r>
          </a:p>
          <a:p>
            <a:pPr marL="457200" lvl="0" indent="-298450" algn="l" rtl="0">
              <a:lnSpc>
                <a:spcPct val="100000"/>
              </a:lnSpc>
              <a:spcBef>
                <a:spcPts val="0"/>
              </a:spcBef>
              <a:spcAft>
                <a:spcPts val="0"/>
              </a:spcAft>
              <a:buSzPts val="1100"/>
              <a:buChar char="●"/>
            </a:pPr>
            <a:endParaRPr lang="en-US" sz="1100" dirty="0">
              <a:effectLst/>
              <a:latin typeface="Calibri" panose="020F0502020204030204" pitchFamily="34" charset="0"/>
              <a:ea typeface="Calibri" panose="020F0502020204030204" pitchFamily="34" charset="0"/>
            </a:endParaRPr>
          </a:p>
          <a:p>
            <a:pPr marL="457200" lvl="0" indent="-298450" algn="l" rtl="0">
              <a:lnSpc>
                <a:spcPct val="100000"/>
              </a:lnSpc>
              <a:spcBef>
                <a:spcPts val="0"/>
              </a:spcBef>
              <a:spcAft>
                <a:spcPts val="0"/>
              </a:spcAft>
              <a:buSzPts val="1100"/>
              <a:buChar char="●"/>
            </a:pPr>
            <a:r>
              <a:rPr lang="en-US" sz="1100" dirty="0">
                <a:effectLst/>
                <a:latin typeface="Calibri" panose="020F0502020204030204" pitchFamily="34" charset="0"/>
                <a:ea typeface="Calibri" panose="020F0502020204030204" pitchFamily="34" charset="0"/>
              </a:rPr>
              <a:t>Therefore, adequate information must be gathered on real circumstances, livelihood status and development needs of these categories of women. This will help to design appropriate and functional policies, strategies, programs, and project towards improvements of livelihood status of all categories of women as blanket approaches to all women do not work.  </a:t>
            </a:r>
          </a:p>
          <a:p>
            <a:pPr marL="457200" lvl="0" indent="-298450" algn="l" rtl="0">
              <a:lnSpc>
                <a:spcPct val="100000"/>
              </a:lnSpc>
              <a:spcBef>
                <a:spcPts val="0"/>
              </a:spcBef>
              <a:spcAft>
                <a:spcPts val="0"/>
              </a:spcAft>
              <a:buSzPts val="1100"/>
              <a:buChar char="●"/>
            </a:pPr>
            <a:endParaRPr lang="en-US" dirty="0"/>
          </a:p>
          <a:p>
            <a:pPr marL="457200" lvl="0" indent="-298450" algn="l" rtl="0">
              <a:lnSpc>
                <a:spcPct val="100000"/>
              </a:lnSpc>
              <a:spcBef>
                <a:spcPts val="0"/>
              </a:spcBef>
              <a:spcAft>
                <a:spcPts val="0"/>
              </a:spcAft>
              <a:buSzPts val="1100"/>
              <a:buChar char="●"/>
            </a:pPr>
            <a:r>
              <a:rPr lang="en-US" dirty="0"/>
              <a:t>The barriers faced by a middle class woman living in Melbourne or New York are not the same as those of a poor woman living in rural Fiji or Uganda. Women aren’t just exposed to sexism.   “Racism, ableism, ageism, and religious persecution are intrinsically linked to how they experience inequality.” – International Women’s Development Agency (IWDA), Australia, </a:t>
            </a:r>
            <a:r>
              <a:rPr lang="en-US" u="sng" dirty="0">
                <a:solidFill>
                  <a:schemeClr val="hlink"/>
                </a:solidFill>
                <a:hlinkClick r:id="rId3"/>
              </a:rPr>
              <a:t>https://iwda.org.au/3-ways-to-be-an-intersectional-feminist-ally/</a:t>
            </a:r>
            <a:r>
              <a:rPr lang="en-US" dirty="0"/>
              <a:t> </a:t>
            </a:r>
          </a:p>
          <a:p>
            <a:pPr marL="457200" lvl="0" indent="-228600" algn="l" rtl="0">
              <a:lnSpc>
                <a:spcPct val="100000"/>
              </a:lnSpc>
              <a:spcBef>
                <a:spcPts val="0"/>
              </a:spcBef>
              <a:spcAft>
                <a:spcPts val="0"/>
              </a:spcAft>
              <a:buSzPts val="1100"/>
              <a:buNone/>
            </a:pPr>
            <a:endParaRPr dirty="0"/>
          </a:p>
        </p:txBody>
      </p:sp>
      <p:sp>
        <p:nvSpPr>
          <p:cNvPr id="159" name="Google Shape;159;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14</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p1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Facilitator:</a:t>
            </a:r>
            <a:endParaRPr dirty="0"/>
          </a:p>
          <a:p>
            <a:pPr marL="457200" lvl="0" indent="-298450" algn="l" rtl="0">
              <a:lnSpc>
                <a:spcPct val="100000"/>
              </a:lnSpc>
              <a:spcBef>
                <a:spcPts val="0"/>
              </a:spcBef>
              <a:spcAft>
                <a:spcPts val="0"/>
              </a:spcAft>
              <a:buSzPts val="1100"/>
              <a:buChar char="●"/>
            </a:pPr>
            <a:r>
              <a:rPr lang="en-US" dirty="0"/>
              <a:t>This is a group exercise to get the participants moving and talking.</a:t>
            </a:r>
            <a:endParaRPr dirty="0"/>
          </a:p>
          <a:p>
            <a:pPr marL="457200" lvl="0" indent="-298450" algn="l" rtl="0">
              <a:lnSpc>
                <a:spcPct val="100000"/>
              </a:lnSpc>
              <a:spcBef>
                <a:spcPts val="0"/>
              </a:spcBef>
              <a:spcAft>
                <a:spcPts val="0"/>
              </a:spcAft>
              <a:buSzPts val="1100"/>
              <a:buChar char="●"/>
            </a:pPr>
            <a:r>
              <a:rPr lang="en-US" dirty="0"/>
              <a:t>Distribute the character cards from the ‘Climate and Social Lottery Game’ but excluding the ‘Environmental Management officer’ and/or ‘Disaster management officer’ cards – use the other ones.  There are a total of 20 cards (minus the ‘officer’ cards). They are in three sets: Ethiopia set (8 characters); Ecuador set (6 characters); India set (6 characters). If the workshop is taking place in one of these countries – only distribute cards for that country. If it’s an international workshop with a mix of nationalities/national backgrounds, use them all. </a:t>
            </a:r>
            <a:endParaRPr dirty="0"/>
          </a:p>
          <a:p>
            <a:pPr marL="457200" lvl="0" indent="-298450" algn="l" rtl="0">
              <a:lnSpc>
                <a:spcPct val="100000"/>
              </a:lnSpc>
              <a:spcBef>
                <a:spcPts val="0"/>
              </a:spcBef>
              <a:spcAft>
                <a:spcPts val="0"/>
              </a:spcAft>
              <a:buSzPts val="1100"/>
              <a:buChar char="●"/>
            </a:pPr>
            <a:r>
              <a:rPr lang="en-US" dirty="0"/>
              <a:t>Each participant should read about the character they are assigned and imagine themselves in that character’s shoes.</a:t>
            </a:r>
            <a:endParaRPr dirty="0"/>
          </a:p>
          <a:p>
            <a:pPr marL="457200" lvl="0" indent="-298450" algn="l" rtl="0">
              <a:lnSpc>
                <a:spcPct val="100000"/>
              </a:lnSpc>
              <a:spcBef>
                <a:spcPts val="0"/>
              </a:spcBef>
              <a:spcAft>
                <a:spcPts val="0"/>
              </a:spcAft>
              <a:buSzPts val="1100"/>
              <a:buChar char="●"/>
            </a:pPr>
            <a:r>
              <a:rPr lang="en-US" dirty="0"/>
              <a:t>The participants should make a line down the middle of the room.</a:t>
            </a:r>
            <a:endParaRPr dirty="0"/>
          </a:p>
          <a:p>
            <a:pPr marL="457200" lvl="0" indent="-298450" algn="l" rtl="0">
              <a:lnSpc>
                <a:spcPct val="100000"/>
              </a:lnSpc>
              <a:spcBef>
                <a:spcPts val="0"/>
              </a:spcBef>
              <a:spcAft>
                <a:spcPts val="0"/>
              </a:spcAft>
              <a:buSzPts val="1100"/>
              <a:buChar char="●"/>
            </a:pPr>
            <a:r>
              <a:rPr lang="en-US" dirty="0"/>
              <a:t>They don’t know what the other people’s cards say, they should focus on their own.</a:t>
            </a:r>
            <a:endParaRPr dirty="0"/>
          </a:p>
          <a:p>
            <a:pPr marL="457200" lvl="0" indent="-298450" algn="l" rtl="0">
              <a:lnSpc>
                <a:spcPct val="100000"/>
              </a:lnSpc>
              <a:spcBef>
                <a:spcPts val="0"/>
              </a:spcBef>
              <a:spcAft>
                <a:spcPts val="0"/>
              </a:spcAft>
              <a:buSzPts val="1100"/>
              <a:buChar char="●"/>
            </a:pPr>
            <a:r>
              <a:rPr lang="en-US" dirty="0"/>
              <a:t>Tell the participants that all of them live in a low-income urban </a:t>
            </a:r>
            <a:r>
              <a:rPr lang="en-US" dirty="0" err="1"/>
              <a:t>neighbourhood</a:t>
            </a:r>
            <a:r>
              <a:rPr lang="en-US" dirty="0"/>
              <a:t> and are exposed to climate hazards every year, such as flooding and drought, but some people are better off, and some are relatively worse off. Think about the vulnerabilities and the strengths and skills that their character has, to face the droughts.</a:t>
            </a:r>
            <a:endParaRPr dirty="0"/>
          </a:p>
          <a:p>
            <a:pPr marL="457200" lvl="0" indent="-298450" algn="l" rtl="0">
              <a:lnSpc>
                <a:spcPct val="100000"/>
              </a:lnSpc>
              <a:spcBef>
                <a:spcPts val="0"/>
              </a:spcBef>
              <a:spcAft>
                <a:spcPts val="0"/>
              </a:spcAft>
              <a:buSzPts val="1100"/>
              <a:buChar char="●"/>
            </a:pPr>
            <a:r>
              <a:rPr lang="en-US" dirty="0"/>
              <a:t>Now, each participant should imagine that the middle of the room represents the average status and wellbeing of residents of the fictional low-income </a:t>
            </a:r>
            <a:r>
              <a:rPr lang="en-US" dirty="0" err="1"/>
              <a:t>neighbourhood</a:t>
            </a:r>
            <a:r>
              <a:rPr lang="en-US" dirty="0"/>
              <a:t>.</a:t>
            </a:r>
            <a:endParaRPr dirty="0"/>
          </a:p>
          <a:p>
            <a:pPr marL="457200" lvl="0" indent="-298450" algn="l" rtl="0">
              <a:lnSpc>
                <a:spcPct val="100000"/>
              </a:lnSpc>
              <a:spcBef>
                <a:spcPts val="0"/>
              </a:spcBef>
              <a:spcAft>
                <a:spcPts val="0"/>
              </a:spcAft>
              <a:buSzPts val="1100"/>
              <a:buChar char="●"/>
            </a:pPr>
            <a:r>
              <a:rPr lang="en-US" dirty="0"/>
              <a:t>Call on participants to step towards the front of the room if they have lots of strengths and skills to respond to droughts.</a:t>
            </a:r>
            <a:endParaRPr dirty="0"/>
          </a:p>
          <a:p>
            <a:pPr marL="457200" lvl="0" indent="-298450" algn="l" rtl="0">
              <a:lnSpc>
                <a:spcPct val="100000"/>
              </a:lnSpc>
              <a:spcBef>
                <a:spcPts val="0"/>
              </a:spcBef>
              <a:spcAft>
                <a:spcPts val="0"/>
              </a:spcAft>
              <a:buSzPts val="1100"/>
              <a:buChar char="●"/>
            </a:pPr>
            <a:r>
              <a:rPr lang="en-US" dirty="0"/>
              <a:t>Call on participants to step towards the back of the room if they have fewer strengths and skills to respond to the droughts or they are more discriminated against and they find it more difficult to seek help from others.</a:t>
            </a:r>
            <a:endParaRPr dirty="0"/>
          </a:p>
          <a:p>
            <a:pPr marL="457200" lvl="0" indent="-298450" algn="l" rtl="0">
              <a:lnSpc>
                <a:spcPct val="100000"/>
              </a:lnSpc>
              <a:spcBef>
                <a:spcPts val="0"/>
              </a:spcBef>
              <a:spcAft>
                <a:spcPts val="0"/>
              </a:spcAft>
              <a:buSzPts val="1100"/>
              <a:buChar char="●"/>
            </a:pPr>
            <a:r>
              <a:rPr lang="en-US" dirty="0"/>
              <a:t>Don’t over-</a:t>
            </a:r>
            <a:r>
              <a:rPr lang="en-US" dirty="0" err="1"/>
              <a:t>analyse</a:t>
            </a:r>
            <a:r>
              <a:rPr lang="en-US" dirty="0"/>
              <a:t> it! This is just a warm-up.</a:t>
            </a:r>
            <a:endParaRPr dirty="0"/>
          </a:p>
          <a:p>
            <a:pPr marL="457200" lvl="0" indent="-298450" algn="l" rtl="0">
              <a:lnSpc>
                <a:spcPct val="100000"/>
              </a:lnSpc>
              <a:spcBef>
                <a:spcPts val="0"/>
              </a:spcBef>
              <a:spcAft>
                <a:spcPts val="0"/>
              </a:spcAft>
              <a:buSzPts val="1100"/>
              <a:buChar char="●"/>
            </a:pPr>
            <a:r>
              <a:rPr lang="en-US" dirty="0"/>
              <a:t>Participants move around, stepping forward or backwards.</a:t>
            </a:r>
            <a:endParaRPr dirty="0"/>
          </a:p>
          <a:p>
            <a:pPr marL="457200" lvl="0" indent="-298450" algn="l" rtl="0">
              <a:lnSpc>
                <a:spcPct val="100000"/>
              </a:lnSpc>
              <a:spcBef>
                <a:spcPts val="0"/>
              </a:spcBef>
              <a:spcAft>
                <a:spcPts val="0"/>
              </a:spcAft>
              <a:buSzPts val="1100"/>
              <a:buChar char="●"/>
            </a:pPr>
            <a:r>
              <a:rPr lang="en-US" dirty="0"/>
              <a:t>Now ask for participants to turn to the person next to them. What are their strengths and vulnerabilities in the face of the drought?  Why did they step forward or back? Compare notes</a:t>
            </a:r>
            <a:endParaRPr dirty="0"/>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39222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We can acknowledge how everyone has many characteristics and how they are viewed by society (and the opportunities this provides, or discrimination they experience) can be based on the interplay between gender and other forms of discrimination, like race, age, class, socioeconomic status, physical or mental ability, gender, religion, or ethnicity.</a:t>
            </a:r>
          </a:p>
          <a:p>
            <a:pPr marL="457200" lvl="0" indent="-298450" algn="l" rtl="0">
              <a:lnSpc>
                <a:spcPct val="100000"/>
              </a:lnSpc>
              <a:spcBef>
                <a:spcPts val="0"/>
              </a:spcBef>
              <a:spcAft>
                <a:spcPts val="0"/>
              </a:spcAft>
              <a:buSzPts val="1100"/>
              <a:buChar char="●"/>
            </a:pPr>
            <a:r>
              <a:rPr lang="en-US" dirty="0"/>
              <a:t>The barriers faced by a middle class woman living in Melbourne or New York are not the same as those of a poor woman living in rural Fiji or Uganda. Women aren’t just exposed to sexism. “Racism, ableism, ageism, and religious persecution are intrinsically linked to how they experience inequality.” – International Women’s Development Agency (IWDA), Australia, https://iwda.org.au/3-ways-to-be-an-intersectional-feminist-ally/ </a:t>
            </a:r>
          </a:p>
          <a:p>
            <a:pPr marL="457200" lvl="0" indent="-228600" algn="l" rtl="0">
              <a:lnSpc>
                <a:spcPct val="100000"/>
              </a:lnSpc>
              <a:spcBef>
                <a:spcPts val="0"/>
              </a:spcBef>
              <a:spcAft>
                <a:spcPts val="0"/>
              </a:spcAft>
              <a:buSzPts val="1100"/>
              <a:buNone/>
            </a:pPr>
            <a:endParaRPr dirty="0"/>
          </a:p>
        </p:txBody>
      </p:sp>
      <p:sp>
        <p:nvSpPr>
          <p:cNvPr id="182" name="Google Shape;182;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17</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1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The following is a quote from the 2019 Human Development Report which explains the thinking behind the diagram:</a:t>
            </a:r>
            <a:endParaRPr/>
          </a:p>
          <a:p>
            <a:pPr marL="457200" lvl="0" indent="-298450" algn="l" rtl="0">
              <a:lnSpc>
                <a:spcPct val="100000"/>
              </a:lnSpc>
              <a:spcBef>
                <a:spcPts val="0"/>
              </a:spcBef>
              <a:spcAft>
                <a:spcPts val="0"/>
              </a:spcAft>
              <a:buSzPts val="1100"/>
              <a:buChar char="●"/>
            </a:pPr>
            <a:r>
              <a:rPr lang="en-US"/>
              <a:t>“Today, having a set of basic capabilities—those associated with the absence of extreme deprivations—is not enough. Enhanced capabilities are becoming crucial for people to own the “narrative of their lives.” Enhanced capabilities bring greater agency along people’s lives. Given that some capabilities build over a person’s life, achieving a basic set—such as surviving to age 5 or learning to read—provides initial stepping stones to forming enhanced capabilities later in life (figure 5). A similar evolution from basic to enhanced capabilities is reflected in the use of technology or in the ability to cope with environmental shocks, from frequent but low-impact hazards to large and unpredictable events. The distinction is also important when it comes to understanding inequalities across groups, such as the progression from women being able to vote in elections (a basic capability) to participating in politics as national leaders (an enhanced capability). The evolution in ambition from basic to enhanced capabilities mirrors the evolution from the Millennium Development Goals to the Sustainable Development Goals.”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Unequal capabilities – continued (Human Development Report, December 2019: http://report.hdr.undp.org/</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There has been some progress worldwide in people’s ability to overcome extreme deprivations (basic capabilities), such as access to basic education, basic health services and basic technology (the left side of the illustration below). Many people at the bottom are now reaching the initial stepping stones of human development. Yet, looking at the right we see that disparities are high or increasing in the areas expected to become more important in the future (enhanced capabilities), including receiving quality education at all levels, access to high-speed Internet or more advanced health services. Under the shadow of the climate crisis and sweeping technological change, people well positioned today appear set to get even farther ahead tomorrow.</a:t>
            </a:r>
            <a:endParaRPr/>
          </a:p>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If this is what adaptive capacity and the ability to shoulder future shocks looks like – how do you think women and men from different parts of society look like? [advance to the next slide to explore further]</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2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previous slide talked about health, education, access to technology as factors that move people beyond basic capabilities to enhanced capabilities and can enable them to cope better with climate related shocks and stresses.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Moving from a position of little resilience to even single shocks toward a position where individuals and households are resilient to multiple shocks is important.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Insights from research describe some of the ways in which the gender development gap undermines women’s and girls abilities to be resilient to multiple shocks – including also the economic resources under their command.</a:t>
            </a:r>
            <a:endParaRPr/>
          </a:p>
          <a:p>
            <a:pPr marL="457200" lvl="0" indent="-228600" algn="l" rtl="0">
              <a:lnSpc>
                <a:spcPct val="100000"/>
              </a:lnSpc>
              <a:spcBef>
                <a:spcPts val="0"/>
              </a:spcBef>
              <a:spcAft>
                <a:spcPts val="0"/>
              </a:spcAft>
              <a:buSzPts val="1100"/>
              <a:buNone/>
            </a:pPr>
            <a:endParaRPr sz="1100"/>
          </a:p>
          <a:p>
            <a:pPr marL="457200" lvl="0" indent="-298450" algn="l" rtl="0">
              <a:lnSpc>
                <a:spcPct val="100000"/>
              </a:lnSpc>
              <a:spcBef>
                <a:spcPts val="0"/>
              </a:spcBef>
              <a:spcAft>
                <a:spcPts val="0"/>
              </a:spcAft>
              <a:buSzPts val="1100"/>
              <a:buChar char="●"/>
            </a:pPr>
            <a:r>
              <a:rPr lang="en-US" sz="1100"/>
              <a:t>Vazquez et al (2018) documented this for CDKN – this is in Spanish language only</a:t>
            </a:r>
            <a:endParaRPr/>
          </a:p>
          <a:p>
            <a:pPr marL="457200" lvl="0" indent="-298450" algn="l" rtl="0">
              <a:lnSpc>
                <a:spcPct val="100000"/>
              </a:lnSpc>
              <a:spcBef>
                <a:spcPts val="0"/>
              </a:spcBef>
              <a:spcAft>
                <a:spcPts val="0"/>
              </a:spcAft>
              <a:buSzPts val="1100"/>
              <a:buChar char="●"/>
            </a:pPr>
            <a:r>
              <a:rPr lang="en-US" sz="1100"/>
              <a:t>https://www.crclatam.net/documentos/publicaciones/37-revista-medio-ambiente-y-urbanización-fortaleciendo-la-resiliencia-al-clima-en-ciudades-de-américa-latina.html See : </a:t>
            </a:r>
            <a:r>
              <a:rPr lang="en-US" sz="1100" b="1"/>
              <a:t>Articulo 8. </a:t>
            </a:r>
            <a:r>
              <a:rPr lang="en-US" sz="1100" b="1" i="0" u="none" strike="noStrike" cap="none">
                <a:solidFill>
                  <a:srgbClr val="000000"/>
                </a:solidFill>
                <a:latin typeface="Arial"/>
                <a:ea typeface="Arial"/>
                <a:cs typeface="Arial"/>
                <a:sym typeface="Arial"/>
              </a:rPr>
              <a:t>La Perspectiva de Género1 ¿Una consideración necesaria para comprender y transformar estructuras de desigualdad en el contexto del cambio climático? </a:t>
            </a:r>
            <a:endParaRPr sz="1100" b="1"/>
          </a:p>
          <a:p>
            <a:pPr marL="457200" lvl="0" indent="-298450" algn="l" rtl="0">
              <a:lnSpc>
                <a:spcPct val="100000"/>
              </a:lnSpc>
              <a:spcBef>
                <a:spcPts val="0"/>
              </a:spcBef>
              <a:spcAft>
                <a:spcPts val="0"/>
              </a:spcAft>
              <a:buSzPts val="1100"/>
              <a:buChar char="●"/>
            </a:pPr>
            <a:r>
              <a:rPr lang="en-US" sz="1100"/>
              <a:t>But summarized in English also in the blog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https://cdkn.org/2018/10/feature-empowerment-of-women-and-girls-could-transform-latin-americas-climate-resilience/?loclang=en_gb</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Women’s unequal access to resources, their almost sole responsibility for care of dependents, and the insecurity and precariousness of their paid labour all contribute to the feminisation of poverty in the Latin America – according to Alexandra Vasquez and co-authors in </a:t>
            </a:r>
            <a:r>
              <a:rPr lang="en-US" sz="1100" b="0" i="1" u="none" strike="noStrike" cap="none">
                <a:solidFill>
                  <a:srgbClr val="000000"/>
                </a:solidFill>
                <a:latin typeface="Arial"/>
                <a:ea typeface="Arial"/>
                <a:cs typeface="Arial"/>
                <a:sym typeface="Arial"/>
              </a:rPr>
              <a:t>‘The gender perspective: A necessary consideration to understand and transform structures of inequality in the context of climate change?’</a:t>
            </a:r>
            <a:r>
              <a:rPr lang="en-US" sz="1100" b="0" i="0" u="none" strike="noStrike" cap="none">
                <a:solidFill>
                  <a:srgbClr val="000000"/>
                </a:solidFill>
                <a:latin typeface="Arial"/>
                <a:ea typeface="Arial"/>
                <a:cs typeface="Arial"/>
                <a:sym typeface="Arial"/>
              </a:rPr>
              <a:t> Their original article has recently been published in Spanish (</a:t>
            </a:r>
            <a:r>
              <a:rPr lang="en-US" sz="1100" b="0" i="1" u="sng" strike="noStrike" cap="none">
                <a:solidFill>
                  <a:schemeClr val="hlink"/>
                </a:solidFill>
                <a:latin typeface="Arial"/>
                <a:ea typeface="Arial"/>
                <a:cs typeface="Arial"/>
                <a:sym typeface="Arial"/>
                <a:hlinkClick r:id="rId3"/>
              </a:rPr>
              <a:t>La Perspectiva de Genero: Una consideracion necesaria para comprender y transformar estructuras de desigualdad en el contexto del cambio climatico</a:t>
            </a:r>
            <a:r>
              <a:rPr lang="en-US" sz="1100" b="0" i="1" u="none" strike="noStrike" cap="none">
                <a:solidFill>
                  <a:srgbClr val="000000"/>
                </a:solidFill>
                <a:latin typeface="Arial"/>
                <a:ea typeface="Arial"/>
                <a:cs typeface="Arial"/>
                <a:sym typeface="Arial"/>
              </a:rPr>
              <a:t>?)</a:t>
            </a:r>
            <a:r>
              <a:rPr lang="en-US" sz="1100" b="0" i="0" u="none" strike="noStrike" cap="none">
                <a:solidFill>
                  <a:srgbClr val="000000"/>
                </a:solidFill>
                <a:latin typeface="Arial"/>
                <a:ea typeface="Arial"/>
                <a:cs typeface="Arial"/>
                <a:sym typeface="Arial"/>
              </a:rPr>
              <a:t> in a special edition of the journal </a:t>
            </a:r>
            <a:r>
              <a:rPr lang="en-US" sz="1100" b="0" i="1" u="none" strike="noStrike" cap="none">
                <a:solidFill>
                  <a:srgbClr val="000000"/>
                </a:solidFill>
                <a:latin typeface="Arial"/>
                <a:ea typeface="Arial"/>
                <a:cs typeface="Arial"/>
                <a:sym typeface="Arial"/>
              </a:rPr>
              <a:t>Medio Ambiente y Urbanizacion</a:t>
            </a:r>
            <a:r>
              <a:rPr lang="en-US" sz="1100" b="0" i="0" u="none" strike="noStrike" cap="none">
                <a:solidFill>
                  <a:srgbClr val="000000"/>
                </a:solidFill>
                <a:latin typeface="Arial"/>
                <a:ea typeface="Arial"/>
                <a:cs typeface="Arial"/>
                <a:sym typeface="Arial"/>
              </a:rPr>
              <a:t>.</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Vasquez el al. draw their sobering conclusions from the </a:t>
            </a:r>
            <a:r>
              <a:rPr lang="en-US" sz="1100" b="0" i="0" u="sng" strike="noStrike" cap="none">
                <a:solidFill>
                  <a:schemeClr val="hlink"/>
                </a:solidFill>
                <a:latin typeface="Arial"/>
                <a:ea typeface="Arial"/>
                <a:cs typeface="Arial"/>
                <a:sym typeface="Arial"/>
                <a:hlinkClick r:id="rId4"/>
              </a:rPr>
              <a:t>Climate Resilient Cities in Latin America</a:t>
            </a:r>
            <a:r>
              <a:rPr lang="en-US" sz="1100" b="0" i="0" u="none" strike="noStrike" cap="none">
                <a:solidFill>
                  <a:srgbClr val="000000"/>
                </a:solidFill>
                <a:latin typeface="Arial"/>
                <a:ea typeface="Arial"/>
                <a:cs typeface="Arial"/>
                <a:sym typeface="Arial"/>
              </a:rPr>
              <a:t> programme, an initiative of CDKN, </a:t>
            </a:r>
            <a:r>
              <a:rPr lang="en-US" sz="1100" b="0" i="0" u="sng" strike="noStrike" cap="none">
                <a:solidFill>
                  <a:schemeClr val="hlink"/>
                </a:solidFill>
                <a:latin typeface="Arial"/>
                <a:ea typeface="Arial"/>
                <a:cs typeface="Arial"/>
                <a:sym typeface="Arial"/>
                <a:hlinkClick r:id="rId5"/>
              </a:rPr>
              <a:t>Fundacion Futuro Latinoamericano</a:t>
            </a:r>
            <a:r>
              <a:rPr lang="en-US" sz="1100" b="0" i="0" u="none" strike="noStrike" cap="none">
                <a:solidFill>
                  <a:srgbClr val="000000"/>
                </a:solidFill>
                <a:latin typeface="Arial"/>
                <a:ea typeface="Arial"/>
                <a:cs typeface="Arial"/>
                <a:sym typeface="Arial"/>
              </a:rPr>
              <a:t> and the </a:t>
            </a:r>
            <a:r>
              <a:rPr lang="en-US" sz="1100" b="0" i="0" u="sng" strike="noStrike" cap="none">
                <a:solidFill>
                  <a:schemeClr val="hlink"/>
                </a:solidFill>
                <a:latin typeface="Arial"/>
                <a:ea typeface="Arial"/>
                <a:cs typeface="Arial"/>
                <a:sym typeface="Arial"/>
                <a:hlinkClick r:id="rId6"/>
              </a:rPr>
              <a:t>International Development Research Centre</a:t>
            </a:r>
            <a:r>
              <a:rPr lang="en-US" sz="1100" b="0" i="0" u="none" strike="noStrike" cap="none">
                <a:solidFill>
                  <a:srgbClr val="000000"/>
                </a:solidFill>
                <a:latin typeface="Arial"/>
                <a:ea typeface="Arial"/>
                <a:cs typeface="Arial"/>
                <a:sym typeface="Arial"/>
              </a:rPr>
              <a:t> – Canada. Since 2016, the programme has been working to support strategies for more climate-resilient and sustainable growth in intermediate-sized cities of the region. Four of its six research projects have focused explicitly on gender, investigating the questions: what special challenges do women and girls face in building their own climate resilience and contributing their talents to climate resilient development in their communities, as a whole? What opportunities exist to free up women’s and girls’ potential?</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four research projects that explored the gender dimensions of climate resilient development were: Climate resilient Coyuca (</a:t>
            </a:r>
            <a:r>
              <a:rPr lang="en-US" sz="1100" b="0" i="0" u="sng" strike="noStrike" cap="none">
                <a:solidFill>
                  <a:schemeClr val="hlink"/>
                </a:solidFill>
                <a:latin typeface="Arial"/>
                <a:ea typeface="Arial"/>
                <a:cs typeface="Arial"/>
                <a:sym typeface="Arial"/>
                <a:hlinkClick r:id="rId7"/>
              </a:rPr>
              <a:t>Coyuca resiliente al clima</a:t>
            </a:r>
            <a:r>
              <a:rPr lang="en-US" sz="1100" b="0" i="0" u="none" strike="noStrike" cap="none">
                <a:solidFill>
                  <a:srgbClr val="000000"/>
                </a:solidFill>
                <a:latin typeface="Arial"/>
                <a:ea typeface="Arial"/>
                <a:cs typeface="Arial"/>
                <a:sym typeface="Arial"/>
              </a:rPr>
              <a:t>, Guerrero state, Mexico), Self-sustaining Amazonian Cities Project (</a:t>
            </a:r>
            <a:r>
              <a:rPr lang="en-US" sz="1100" b="0" i="0" u="sng" strike="noStrike" cap="none">
                <a:solidFill>
                  <a:schemeClr val="hlink"/>
                </a:solidFill>
                <a:latin typeface="Arial"/>
                <a:ea typeface="Arial"/>
                <a:cs typeface="Arial"/>
                <a:sym typeface="Arial"/>
                <a:hlinkClick r:id="rId8"/>
              </a:rPr>
              <a:t>Proyecto Cuidades Auto-Sostenibles Amazonicas – CASA</a:t>
            </a:r>
            <a:r>
              <a:rPr lang="en-US" sz="1100" b="0" i="0" u="none" strike="noStrike" cap="none">
                <a:solidFill>
                  <a:srgbClr val="000000"/>
                </a:solidFill>
                <a:latin typeface="Arial"/>
                <a:ea typeface="Arial"/>
                <a:cs typeface="Arial"/>
                <a:sym typeface="Arial"/>
              </a:rPr>
              <a:t>, Iquitos, Peru), Livelihoods and Resilience (</a:t>
            </a:r>
            <a:r>
              <a:rPr lang="en-US" sz="1100" b="0" i="0" u="sng" strike="noStrike" cap="none">
                <a:solidFill>
                  <a:schemeClr val="hlink"/>
                </a:solidFill>
                <a:latin typeface="Arial"/>
                <a:ea typeface="Arial"/>
                <a:cs typeface="Arial"/>
                <a:sym typeface="Arial"/>
                <a:hlinkClick r:id="rId9"/>
              </a:rPr>
              <a:t>Medios de Vida y Resiliencia</a:t>
            </a:r>
            <a:r>
              <a:rPr lang="en-US" sz="1100" b="0" i="0" u="none" strike="noStrike" cap="none">
                <a:solidFill>
                  <a:srgbClr val="000000"/>
                </a:solidFill>
                <a:latin typeface="Arial"/>
                <a:ea typeface="Arial"/>
                <a:cs typeface="Arial"/>
                <a:sym typeface="Arial"/>
              </a:rPr>
              <a:t>, Amazon delta region), and Climate resilient Cumbaza (</a:t>
            </a:r>
            <a:r>
              <a:rPr lang="en-US" sz="1100" b="0" i="0" u="sng" strike="noStrike" cap="none">
                <a:solidFill>
                  <a:schemeClr val="hlink"/>
                </a:solidFill>
                <a:latin typeface="Arial"/>
                <a:ea typeface="Arial"/>
                <a:cs typeface="Arial"/>
                <a:sym typeface="Arial"/>
                <a:hlinkClick r:id="rId10"/>
              </a:rPr>
              <a:t>Cumbaza resiliente al clima</a:t>
            </a:r>
            <a:r>
              <a:rPr lang="en-US" sz="1100" b="0" i="0" u="none" strike="noStrike" cap="none">
                <a:solidFill>
                  <a:srgbClr val="000000"/>
                </a:solidFill>
                <a:latin typeface="Arial"/>
                <a:ea typeface="Arial"/>
                <a:cs typeface="Arial"/>
                <a:sym typeface="Arial"/>
              </a:rPr>
              <a:t>, Cumbaza basin, Peru).</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Capturing lessons from across these projects, Vasquez et al find that a mixture of: gender roles; the use, access and control of resources; and women’s practical needs and strategic interests all shape women’s and girls’ climate-related </a:t>
            </a:r>
            <a:r>
              <a:rPr lang="en-US" sz="1100" b="0" i="1" u="none" strike="noStrike" cap="none">
                <a:solidFill>
                  <a:srgbClr val="000000"/>
                </a:solidFill>
                <a:latin typeface="Arial"/>
                <a:ea typeface="Arial"/>
                <a:cs typeface="Arial"/>
                <a:sym typeface="Arial"/>
              </a:rPr>
              <a:t>vulnerability</a:t>
            </a:r>
            <a:r>
              <a:rPr lang="en-US" sz="1100" b="0" i="0" u="none" strike="noStrike" cap="none">
                <a:solidFill>
                  <a:srgbClr val="000000"/>
                </a:solidFill>
                <a:latin typeface="Arial"/>
                <a:ea typeface="Arial"/>
                <a:cs typeface="Arial"/>
                <a:sym typeface="Arial"/>
              </a:rPr>
              <a:t> and provide the basis for actions to improve their </a:t>
            </a:r>
            <a:r>
              <a:rPr lang="en-US" sz="1100" b="0" i="1" u="none" strike="noStrike" cap="none">
                <a:solidFill>
                  <a:srgbClr val="000000"/>
                </a:solidFill>
                <a:latin typeface="Arial"/>
                <a:ea typeface="Arial"/>
                <a:cs typeface="Arial"/>
                <a:sym typeface="Arial"/>
              </a:rPr>
              <a:t>resilience and wellbeing</a:t>
            </a:r>
            <a:r>
              <a:rPr lang="en-US" sz="1100" b="0" i="0" u="none" strike="noStrike" cap="none">
                <a:solidFill>
                  <a:srgbClr val="000000"/>
                </a:solidFill>
                <a:latin typeface="Arial"/>
                <a:ea typeface="Arial"/>
                <a:cs typeface="Arial"/>
                <a:sym typeface="Arial"/>
              </a:rPr>
              <a:t>.</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a:p>
          <a:p>
            <a:pPr marL="457200" marR="0" lvl="0" indent="-298450" algn="l" rtl="0">
              <a:lnSpc>
                <a:spcPct val="100000"/>
              </a:lnSpc>
              <a:spcBef>
                <a:spcPts val="0"/>
              </a:spcBef>
              <a:spcAft>
                <a:spcPts val="0"/>
              </a:spcAft>
              <a:buClr>
                <a:srgbClr val="000000"/>
              </a:buClr>
              <a:buSzPts val="1100"/>
              <a:buFont typeface="Arial"/>
              <a:buChar char="●"/>
            </a:pPr>
            <a:r>
              <a:rPr lang="en-US" sz="1100"/>
              <a:t>Headlines from Rao et al (2019) </a:t>
            </a:r>
            <a:r>
              <a:rPr lang="en-US" sz="1100" b="1" i="0" u="none" strike="noStrike" cap="none">
                <a:solidFill>
                  <a:srgbClr val="000000"/>
                </a:solidFill>
                <a:latin typeface="Arial"/>
                <a:ea typeface="Arial"/>
                <a:cs typeface="Arial"/>
                <a:sym typeface="Arial"/>
              </a:rPr>
              <a:t>A qualitative comparative analysis of women’s agency and adaptive capacity in climate change hotspots in Asia and Africa</a:t>
            </a:r>
            <a:endParaRPr/>
          </a:p>
          <a:p>
            <a:pPr marL="457200" lvl="0" indent="-298450" algn="l" rtl="0">
              <a:lnSpc>
                <a:spcPct val="100000"/>
              </a:lnSpc>
              <a:spcBef>
                <a:spcPts val="0"/>
              </a:spcBef>
              <a:spcAft>
                <a:spcPts val="0"/>
              </a:spcAft>
              <a:buSzPts val="1100"/>
              <a:buChar char="●"/>
            </a:pPr>
            <a:r>
              <a:rPr lang="en-US" sz="1100"/>
              <a:t>Include (abstract)</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There is growing concern about sustainable and equitable adaptation in climate change hotspots, commonly understood as locations that concentrate high climatic variability, societal vulnerability and negative impacts on livelihood systems. Emphasizing gender within these debates highlights how demographic, socioeconomic and agro-ecological contexts mediate the experiences and outcomes of climate change. Drawing on data from 25 qualitative case studies across three hotspots in Africa and Asia, analysed using qualitative comparative analysis, we show how and in what ways women’s agency, or the ability to make meaningful choices and strategic decisions, contributes to adaptation responses. We find that environmental stress is a key depressor of women’s agency even when household structures and social norms are supportive or legal entitlements are available. These findings have implications for the effective implementation of multilateral agreements such as the United Nations Framework Convention on Climate Change, the Sendai Framework on Disaster Risk Reduction and the Sustainable Development Goals.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Where examples of environmental degradation that depress women’s agency are (excerpts):</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“Sustainable, equitable and effective adaptation is critical in climate change hotspots, locations where climatic shifts, social structures and livelihood sensitivity converge to exacerbate vulnerability</a:t>
            </a:r>
            <a:r>
              <a:rPr lang="en-US" sz="1100" b="0" i="0" u="sng" strike="noStrike" cap="none" baseline="30000">
                <a:solidFill>
                  <a:schemeClr val="hlink"/>
                </a:solidFill>
                <a:latin typeface="Arial"/>
                <a:ea typeface="Arial"/>
                <a:cs typeface="Arial"/>
                <a:sym typeface="Arial"/>
                <a:hlinkClick r:id="rId11"/>
              </a:rPr>
              <a:t>1</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12"/>
              </a:rPr>
              <a:t>2</a:t>
            </a:r>
            <a:r>
              <a:rPr lang="en-US" sz="1100" b="0" i="0" u="none" strike="noStrike" cap="none">
                <a:solidFill>
                  <a:srgbClr val="000000"/>
                </a:solidFill>
                <a:latin typeface="Arial"/>
                <a:ea typeface="Arial"/>
                <a:cs typeface="Arial"/>
                <a:sym typeface="Arial"/>
              </a:rPr>
              <a:t>. </a:t>
            </a:r>
            <a:r>
              <a:rPr lang="en-US" sz="1100" b="1" i="0" u="none" strike="noStrike" cap="none">
                <a:solidFill>
                  <a:srgbClr val="000000"/>
                </a:solidFill>
                <a:latin typeface="Arial"/>
                <a:ea typeface="Arial"/>
                <a:cs typeface="Arial"/>
                <a:sym typeface="Arial"/>
              </a:rPr>
              <a:t>Entrenched social structures create power relations that shape women’s and men’s experiences of vulnerability through access to resources, divisions of work, and cultural norms around mobility and decision-making, all of which determine adaptive capacity</a:t>
            </a:r>
            <a:r>
              <a:rPr lang="en-US" sz="1100" b="1" i="0" u="sng" strike="noStrike" cap="none" baseline="30000">
                <a:solidFill>
                  <a:schemeClr val="hlink"/>
                </a:solidFill>
                <a:latin typeface="Arial"/>
                <a:ea typeface="Arial"/>
                <a:cs typeface="Arial"/>
                <a:sym typeface="Arial"/>
                <a:hlinkClick r:id="rId13"/>
              </a:rPr>
              <a:t>3</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4"/>
              </a:rPr>
              <a:t>4</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5"/>
              </a:rPr>
              <a:t>5</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6"/>
              </a:rPr>
              <a:t>6</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7"/>
              </a:rPr>
              <a:t>7</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8"/>
              </a:rPr>
              <a:t>8</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9"/>
              </a:rPr>
              <a:t>9</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0"/>
              </a:rPr>
              <a:t>10</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1"/>
              </a:rPr>
              <a:t>11</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2"/>
              </a:rPr>
              <a:t>12</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3"/>
              </a:rPr>
              <a:t>13</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4"/>
              </a:rPr>
              <a:t>14</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5"/>
              </a:rPr>
              <a:t>15</a:t>
            </a:r>
            <a:r>
              <a:rPr lang="en-US" sz="1100" b="0" i="0" u="none" strike="noStrike" cap="none">
                <a:solidFill>
                  <a:srgbClr val="000000"/>
                </a:solidFill>
                <a:latin typeface="Arial"/>
                <a:ea typeface="Arial"/>
                <a:cs typeface="Arial"/>
                <a:sym typeface="Arial"/>
              </a:rPr>
              <a:t>. Involving trade-offs at every level</a:t>
            </a:r>
            <a:r>
              <a:rPr lang="en-US" sz="1100" b="0" i="0" u="sng" strike="noStrike" cap="none" baseline="30000">
                <a:solidFill>
                  <a:schemeClr val="hlink"/>
                </a:solidFill>
                <a:latin typeface="Arial"/>
                <a:ea typeface="Arial"/>
                <a:cs typeface="Arial"/>
                <a:sym typeface="Arial"/>
                <a:hlinkClick r:id="rId16"/>
              </a:rPr>
              <a:t>6</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26"/>
              </a:rPr>
              <a:t>16</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27"/>
              </a:rPr>
              <a:t>17</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28"/>
              </a:rPr>
              <a:t>18</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29"/>
              </a:rPr>
              <a:t>19</a:t>
            </a:r>
            <a:r>
              <a:rPr lang="en-US" sz="1100" b="0" i="0" u="none" strike="noStrike" cap="none">
                <a:solidFill>
                  <a:srgbClr val="000000"/>
                </a:solidFill>
                <a:latin typeface="Arial"/>
                <a:ea typeface="Arial"/>
                <a:cs typeface="Arial"/>
                <a:sym typeface="Arial"/>
              </a:rPr>
              <a:t>, these contextual factors not only shape vulnerabilities but also create possibilities for adaptation</a:t>
            </a:r>
            <a:r>
              <a:rPr lang="en-US" sz="1100" b="0" i="0" u="sng" strike="noStrike" cap="none" baseline="30000">
                <a:solidFill>
                  <a:schemeClr val="hlink"/>
                </a:solidFill>
                <a:latin typeface="Arial"/>
                <a:ea typeface="Arial"/>
                <a:cs typeface="Arial"/>
                <a:sym typeface="Arial"/>
                <a:hlinkClick r:id="rId30"/>
              </a:rPr>
              <a:t>20</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31"/>
              </a:rPr>
              <a:t>21</a:t>
            </a:r>
            <a:r>
              <a:rPr lang="en-US" sz="1100" b="0" i="0" u="none" strike="noStrike" cap="none">
                <a:solidFill>
                  <a:srgbClr val="000000"/>
                </a:solidFill>
                <a:latin typeface="Arial"/>
                <a:ea typeface="Arial"/>
                <a:cs typeface="Arial"/>
                <a:sym typeface="Arial"/>
              </a:rPr>
              <a:t>.”</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“When examining gendered vulnerability and the way in which it is manifest in unequal patriarchal systems, women’s agency has emerged as key to realizing adaptive capacity, but remains understudied</a:t>
            </a:r>
            <a:r>
              <a:rPr lang="en-US" sz="1100" b="0" i="0" u="sng" strike="noStrike" cap="none" baseline="30000">
                <a:solidFill>
                  <a:schemeClr val="hlink"/>
                </a:solidFill>
                <a:latin typeface="Arial"/>
                <a:ea typeface="Arial"/>
                <a:cs typeface="Arial"/>
                <a:sym typeface="Arial"/>
                <a:hlinkClick r:id="rId15"/>
              </a:rPr>
              <a:t>5</a:t>
            </a:r>
            <a:r>
              <a:rPr lang="en-US" sz="1100" b="0" i="0" u="none" strike="noStrike" cap="none">
                <a:solidFill>
                  <a:srgbClr val="000000"/>
                </a:solidFill>
                <a:latin typeface="Arial"/>
                <a:ea typeface="Arial"/>
                <a:cs typeface="Arial"/>
                <a:sym typeface="Arial"/>
              </a:rPr>
              <a:t>. Drawing on feminist arguments to move beyond simplistic framings of actors in terms of active or passive, victims or perpetrators</a:t>
            </a:r>
            <a:r>
              <a:rPr lang="en-US" sz="1100" b="0" i="0" u="sng" strike="noStrike" cap="none" baseline="30000">
                <a:solidFill>
                  <a:schemeClr val="hlink"/>
                </a:solidFill>
                <a:latin typeface="Arial"/>
                <a:ea typeface="Arial"/>
                <a:cs typeface="Arial"/>
                <a:sym typeface="Arial"/>
                <a:hlinkClick r:id="rId32"/>
              </a:rPr>
              <a:t>22</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33"/>
              </a:rPr>
              <a:t>23</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34"/>
              </a:rPr>
              <a:t>24</a:t>
            </a:r>
            <a:r>
              <a:rPr lang="en-US" sz="1100" b="0" i="0" u="none" strike="noStrike" cap="none">
                <a:solidFill>
                  <a:srgbClr val="000000"/>
                </a:solidFill>
                <a:latin typeface="Arial"/>
                <a:ea typeface="Arial"/>
                <a:cs typeface="Arial"/>
                <a:sym typeface="Arial"/>
              </a:rPr>
              <a:t>, we conceptualize agency as the ability to make meaningful choices and strategic decisions</a:t>
            </a:r>
            <a:r>
              <a:rPr lang="en-US" sz="1100" b="0" i="0" u="sng" strike="noStrike" cap="none" baseline="30000">
                <a:solidFill>
                  <a:schemeClr val="hlink"/>
                </a:solidFill>
                <a:latin typeface="Arial"/>
                <a:ea typeface="Arial"/>
                <a:cs typeface="Arial"/>
                <a:sym typeface="Arial"/>
                <a:hlinkClick r:id="rId35"/>
              </a:rPr>
              <a:t>25</a:t>
            </a:r>
            <a:r>
              <a:rPr lang="en-US" sz="1100" b="0" i="0" u="none" strike="noStrike" cap="none">
                <a:solidFill>
                  <a:srgbClr val="000000"/>
                </a:solidFill>
                <a:latin typeface="Arial"/>
                <a:ea typeface="Arial"/>
                <a:cs typeface="Arial"/>
                <a:sym typeface="Arial"/>
              </a:rPr>
              <a:t>. It can take multiple forms, from bargaining and negotiation to subversion and resistance</a:t>
            </a:r>
            <a:r>
              <a:rPr lang="en-US" sz="1100" b="0" i="0" u="sng" strike="noStrike" cap="none" baseline="30000">
                <a:solidFill>
                  <a:schemeClr val="hlink"/>
                </a:solidFill>
                <a:latin typeface="Arial"/>
                <a:ea typeface="Arial"/>
                <a:cs typeface="Arial"/>
                <a:sym typeface="Arial"/>
                <a:hlinkClick r:id="rId31"/>
              </a:rPr>
              <a:t>21</a:t>
            </a:r>
            <a:r>
              <a:rPr lang="en-US" sz="1100" b="0" i="0" u="none" strike="noStrike" cap="none">
                <a:solidFill>
                  <a:srgbClr val="000000"/>
                </a:solidFill>
                <a:latin typeface="Arial"/>
                <a:ea typeface="Arial"/>
                <a:cs typeface="Arial"/>
                <a:sym typeface="Arial"/>
              </a:rPr>
              <a:t>, varying across institutional sites and scales, and drawing differentially on available material or social resources</a:t>
            </a:r>
            <a:r>
              <a:rPr lang="en-US" sz="1100" b="0" i="0" u="sng" strike="noStrike" cap="none" baseline="30000">
                <a:solidFill>
                  <a:schemeClr val="hlink"/>
                </a:solidFill>
                <a:latin typeface="Arial"/>
                <a:ea typeface="Arial"/>
                <a:cs typeface="Arial"/>
                <a:sym typeface="Arial"/>
                <a:hlinkClick r:id="rId35"/>
              </a:rPr>
              <a:t>25</a:t>
            </a:r>
            <a:r>
              <a:rPr lang="en-US" sz="1100" b="0" i="0" u="none" strike="noStrike" cap="none">
                <a:solidFill>
                  <a:srgbClr val="000000"/>
                </a:solidFill>
                <a:latin typeface="Arial"/>
                <a:ea typeface="Arial"/>
                <a:cs typeface="Arial"/>
                <a:sym typeface="Arial"/>
              </a:rPr>
              <a:t>. Institutions, ranging from the micro (household) and meso (community) level to the more macro levels of markets and states</a:t>
            </a:r>
            <a:r>
              <a:rPr lang="en-US" sz="1100" b="0" i="0" u="sng" strike="noStrike" cap="none" baseline="30000">
                <a:solidFill>
                  <a:schemeClr val="hlink"/>
                </a:solidFill>
                <a:latin typeface="Arial"/>
                <a:ea typeface="Arial"/>
                <a:cs typeface="Arial"/>
                <a:sym typeface="Arial"/>
                <a:hlinkClick r:id="rId36"/>
              </a:rPr>
              <a:t>26</a:t>
            </a:r>
            <a:r>
              <a:rPr lang="en-US" sz="1100" b="0" i="0" u="none" strike="noStrike" cap="none">
                <a:solidFill>
                  <a:srgbClr val="000000"/>
                </a:solidFill>
                <a:latin typeface="Arial"/>
                <a:ea typeface="Arial"/>
                <a:cs typeface="Arial"/>
                <a:sym typeface="Arial"/>
              </a:rPr>
              <a:t>, interact and intersect with each other, often intensifying or reproducing inequalities. The rules and norms they establish can be formal or informal, complementary or competing</a:t>
            </a:r>
            <a:r>
              <a:rPr lang="en-US" sz="1100" b="0" i="0" u="sng" strike="noStrike" cap="none" baseline="30000">
                <a:solidFill>
                  <a:schemeClr val="hlink"/>
                </a:solidFill>
                <a:latin typeface="Arial"/>
                <a:ea typeface="Arial"/>
                <a:cs typeface="Arial"/>
                <a:sym typeface="Arial"/>
                <a:hlinkClick r:id="rId37"/>
              </a:rPr>
              <a:t>27</a:t>
            </a:r>
            <a:r>
              <a:rPr lang="en-US" sz="1100" b="0" i="0" u="none" strike="noStrike" cap="none">
                <a:solidFill>
                  <a:srgbClr val="000000"/>
                </a:solidFill>
                <a:latin typeface="Arial"/>
                <a:ea typeface="Arial"/>
                <a:cs typeface="Arial"/>
                <a:sym typeface="Arial"/>
              </a:rPr>
              <a:t>, giving specific meaning to particular activities, resources and relationships. In the context of climate action, while some research explores the role of social capital, especially women’s groups, in supporting women’s agency</a:t>
            </a:r>
            <a:r>
              <a:rPr lang="en-US" sz="1100" b="0" i="0" u="sng" strike="noStrike" cap="none" baseline="30000">
                <a:solidFill>
                  <a:schemeClr val="hlink"/>
                </a:solidFill>
                <a:latin typeface="Arial"/>
                <a:ea typeface="Arial"/>
                <a:cs typeface="Arial"/>
                <a:sym typeface="Arial"/>
                <a:hlinkClick r:id="rId38"/>
              </a:rPr>
              <a:t>28</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39"/>
              </a:rPr>
              <a:t>29</a:t>
            </a:r>
            <a:r>
              <a:rPr lang="en-US" sz="1100" b="0" i="0" u="none" strike="noStrike" cap="none">
                <a:solidFill>
                  <a:srgbClr val="000000"/>
                </a:solidFill>
                <a:latin typeface="Arial"/>
                <a:ea typeface="Arial"/>
                <a:cs typeface="Arial"/>
                <a:sym typeface="Arial"/>
              </a:rPr>
              <a:t>, a nuanced institutional analysis, linking women’s agency and its implications for adaptive capacity, remains missing</a:t>
            </a:r>
            <a:r>
              <a:rPr lang="en-US" sz="1100" b="0" i="0" u="sng" strike="noStrike" cap="none" baseline="30000">
                <a:solidFill>
                  <a:schemeClr val="hlink"/>
                </a:solidFill>
                <a:latin typeface="Arial"/>
                <a:ea typeface="Arial"/>
                <a:cs typeface="Arial"/>
                <a:sym typeface="Arial"/>
                <a:hlinkClick r:id="rId15"/>
              </a:rPr>
              <a:t>5</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40"/>
              </a:rPr>
              <a:t>30</a:t>
            </a:r>
            <a:r>
              <a:rPr lang="en-US" sz="1100" b="0" i="0" u="none" strike="noStrike" cap="none">
                <a:solidFill>
                  <a:srgbClr val="000000"/>
                </a:solidFill>
                <a:latin typeface="Arial"/>
                <a:ea typeface="Arial"/>
                <a:cs typeface="Arial"/>
                <a:sym typeface="Arial"/>
              </a:rPr>
              <a:t>. Driven by multiple factors across these institutions, acting in combination with each other</a:t>
            </a:r>
            <a:r>
              <a:rPr lang="en-US" sz="1100" b="0" i="0" u="sng" strike="noStrike" cap="none" baseline="30000">
                <a:solidFill>
                  <a:schemeClr val="hlink"/>
                </a:solidFill>
                <a:latin typeface="Arial"/>
                <a:ea typeface="Arial"/>
                <a:cs typeface="Arial"/>
                <a:sym typeface="Arial"/>
                <a:hlinkClick r:id="rId32"/>
              </a:rPr>
              <a:t>22</a:t>
            </a:r>
            <a:r>
              <a:rPr lang="en-US" sz="1100" b="0" i="0" u="none" strike="noStrike" cap="none">
                <a:solidFill>
                  <a:srgbClr val="000000"/>
                </a:solidFill>
                <a:latin typeface="Arial"/>
                <a:ea typeface="Arial"/>
                <a:cs typeface="Arial"/>
                <a:sym typeface="Arial"/>
              </a:rPr>
              <a:t>, outcomes in terms of women’s agency are not uniform across contexts. </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“Environmental degradation is common in all the climate hotspots with increasing rainfall variability and temperature extremes, land degradation and changing land use, soil salinization, waterlogging and water scarcity</a:t>
            </a:r>
            <a:r>
              <a:rPr lang="en-US" sz="1100" b="0" i="0" u="sng" strike="noStrike" cap="none" baseline="30000">
                <a:solidFill>
                  <a:schemeClr val="hlink"/>
                </a:solidFill>
                <a:latin typeface="Arial"/>
                <a:ea typeface="Arial"/>
                <a:cs typeface="Arial"/>
                <a:sym typeface="Arial"/>
                <a:hlinkClick r:id="rId41"/>
              </a:rPr>
              <a:t>43</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42"/>
              </a:rPr>
              <a:t>44</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43"/>
              </a:rPr>
              <a:t>45</a:t>
            </a:r>
            <a:r>
              <a:rPr lang="en-US" sz="1100" b="0" i="0" u="none" strike="noStrike" cap="none">
                <a:solidFill>
                  <a:srgbClr val="000000"/>
                </a:solidFill>
                <a:latin typeface="Arial"/>
                <a:ea typeface="Arial"/>
                <a:cs typeface="Arial"/>
                <a:sym typeface="Arial"/>
              </a:rPr>
              <a:t>. </a:t>
            </a:r>
            <a:r>
              <a:rPr lang="en-US" sz="1100" b="1" i="0" u="none" strike="noStrike" cap="none">
                <a:solidFill>
                  <a:srgbClr val="000000"/>
                </a:solidFill>
                <a:latin typeface="Arial"/>
                <a:ea typeface="Arial"/>
                <a:cs typeface="Arial"/>
                <a:sym typeface="Arial"/>
              </a:rPr>
              <a:t>Given that most rural livelihoods are natural resource-dependent, climate variability and environmental degradation manifest adversely on livelihoods, with second- and third-order impacts on women’s agency. For example, in case A1 (Kolar district, Karnataka, India), water scarcity is driving low agricultural returns and male outmigration.” </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Read the full paper in Nature Climate Change (open access – for free) </a:t>
            </a:r>
            <a:r>
              <a:rPr lang="en-US" u="sng">
                <a:solidFill>
                  <a:schemeClr val="hlink"/>
                </a:solidFill>
                <a:hlinkClick r:id="rId44"/>
              </a:rPr>
              <a:t>https://www.nature.com/articles/s41558-019-0638-y</a:t>
            </a:r>
            <a:endParaRPr sz="1100" b="0" i="0" u="none" strike="noStrike" cap="none">
              <a:solidFill>
                <a:srgbClr val="000000"/>
              </a:solidFill>
              <a:latin typeface="Arial"/>
              <a:ea typeface="Arial"/>
              <a:cs typeface="Arial"/>
              <a:sym typeface="Arial"/>
            </a:endParaRPr>
          </a:p>
          <a:p>
            <a:pPr marL="615950" lvl="1"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615950" lvl="1" indent="0" algn="l" rtl="0">
              <a:lnSpc>
                <a:spcPct val="100000"/>
              </a:lnSpc>
              <a:spcBef>
                <a:spcPts val="0"/>
              </a:spcBef>
              <a:spcAft>
                <a:spcPts val="0"/>
              </a:spcAft>
              <a:buSzPts val="1100"/>
              <a:buNone/>
            </a:pPr>
            <a:r>
              <a:rPr lang="en-US" sz="1100"/>
              <a:t>The research shows – overall – that:</a:t>
            </a:r>
            <a:endParaRPr/>
          </a:p>
          <a:p>
            <a:pPr marL="457200" lvl="0" indent="-298450" algn="l" rtl="0">
              <a:lnSpc>
                <a:spcPct val="100000"/>
              </a:lnSpc>
              <a:spcBef>
                <a:spcPts val="0"/>
              </a:spcBef>
              <a:spcAft>
                <a:spcPts val="0"/>
              </a:spcAft>
              <a:buSzPts val="1100"/>
              <a:buChar char="●"/>
            </a:pPr>
            <a:r>
              <a:rPr lang="en-US" sz="1100"/>
              <a:t>Climate change is a multiplier of existing vulnerabilities  </a:t>
            </a:r>
            <a:endParaRPr/>
          </a:p>
          <a:p>
            <a:pPr marL="457200" lvl="0" indent="-298450" algn="l" rtl="0">
              <a:lnSpc>
                <a:spcPct val="100000"/>
              </a:lnSpc>
              <a:spcBef>
                <a:spcPts val="0"/>
              </a:spcBef>
              <a:spcAft>
                <a:spcPts val="0"/>
              </a:spcAft>
              <a:buSzPts val="1100"/>
              <a:buChar char="●"/>
            </a:pPr>
            <a:r>
              <a:rPr lang="en-US" sz="1100"/>
              <a:t>Threatens to reverse hard-earned development gains</a:t>
            </a:r>
            <a:endParaRPr/>
          </a:p>
          <a:p>
            <a:pPr marL="457200" lvl="0" indent="-298450" algn="l" rtl="0">
              <a:lnSpc>
                <a:spcPct val="100000"/>
              </a:lnSpc>
              <a:spcBef>
                <a:spcPts val="0"/>
              </a:spcBef>
              <a:spcAft>
                <a:spcPts val="0"/>
              </a:spcAft>
              <a:buSzPts val="1100"/>
              <a:buChar char="●"/>
            </a:pPr>
            <a:r>
              <a:rPr lang="en-US" sz="1100"/>
              <a:t>Importance of governance, institutions and social accountability for equitable climate action and response measures</a:t>
            </a:r>
            <a:endParaRPr/>
          </a:p>
          <a:p>
            <a:pPr marL="457200" lvl="0" indent="-228600" algn="l" rtl="0">
              <a:lnSpc>
                <a:spcPct val="100000"/>
              </a:lnSpc>
              <a:spcBef>
                <a:spcPts val="0"/>
              </a:spcBef>
              <a:spcAft>
                <a:spcPts val="0"/>
              </a:spcAft>
              <a:buSzPts val="1100"/>
              <a:buNone/>
            </a:pPr>
            <a:endParaRPr sz="1100"/>
          </a:p>
          <a:p>
            <a:pPr marL="914400" lvl="1" indent="-22860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endParaRPr sz="1100"/>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2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a:latin typeface="Calibri"/>
                <a:ea typeface="Calibri"/>
                <a:cs typeface="Calibri"/>
                <a:sym typeface="Calibri"/>
              </a:rPr>
              <a:t>Disasters tend to exacerbate social inequalities and existing power dynamics</a:t>
            </a:r>
            <a:endParaRPr/>
          </a:p>
          <a:p>
            <a:pPr marL="158750" lvl="0" indent="0" algn="l" rtl="0">
              <a:lnSpc>
                <a:spcPct val="100000"/>
              </a:lnSpc>
              <a:spcBef>
                <a:spcPts val="0"/>
              </a:spcBef>
              <a:spcAft>
                <a:spcPts val="0"/>
              </a:spcAft>
              <a:buSzPts val="1100"/>
              <a:buNone/>
            </a:pPr>
            <a:endParaRPr sz="1100" b="1">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sz="11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sz="1100">
                <a:latin typeface="Calibri"/>
                <a:ea typeface="Calibri"/>
                <a:cs typeface="Calibri"/>
                <a:sym typeface="Calibri"/>
              </a:rPr>
              <a:t>They constrain people’s ability to escape poverty, and leave those who are poor and the most marginalised at greater risk of being ‘left behind’, and more vulnerable to ongoing and future climate and disaster risks (Diwakar et al., 2018 forthcoming; Lovell and Le Masson, 2014). As more people live and work in areas at risk of natural hazards (including those influenced by climate change), increasing exposure to climate and disaster risk, policies and programmes that aim to build resilience need also to tackle underlying vulnerabilities and intersecting inequalities. </a:t>
            </a:r>
            <a:endParaRPr/>
          </a:p>
          <a:p>
            <a:pPr marL="457200" lvl="0" indent="-298450" algn="l" rtl="0">
              <a:lnSpc>
                <a:spcPct val="100000"/>
              </a:lnSpc>
              <a:spcBef>
                <a:spcPts val="0"/>
              </a:spcBef>
              <a:spcAft>
                <a:spcPts val="0"/>
              </a:spcAft>
              <a:buSzPts val="1100"/>
              <a:buChar char="●"/>
            </a:pPr>
            <a:r>
              <a:rPr lang="en-US"/>
              <a:t> natural hazard-related disasters can reverse years of development gains (ibid ODI, 2018)</a:t>
            </a:r>
            <a:endParaRPr/>
          </a:p>
          <a:p>
            <a:pPr marL="457200" marR="0" lvl="0" indent="-298450" algn="l" rtl="0">
              <a:lnSpc>
                <a:spcPct val="100000"/>
              </a:lnSpc>
              <a:spcBef>
                <a:spcPts val="0"/>
              </a:spcBef>
              <a:spcAft>
                <a:spcPts val="0"/>
              </a:spcAft>
              <a:buClr>
                <a:srgbClr val="000000"/>
              </a:buClr>
              <a:buSzPts val="1100"/>
              <a:buFont typeface="Arial"/>
              <a:buChar char="●"/>
            </a:pPr>
            <a:r>
              <a:rPr lang="en-US"/>
              <a:t>Disasters tend to exacerbate social inequalities and existing power dynamics: ODI (2018) Leave Noone Behind Index. London: ODI  https://www.odi.org/sites/odi.org.uk/files/resource-documents/12304.pdf (accessed 8 April 2020)</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Women face mobility constraints</a:t>
            </a:r>
            <a:endParaRPr/>
          </a:p>
          <a:p>
            <a:pPr marL="914400" lvl="1" indent="-298450" algn="l" rtl="0">
              <a:lnSpc>
                <a:spcPct val="100000"/>
              </a:lnSpc>
              <a:spcBef>
                <a:spcPts val="0"/>
              </a:spcBef>
              <a:spcAft>
                <a:spcPts val="0"/>
              </a:spcAft>
              <a:buSzPts val="1100"/>
              <a:buChar char="○"/>
            </a:pPr>
            <a:r>
              <a:rPr lang="en-US" sz="6000">
                <a:latin typeface="Calibri"/>
                <a:ea typeface="Calibri"/>
                <a:cs typeface="Calibri"/>
                <a:sym typeface="Calibri"/>
              </a:rPr>
              <a:t>e.g. social norms expressed through dress codes; gendered skills; responsibility for children, elderly &amp; the sick </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Differential vulnerability of men and women to disasters is context-dependent – where women are more empowered they are generally less vulnerable to disaster impacts….</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Potential for long-term impacts – e.g. girls’ participation in education may not recover, may be vulnerable to abuse in aftermath…</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‘micro-disasters’ – e.g. urban flooding may also have unequal impacts….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 </a:t>
            </a:r>
            <a:r>
              <a:rPr lang="en-US" sz="1100" b="0" i="0" u="sng" strike="noStrike" cap="none">
                <a:solidFill>
                  <a:schemeClr val="hlink"/>
                </a:solidFill>
                <a:latin typeface="Arial"/>
                <a:ea typeface="Arial"/>
                <a:cs typeface="Arial"/>
                <a:sym typeface="Arial"/>
                <a:hlinkClick r:id="rId3"/>
              </a:rPr>
              <a:t>study by Oxfam International of the 2004 tsunami in Asia</a:t>
            </a:r>
            <a:r>
              <a:rPr lang="en-US" sz="1100" b="0" i="0" u="none" strike="noStrike" cap="none">
                <a:solidFill>
                  <a:srgbClr val="000000"/>
                </a:solidFill>
                <a:latin typeface="Arial"/>
                <a:ea typeface="Arial"/>
                <a:cs typeface="Arial"/>
                <a:sym typeface="Arial"/>
              </a:rPr>
              <a:t> where 70% more women than men died because they did not know how to swim or climb trees. In addition, women took longer to regain economic independence after the disaster as they took on the resultant rise in unpaid labour. The loss of homes also often translates into the loss of equipment for economic activities such as those for artisans, cooks and seamstresses.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On the other hand, an increase in violence against women after a disaster is a widely documented issue which arises out of unstable living conditions, seeking security from masculine figures, sexual assaults in temporary camps, increased sexual exploitation and maltreatment of women, children and adolescents.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More recent analysis published in </a:t>
            </a:r>
            <a:r>
              <a:rPr lang="en-US" sz="1100" b="1" i="0" u="none" strike="noStrike" cap="none">
                <a:solidFill>
                  <a:srgbClr val="000000"/>
                </a:solidFill>
                <a:latin typeface="Arial"/>
                <a:ea typeface="Arial"/>
                <a:cs typeface="Arial"/>
                <a:sym typeface="Arial"/>
              </a:rPr>
              <a:t>Presentación del dossier. Comunidad, vulnerabilidad y reproducción en condiciones de desastre. Abordajes desde América Latina y el Caribe </a:t>
            </a:r>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By : Ana Gabriela Fernández, Johannes Waldmüller, Cristina Vega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DOI: </a:t>
            </a:r>
            <a:r>
              <a:rPr lang="en-US" sz="1100" b="0" i="0" u="sng" strike="noStrike" cap="none">
                <a:solidFill>
                  <a:schemeClr val="hlink"/>
                </a:solidFill>
                <a:latin typeface="Arial"/>
                <a:ea typeface="Arial"/>
                <a:cs typeface="Arial"/>
                <a:sym typeface="Arial"/>
                <a:hlinkClick r:id="rId4"/>
              </a:rPr>
              <a:t>https://doi.org/10.17141/iconos.66.2020.4156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Is summarised in a recent article by SciDev.net (see https://revistas.flacsoandes.edu.ec/iconos/article/view/4156 and in English summary, https://cdkn.org/2020/03/opinion-environmental-disasters-widen-the-gender-gap/)</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“Women and children are more likely to die than men during climate disasters according to the UN-Habitat. Also survivors encounter countless social, economic and health assistance inequalities,” says Adriana Noacco, director of the Centre for Education and Environmental Management (CEGA in Spanish) from the University of Buenos Aires.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research highlights the importance of women’s participation in disaster response teams, as in most cases, they are excluded from the decision-making. It makes reference to experiences such as those of the earthquake in Haiti, Hurricane Katrina in the United States, Hurricane Mitch in Honduras and the 2010 tsunami in Dichato, Chile, where the female leadership was at the forefront of community care and food networks, proving their organisational capacity and specific approach to dealing with situations related to land rights, health, grief and coping with trauma and also their participation in reconstruction processes.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Fernández, Vega and Waldmüller say that improved approaches to gender equality in one place will improve the capacity to deal with natural disasters. An event itself should become a turning point for creating better conditions in terms of equality.</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They say that “it is therefore necessary to revise institutional practices, the social value assigned to community and reproductive activities, and the opportunities created for developing skills for both men and women.”</a:t>
            </a:r>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In summary</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 Unequal opportunities render women more vulnerable to climate disasters.</a:t>
            </a:r>
            <a:br>
              <a:rPr lang="en-US" sz="1100" b="0" i="0" u="none" strike="noStrike" cap="none">
                <a:solidFill>
                  <a:srgbClr val="000000"/>
                </a:solidFill>
                <a:latin typeface="Arial"/>
                <a:ea typeface="Arial"/>
                <a:cs typeface="Arial"/>
                <a:sym typeface="Arial"/>
              </a:rPr>
            </a:br>
            <a:r>
              <a:rPr lang="en-US" sz="1100" b="0" i="0" u="none" strike="noStrike" cap="none">
                <a:solidFill>
                  <a:srgbClr val="000000"/>
                </a:solidFill>
                <a:latin typeface="Arial"/>
                <a:ea typeface="Arial"/>
                <a:cs typeface="Arial"/>
                <a:sym typeface="Arial"/>
              </a:rPr>
              <a:t>• Credit should be accessible to women for continuation of their businesses after natural disasters – among other measures targeted at women.</a:t>
            </a:r>
            <a:br>
              <a:rPr lang="en-US" sz="1100" b="0" i="0" u="none" strike="noStrike" cap="none">
                <a:solidFill>
                  <a:srgbClr val="000000"/>
                </a:solidFill>
                <a:latin typeface="Arial"/>
                <a:ea typeface="Arial"/>
                <a:cs typeface="Arial"/>
                <a:sym typeface="Arial"/>
              </a:rPr>
            </a:br>
            <a:r>
              <a:rPr lang="en-US" sz="1100" b="0" i="0" u="none" strike="noStrike" cap="none">
                <a:solidFill>
                  <a:srgbClr val="000000"/>
                </a:solidFill>
                <a:latin typeface="Arial"/>
                <a:ea typeface="Arial"/>
                <a:cs typeface="Arial"/>
                <a:sym typeface="Arial"/>
              </a:rPr>
              <a:t>• This will prevent the relegation of women to socially-imposed roles such as cooking and cleaning and enable them to be more active in the public domain.</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2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b="1"/>
          </a:p>
          <a:p>
            <a:pPr marL="457200" lvl="0" indent="0" algn="l" rtl="0">
              <a:lnSpc>
                <a:spcPct val="100000"/>
              </a:lnSpc>
              <a:spcBef>
                <a:spcPts val="0"/>
              </a:spcBef>
              <a:spcAft>
                <a:spcPts val="0"/>
              </a:spcAft>
              <a:buSzPts val="1100"/>
              <a:buNone/>
            </a:pPr>
            <a:r>
              <a:rPr lang="en-US" sz="1100"/>
              <a:t>We know agriculture is being affected by climate change</a:t>
            </a:r>
            <a:endParaRPr/>
          </a:p>
          <a:p>
            <a:pPr marL="457200" lvl="0" indent="0" algn="l" rtl="0">
              <a:lnSpc>
                <a:spcPct val="100000"/>
              </a:lnSpc>
              <a:spcBef>
                <a:spcPts val="0"/>
              </a:spcBef>
              <a:spcAft>
                <a:spcPts val="0"/>
              </a:spcAft>
              <a:buSzPts val="1100"/>
              <a:buNone/>
            </a:pPr>
            <a:endParaRPr sz="1100"/>
          </a:p>
          <a:p>
            <a:pPr marL="457200" lvl="0" indent="0" algn="l" rtl="0">
              <a:lnSpc>
                <a:spcPct val="100000"/>
              </a:lnSpc>
              <a:spcBef>
                <a:spcPts val="0"/>
              </a:spcBef>
              <a:spcAft>
                <a:spcPts val="0"/>
              </a:spcAft>
              <a:buSzPts val="1100"/>
              <a:buNone/>
            </a:pPr>
            <a:r>
              <a:rPr lang="en-US" sz="1100"/>
              <a:t>We know women make up a substantial portion – often half the workforce or even more in some communities</a:t>
            </a:r>
            <a:endParaRPr/>
          </a:p>
          <a:p>
            <a:pPr marL="457200" lvl="0" indent="-228600" algn="l" rtl="0">
              <a:lnSpc>
                <a:spcPct val="100000"/>
              </a:lnSpc>
              <a:spcBef>
                <a:spcPts val="0"/>
              </a:spcBef>
              <a:spcAft>
                <a:spcPts val="0"/>
              </a:spcAft>
              <a:buSzPts val="1100"/>
              <a:buNone/>
            </a:pPr>
            <a:endParaRPr sz="1100"/>
          </a:p>
          <a:p>
            <a:pPr marL="457200" lvl="0" indent="-298450" algn="l" rtl="0">
              <a:lnSpc>
                <a:spcPct val="100000"/>
              </a:lnSpc>
              <a:spcBef>
                <a:spcPts val="0"/>
              </a:spcBef>
              <a:spcAft>
                <a:spcPts val="0"/>
              </a:spcAft>
              <a:buSzPts val="1100"/>
              <a:buChar char="●"/>
            </a:pPr>
            <a:r>
              <a:rPr lang="en-US" sz="1100"/>
              <a:t>Household responsibilities vary – women often responsible for gathering fuel, fetching water</a:t>
            </a:r>
            <a:endParaRPr/>
          </a:p>
          <a:p>
            <a:pPr marL="457200" lvl="0" indent="-298450" algn="l" rtl="0">
              <a:lnSpc>
                <a:spcPct val="100000"/>
              </a:lnSpc>
              <a:spcBef>
                <a:spcPts val="0"/>
              </a:spcBef>
              <a:spcAft>
                <a:spcPts val="0"/>
              </a:spcAft>
              <a:buSzPts val="1100"/>
              <a:buChar char="●"/>
            </a:pPr>
            <a:r>
              <a:rPr lang="en-US" sz="1100"/>
              <a:t>Resource degradation is a challenge for time use – exacerbating time poverty/physical exhaustion</a:t>
            </a:r>
            <a:endParaRPr/>
          </a:p>
          <a:p>
            <a:pPr marL="457200" lvl="0" indent="-298450" algn="l" rtl="0">
              <a:lnSpc>
                <a:spcPct val="100000"/>
              </a:lnSpc>
              <a:spcBef>
                <a:spcPts val="0"/>
              </a:spcBef>
              <a:spcAft>
                <a:spcPts val="0"/>
              </a:spcAft>
              <a:buSzPts val="1100"/>
              <a:buChar char="●"/>
            </a:pPr>
            <a:r>
              <a:rPr lang="en-US" sz="1100"/>
              <a:t>Women also often critical to management of common property resources</a:t>
            </a:r>
            <a:endParaRPr/>
          </a:p>
          <a:p>
            <a:pPr marL="457200" lvl="0" indent="-228600" algn="l" rtl="0">
              <a:lnSpc>
                <a:spcPct val="100000"/>
              </a:lnSpc>
              <a:spcBef>
                <a:spcPts val="0"/>
              </a:spcBef>
              <a:spcAft>
                <a:spcPts val="0"/>
              </a:spcAft>
              <a:buSzPts val="1100"/>
              <a:buNone/>
            </a:pPr>
            <a:endParaRPr sz="1100"/>
          </a:p>
          <a:p>
            <a:pPr marL="457200" lvl="0" indent="-298450" algn="l" rtl="0">
              <a:lnSpc>
                <a:spcPct val="100000"/>
              </a:lnSpc>
              <a:spcBef>
                <a:spcPts val="0"/>
              </a:spcBef>
              <a:spcAft>
                <a:spcPts val="0"/>
              </a:spcAft>
              <a:buSzPts val="1100"/>
              <a:buChar char="●"/>
            </a:pPr>
            <a:r>
              <a:rPr lang="en-US" sz="1100"/>
              <a:t>The following slides will discuss the importance of women in agriculture and land based sectors (facilitator: please select the slides that are relevant to your audience, from the following) and critically, will provide some case studies of how gender-responsive approaches have made a difference to the development – including food security - and climate outcomes for women and the rest of communities.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2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p2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p2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 </a:t>
            </a:r>
            <a:r>
              <a:rPr lang="en-US" sz="1100"/>
              <a:t>IPCC finds that drivers of land degradation, desertification* and their negative  impacts on people in a changing climate include:</a:t>
            </a:r>
            <a:endParaRPr/>
          </a:p>
          <a:p>
            <a:pPr marL="457200" lvl="0" indent="-228600" algn="l" rtl="0">
              <a:lnSpc>
                <a:spcPct val="100000"/>
              </a:lnSpc>
              <a:spcBef>
                <a:spcPts val="0"/>
              </a:spcBef>
              <a:spcAft>
                <a:spcPts val="0"/>
              </a:spcAft>
              <a:buSzPts val="1100"/>
              <a:buNone/>
            </a:pPr>
            <a:endParaRPr sz="1100"/>
          </a:p>
          <a:p>
            <a:pPr marL="285750" lvl="0" indent="-285750" algn="l" rtl="0">
              <a:lnSpc>
                <a:spcPct val="100000"/>
              </a:lnSpc>
              <a:spcBef>
                <a:spcPts val="0"/>
              </a:spcBef>
              <a:spcAft>
                <a:spcPts val="0"/>
              </a:spcAft>
              <a:buSzPts val="1100"/>
              <a:buFont typeface="Arial"/>
              <a:buChar char="-"/>
            </a:pPr>
            <a:r>
              <a:rPr lang="en-US" sz="1100"/>
              <a:t>Land tenure insecurity</a:t>
            </a:r>
            <a:endParaRPr/>
          </a:p>
          <a:p>
            <a:pPr marL="285750" lvl="0" indent="-285750" algn="l" rtl="0">
              <a:lnSpc>
                <a:spcPct val="100000"/>
              </a:lnSpc>
              <a:spcBef>
                <a:spcPts val="0"/>
              </a:spcBef>
              <a:spcAft>
                <a:spcPts val="0"/>
              </a:spcAft>
              <a:buSzPts val="1100"/>
              <a:buFont typeface="Arial"/>
              <a:buChar char="-"/>
            </a:pPr>
            <a:r>
              <a:rPr lang="en-US" sz="1100"/>
              <a:t>Lack of property rights</a:t>
            </a:r>
            <a:endParaRPr/>
          </a:p>
          <a:p>
            <a:pPr marL="285750" lvl="0" indent="-285750" algn="l" rtl="0">
              <a:lnSpc>
                <a:spcPct val="100000"/>
              </a:lnSpc>
              <a:spcBef>
                <a:spcPts val="0"/>
              </a:spcBef>
              <a:spcAft>
                <a:spcPts val="0"/>
              </a:spcAft>
              <a:buSzPts val="1100"/>
              <a:buFont typeface="Arial"/>
              <a:buChar char="-"/>
            </a:pPr>
            <a:r>
              <a:rPr lang="en-US" sz="1100"/>
              <a:t>Lack of access to markets and to agricultural advisory services</a:t>
            </a:r>
            <a:endParaRPr/>
          </a:p>
          <a:p>
            <a:pPr marL="285750" lvl="0" indent="-285750" algn="l" rtl="0">
              <a:lnSpc>
                <a:spcPct val="100000"/>
              </a:lnSpc>
              <a:spcBef>
                <a:spcPts val="0"/>
              </a:spcBef>
              <a:spcAft>
                <a:spcPts val="0"/>
              </a:spcAft>
              <a:buSzPts val="1100"/>
              <a:buFont typeface="Arial"/>
              <a:buChar char="-"/>
            </a:pPr>
            <a:r>
              <a:rPr lang="en-US" sz="1100"/>
              <a:t>Lack of technical knowledge and skills</a:t>
            </a:r>
            <a:endParaRPr/>
          </a:p>
          <a:p>
            <a:pPr marL="285750" lvl="0" indent="-285750" algn="l" rtl="0">
              <a:lnSpc>
                <a:spcPct val="100000"/>
              </a:lnSpc>
              <a:spcBef>
                <a:spcPts val="0"/>
              </a:spcBef>
              <a:spcAft>
                <a:spcPts val="0"/>
              </a:spcAft>
              <a:buSzPts val="1100"/>
              <a:buFont typeface="Arial"/>
              <a:buChar char="-"/>
            </a:pPr>
            <a:r>
              <a:rPr lang="en-US" sz="1100"/>
              <a:t>Poor climate services</a:t>
            </a:r>
            <a:endParaRPr/>
          </a:p>
          <a:p>
            <a:pPr marL="285750" lvl="0" indent="-285750" algn="l" rtl="0">
              <a:lnSpc>
                <a:spcPct val="100000"/>
              </a:lnSpc>
              <a:spcBef>
                <a:spcPts val="0"/>
              </a:spcBef>
              <a:spcAft>
                <a:spcPts val="0"/>
              </a:spcAft>
              <a:buSzPts val="1100"/>
              <a:buFont typeface="Arial"/>
              <a:buChar char="-"/>
            </a:pPr>
            <a:r>
              <a:rPr lang="en-US" sz="1100"/>
              <a:t>(Agriculture price distortions)</a:t>
            </a:r>
            <a:endParaRPr/>
          </a:p>
          <a:p>
            <a:pPr marL="285750" lvl="0" indent="-285750" algn="l" rtl="0">
              <a:lnSpc>
                <a:spcPct val="100000"/>
              </a:lnSpc>
              <a:spcBef>
                <a:spcPts val="0"/>
              </a:spcBef>
              <a:spcAft>
                <a:spcPts val="0"/>
              </a:spcAft>
              <a:buSzPts val="1100"/>
              <a:buFont typeface="Arial"/>
              <a:buChar char="-"/>
            </a:pPr>
            <a:r>
              <a:rPr lang="en-US" sz="1100"/>
              <a:t>(Lack of agricultural subsidies)</a:t>
            </a:r>
            <a:endParaRPr/>
          </a:p>
          <a:p>
            <a:pPr marL="285750" lvl="0" indent="-215900" algn="l" rtl="0">
              <a:lnSpc>
                <a:spcPct val="100000"/>
              </a:lnSpc>
              <a:spcBef>
                <a:spcPts val="0"/>
              </a:spcBef>
              <a:spcAft>
                <a:spcPts val="0"/>
              </a:spcAft>
              <a:buSzPts val="1100"/>
              <a:buFont typeface="Arial"/>
              <a:buNone/>
            </a:pPr>
            <a:endParaRPr sz="1100"/>
          </a:p>
          <a:p>
            <a:pPr marL="285750" lvl="0" indent="-285750" algn="l" rtl="0">
              <a:lnSpc>
                <a:spcPct val="100000"/>
              </a:lnSpc>
              <a:spcBef>
                <a:spcPts val="0"/>
              </a:spcBef>
              <a:spcAft>
                <a:spcPts val="0"/>
              </a:spcAft>
              <a:buSzPts val="1100"/>
              <a:buFont typeface="Arial"/>
              <a:buChar char="-"/>
            </a:pPr>
            <a:r>
              <a:rPr lang="en-US" sz="1100"/>
              <a:t>Several of these have gender dimensions – women face discrimination. </a:t>
            </a:r>
            <a:endParaRPr/>
          </a:p>
          <a:p>
            <a:pPr marL="285750" lvl="0" indent="-215900" algn="l" rtl="0">
              <a:lnSpc>
                <a:spcPct val="100000"/>
              </a:lnSpc>
              <a:spcBef>
                <a:spcPts val="0"/>
              </a:spcBef>
              <a:spcAft>
                <a:spcPts val="0"/>
              </a:spcAft>
              <a:buSzPts val="1100"/>
              <a:buFont typeface="Arial"/>
              <a:buNone/>
            </a:pPr>
            <a:endParaRPr sz="1100"/>
          </a:p>
          <a:p>
            <a:pPr marL="285750" lvl="0" indent="-285750" algn="l" rtl="0">
              <a:lnSpc>
                <a:spcPct val="100000"/>
              </a:lnSpc>
              <a:spcBef>
                <a:spcPts val="0"/>
              </a:spcBef>
              <a:spcAft>
                <a:spcPts val="0"/>
              </a:spcAft>
              <a:buSzPts val="1100"/>
              <a:buFont typeface="Arial"/>
              <a:buChar char="-"/>
            </a:pPr>
            <a:r>
              <a:rPr lang="en-US" sz="1100" b="1"/>
              <a:t>Discussion: in which areas do women face discrimination (of the above drivers of land degradation) and why?</a:t>
            </a:r>
            <a:endParaRPr/>
          </a:p>
          <a:p>
            <a:pPr marL="285750" lvl="0" indent="-215900" algn="l" rtl="0">
              <a:lnSpc>
                <a:spcPct val="100000"/>
              </a:lnSpc>
              <a:spcBef>
                <a:spcPts val="0"/>
              </a:spcBef>
              <a:spcAft>
                <a:spcPts val="0"/>
              </a:spcAft>
              <a:buSzPts val="1100"/>
              <a:buFont typeface="Arial"/>
              <a:buNone/>
            </a:pPr>
            <a:endParaRPr sz="1100"/>
          </a:p>
          <a:p>
            <a:pPr marL="285750" lvl="0" indent="-285750" algn="l" rtl="0">
              <a:lnSpc>
                <a:spcPct val="100000"/>
              </a:lnSpc>
              <a:spcBef>
                <a:spcPts val="0"/>
              </a:spcBef>
              <a:spcAft>
                <a:spcPts val="0"/>
              </a:spcAft>
              <a:buSzPts val="1100"/>
              <a:buFont typeface="Arial"/>
              <a:buChar char="-"/>
            </a:pPr>
            <a:r>
              <a:rPr lang="en-US" sz="1100"/>
              <a:t>Women’s lack of access to land resources, to knowledge/advisory services, to credit can all be addressed through female empowerment</a:t>
            </a:r>
            <a:endParaRPr/>
          </a:p>
          <a:p>
            <a:pPr marL="285750" lvl="0" indent="-285750" algn="l" rtl="0">
              <a:lnSpc>
                <a:spcPct val="100000"/>
              </a:lnSpc>
              <a:spcBef>
                <a:spcPts val="0"/>
              </a:spcBef>
              <a:spcAft>
                <a:spcPts val="0"/>
              </a:spcAft>
              <a:buSzPts val="1100"/>
              <a:buFont typeface="Arial"/>
              <a:buChar char="-"/>
            </a:pPr>
            <a:r>
              <a:rPr lang="en-US" sz="1100" i="1"/>
              <a:t>*desertification = land degradation in drylands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252" name="Google Shape;252;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27</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sz="1100" b="1">
                <a:highlight>
                  <a:srgbClr val="00FF00"/>
                </a:highlight>
              </a:rPr>
              <a:t>Many societies are missing on significant knowledge and talent by not including women in decision-making more from the individual farm plot to the community to the landscape level – </a:t>
            </a:r>
            <a:endParaRPr/>
          </a:p>
          <a:p>
            <a:pPr marL="457200" lvl="0" indent="-298450" algn="l" rtl="0">
              <a:lnSpc>
                <a:spcPct val="100000"/>
              </a:lnSpc>
              <a:spcBef>
                <a:spcPts val="0"/>
              </a:spcBef>
              <a:spcAft>
                <a:spcPts val="0"/>
              </a:spcAft>
              <a:buSzPts val="1100"/>
              <a:buNone/>
            </a:pPr>
            <a:r>
              <a:rPr lang="en-US" sz="1100" b="1">
                <a:highlight>
                  <a:srgbClr val="00FF00"/>
                </a:highlight>
              </a:rPr>
              <a:t>IPCC findings</a:t>
            </a:r>
            <a:endParaRPr/>
          </a:p>
          <a:p>
            <a:pPr marL="457200" lvl="0" indent="-298450" algn="l" rtl="0">
              <a:lnSpc>
                <a:spcPct val="100000"/>
              </a:lnSpc>
              <a:spcBef>
                <a:spcPts val="0"/>
              </a:spcBef>
              <a:spcAft>
                <a:spcPts val="0"/>
              </a:spcAft>
              <a:buSzPts val="1100"/>
              <a:buChar char="●"/>
            </a:pPr>
            <a:r>
              <a:rPr lang="en-US">
                <a:highlight>
                  <a:srgbClr val="00FF00"/>
                </a:highlight>
              </a:rPr>
              <a:t>“Skills and knowledge of women and marginalised groups are not yet sufficiently recognised” - IPCC</a:t>
            </a:r>
            <a:endParaRPr/>
          </a:p>
          <a:p>
            <a:pPr marL="457200" lvl="0" indent="-228600" algn="l" rtl="0">
              <a:lnSpc>
                <a:spcPct val="100000"/>
              </a:lnSpc>
              <a:spcBef>
                <a:spcPts val="0"/>
              </a:spcBef>
              <a:spcAft>
                <a:spcPts val="0"/>
              </a:spcAft>
              <a:buSzPts val="1100"/>
              <a:buNone/>
            </a:pPr>
            <a:endParaRPr>
              <a:highlight>
                <a:srgbClr val="00FF00"/>
              </a:highlight>
            </a:endParaRPr>
          </a:p>
          <a:p>
            <a:pPr marL="285750" lvl="0" indent="-285750" algn="l" rtl="0">
              <a:lnSpc>
                <a:spcPct val="100000"/>
              </a:lnSpc>
              <a:spcBef>
                <a:spcPts val="0"/>
              </a:spcBef>
              <a:spcAft>
                <a:spcPts val="0"/>
              </a:spcAft>
              <a:buSzPts val="1100"/>
              <a:buFont typeface="Arial"/>
              <a:buChar char="-"/>
            </a:pPr>
            <a:r>
              <a:rPr lang="en-US">
                <a:highlight>
                  <a:srgbClr val="00FF00"/>
                </a:highlight>
              </a:rPr>
              <a:t>Avoid calling people ‘victims’ and falling into victim mentality</a:t>
            </a:r>
            <a:endParaRPr/>
          </a:p>
          <a:p>
            <a:pPr marL="285750" lvl="0" indent="-285750" algn="l" rtl="0">
              <a:lnSpc>
                <a:spcPct val="100000"/>
              </a:lnSpc>
              <a:spcBef>
                <a:spcPts val="0"/>
              </a:spcBef>
              <a:spcAft>
                <a:spcPts val="0"/>
              </a:spcAft>
              <a:buSzPts val="1100"/>
              <a:buFont typeface="Arial"/>
              <a:buChar char="-"/>
            </a:pPr>
            <a:r>
              <a:rPr lang="en-US">
                <a:highlight>
                  <a:srgbClr val="00FF00"/>
                </a:highlight>
              </a:rPr>
              <a:t>This mistake means that decision-makers don’t acknowledge and society doesn’t benefit sufficiently from knowledge, wisdom of:</a:t>
            </a:r>
            <a:endParaRPr/>
          </a:p>
          <a:p>
            <a:pPr marL="285750" lvl="0" indent="-285750" algn="l" rtl="0">
              <a:lnSpc>
                <a:spcPct val="100000"/>
              </a:lnSpc>
              <a:spcBef>
                <a:spcPts val="0"/>
              </a:spcBef>
              <a:spcAft>
                <a:spcPts val="0"/>
              </a:spcAft>
              <a:buSzPts val="1100"/>
              <a:buFont typeface="Arial"/>
              <a:buChar char="-"/>
            </a:pPr>
            <a:r>
              <a:rPr lang="en-US">
                <a:highlight>
                  <a:srgbClr val="00FF00"/>
                </a:highlight>
              </a:rPr>
              <a:t>marginalised groups, including indigenous peoples, women, including widows and elderly women</a:t>
            </a:r>
            <a:endParaRPr/>
          </a:p>
          <a:p>
            <a:pPr marL="285750" lvl="0" indent="-215900" algn="l" rtl="0">
              <a:lnSpc>
                <a:spcPct val="100000"/>
              </a:lnSpc>
              <a:spcBef>
                <a:spcPts val="0"/>
              </a:spcBef>
              <a:spcAft>
                <a:spcPts val="0"/>
              </a:spcAft>
              <a:buSzPts val="1100"/>
              <a:buFont typeface="Arial"/>
              <a:buNone/>
            </a:pPr>
            <a:endParaRPr>
              <a:highlight>
                <a:srgbClr val="00FF00"/>
              </a:highlight>
            </a:endParaRPr>
          </a:p>
          <a:p>
            <a:pPr marL="457200" lvl="0" indent="-298450" algn="l" rtl="0">
              <a:lnSpc>
                <a:spcPct val="100000"/>
              </a:lnSpc>
              <a:spcBef>
                <a:spcPts val="0"/>
              </a:spcBef>
              <a:spcAft>
                <a:spcPts val="0"/>
              </a:spcAft>
              <a:buSzPts val="1100"/>
              <a:buChar char="●"/>
            </a:pPr>
            <a:r>
              <a:rPr lang="en-US">
                <a:highlight>
                  <a:srgbClr val="00FF00"/>
                </a:highlight>
              </a:rPr>
              <a:t>Let’s explore how </a:t>
            </a:r>
            <a:r>
              <a:rPr lang="en-US" b="1">
                <a:highlight>
                  <a:srgbClr val="00FF00"/>
                </a:highlight>
              </a:rPr>
              <a:t>inclusive </a:t>
            </a:r>
            <a:r>
              <a:rPr lang="en-US">
                <a:highlight>
                  <a:srgbClr val="00FF00"/>
                </a:highlight>
              </a:rPr>
              <a:t>climate-compatible development is </a:t>
            </a:r>
            <a:r>
              <a:rPr lang="en-US" b="1">
                <a:highlight>
                  <a:srgbClr val="00FF00"/>
                </a:highlight>
              </a:rPr>
              <a:t>more effective </a:t>
            </a:r>
            <a:r>
              <a:rPr lang="en-US">
                <a:highlight>
                  <a:srgbClr val="00FF00"/>
                </a:highlight>
              </a:rPr>
              <a:t>development for everyone….</a:t>
            </a:r>
            <a:endParaRPr/>
          </a:p>
          <a:p>
            <a:pPr marL="457200" lvl="0" indent="-298450" algn="l" rtl="0">
              <a:lnSpc>
                <a:spcPct val="100000"/>
              </a:lnSpc>
              <a:spcBef>
                <a:spcPts val="0"/>
              </a:spcBef>
              <a:spcAft>
                <a:spcPts val="0"/>
              </a:spcAft>
              <a:buSzPts val="1100"/>
              <a:buNone/>
            </a:pPr>
            <a:r>
              <a:rPr lang="en-US" sz="1100" b="1">
                <a:highlight>
                  <a:srgbClr val="00FF00"/>
                </a:highlight>
              </a:rPr>
              <a:t>Next up: case studies showing how climate compatible development works better when women are empowered as part of the process</a:t>
            </a:r>
            <a:endParaRPr/>
          </a:p>
        </p:txBody>
      </p:sp>
      <p:sp>
        <p:nvSpPr>
          <p:cNvPr id="262" name="Google Shape;262;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28</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This case study of a rural population when most of the working age men have migrated out to find work and the women are left behind, so most farmers are women, shows how a gender sensitive approach to climate smart agriculture has proven successful.</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There’s an urgent need for climate-smart agriculture (CSA) in Nepal. The negative effects of climate change - mainly drought, intense rainfall and rising temperatures - have affected the livelihoods of 60% of the population, who are engaged in agriculture.</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Women are facing structural power inequalities as well as poor access to resources and information that could help to bolster their resilience against climate-induced shocks and stresses. A male exodus for foreign employment has aggravated the situation. This is why a gender-responsive approach to climate-compatible development is vital.</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All images © UK DFID</a:t>
            </a:r>
            <a:endParaRPr/>
          </a:p>
          <a:p>
            <a:pPr marL="457200" lvl="0" indent="-298450" algn="l" rtl="0">
              <a:lnSpc>
                <a:spcPct val="100000"/>
              </a:lnSpc>
              <a:spcBef>
                <a:spcPts val="0"/>
              </a:spcBef>
              <a:spcAft>
                <a:spcPts val="0"/>
              </a:spcAft>
              <a:buSzPts val="1100"/>
              <a:buChar char="●"/>
            </a:pPr>
            <a:r>
              <a:rPr lang="en-US"/>
              <a:t>Showing people around the world.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3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Strategies to overcome key implementation challenges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Low  capacity of government staff to implement and scale up climate smart agriculture:</a:t>
            </a:r>
            <a:r>
              <a:rPr lang="en-US" sz="1100" b="0" i="0" u="none" strike="noStrike" cap="none">
                <a:solidFill>
                  <a:srgbClr val="000000"/>
                </a:solidFill>
                <a:latin typeface="Arial"/>
                <a:ea typeface="Arial"/>
                <a:cs typeface="Arial"/>
                <a:sym typeface="Arial"/>
              </a:rPr>
              <a:t> Orientations, trainings and exposure visits organised for government staff. Worked jointly to develop guidelines and policies.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Limited awareness on climate change and CSA among political leaders: ‘</a:t>
            </a:r>
            <a:r>
              <a:rPr lang="en-US" sz="1100" b="0" i="0" u="none" strike="noStrike" cap="none">
                <a:solidFill>
                  <a:srgbClr val="000000"/>
                </a:solidFill>
                <a:latin typeface="Arial"/>
                <a:ea typeface="Arial"/>
                <a:cs typeface="Arial"/>
                <a:sym typeface="Arial"/>
              </a:rPr>
              <a:t>Travelling Seminars; a field visit associated with round table meeting,  have been organized to help local leaders (municipal, provincial and federal) understand CSA.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In more detail:</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For example, LIBIRD is working with the national ministry and provincial government to improve uptake of the Chief Minister’s Environment Friendly Model Agriculture Village Programme (CMEFMAVP) in Gandaki province. This focuses on implementing climate-compatible agricultural development strategies and techniques.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Capacity building programmes on climate-smart agriculture– aimed at strengthening the technical knowledge of the CMEFMAVP staff – have raised awareness of locally adaptive agricultural practices among the staff and farmers. The overall methodology has focused on institutional integration, and provided local solutions based on different agro-climatic conditions, women-sensitive agricultural technologies, and techniques to improve communication and dissemination of climate-smart agricultural practices.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3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Strategies to overcome key implementation challenges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Different locations (agro-climatic and socioeconomic settings) requires a variety of different climate smart agriculture (CSA) approaches and also implementation strategies specific to each location: </a:t>
            </a:r>
            <a:r>
              <a:rPr lang="en-US" sz="1100" b="0" i="0" u="none" strike="noStrike" cap="none">
                <a:solidFill>
                  <a:srgbClr val="000000"/>
                </a:solidFill>
                <a:latin typeface="Arial"/>
                <a:ea typeface="Arial"/>
                <a:cs typeface="Arial"/>
                <a:sym typeface="Arial"/>
              </a:rPr>
              <a:t>The project jointly worked with the local governments to develop a site specific CSA plan integrated within an agricultural development strategy. Hence planning as well as capacity building of local government happened simultaneously.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Slow pace of CSA technology adoption was slowing implementation </a:t>
            </a:r>
            <a:r>
              <a:rPr lang="en-US" sz="1100" b="0" i="0" u="none" strike="noStrike" cap="none">
                <a:solidFill>
                  <a:srgbClr val="000000"/>
                </a:solidFill>
                <a:latin typeface="Arial"/>
                <a:ea typeface="Arial"/>
                <a:cs typeface="Arial"/>
                <a:sym typeface="Arial"/>
              </a:rPr>
              <a:t>of the</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Chief Minister’s Environment Friendly Model Agriculture Village Programme. </a:t>
            </a:r>
            <a:endParaRPr sz="1100" b="1"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1"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As a result, LIBIRD adopted a  more participatory approach of technology testing and evaluation that  allowed local farmers including female farmers to select technologies for themselves. </a:t>
            </a:r>
            <a:r>
              <a:rPr lang="en-US" sz="1100" b="0" i="0" u="none" strike="noStrike" cap="none">
                <a:solidFill>
                  <a:srgbClr val="000000"/>
                </a:solidFill>
                <a:latin typeface="Arial"/>
                <a:ea typeface="Arial"/>
                <a:cs typeface="Arial"/>
                <a:sym typeface="Arial"/>
              </a:rPr>
              <a:t>This way the selected technologies had higher rate of acceptability to other farmers who were from similar background (ie people from the same village, same gender). Women selected tools that help to reduce their workload (time and energy). These tools include the hand-held corn sheller, jab planter and millet thresher: these reduce the drudgery of women farmers and allow them to work more efficiently and quickly.</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Based on LIBIRD’s experience of the most climate-smart practices and technologies in the agriculture sector and on the preferences shown by female farmers, they have promoted the climate-smart and women-friendly technologies more widely to improve CMEFMAVP implementation in the province. Naturally they also take into account the best practices in agriculture and the livestock sector to suit the agro-climatic/ agro-ecological conditions.</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3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a:t>In Campierganj in Uttar Pradesh, northern India there are floods almost every year and villagers plan their farming around them.</a:t>
            </a:r>
            <a:endParaRPr sz="1050"/>
          </a:p>
          <a:p>
            <a:pPr marL="457200" lvl="0" indent="-298450" algn="l" rtl="0">
              <a:lnSpc>
                <a:spcPct val="100000"/>
              </a:lnSpc>
              <a:spcBef>
                <a:spcPts val="1200"/>
              </a:spcBef>
              <a:spcAft>
                <a:spcPts val="0"/>
              </a:spcAft>
              <a:buSzPts val="1100"/>
              <a:buChar char="●"/>
            </a:pPr>
            <a:r>
              <a:rPr lang="en-US" sz="1100"/>
              <a:t>Uttar Pradesh is one of India’s poorest states and is farmers have experienced considerable changes in the climate in recent years -- from longer summers and harsher winters to much more unpredictable rain.</a:t>
            </a:r>
            <a:endParaRPr sz="1050"/>
          </a:p>
          <a:p>
            <a:pPr marL="457200" lvl="0" indent="-298450" algn="l" rtl="0">
              <a:lnSpc>
                <a:spcPct val="100000"/>
              </a:lnSpc>
              <a:spcBef>
                <a:spcPts val="1200"/>
              </a:spcBef>
              <a:spcAft>
                <a:spcPts val="0"/>
              </a:spcAft>
              <a:buSzPts val="1100"/>
              <a:buChar char="●"/>
            </a:pPr>
            <a:r>
              <a:rPr lang="en-US" sz="1100"/>
              <a:t>For instance, now the area is prone to flash floods, when more rain has fallen in fewer days. These sudden events cause more damage than previous rainfall patterns.</a:t>
            </a:r>
            <a:endParaRPr sz="1050"/>
          </a:p>
          <a:p>
            <a:pPr marL="457200" lvl="0" indent="-298450" algn="l" rtl="0">
              <a:lnSpc>
                <a:spcPct val="100000"/>
              </a:lnSpc>
              <a:spcBef>
                <a:spcPts val="1200"/>
              </a:spcBef>
              <a:spcAft>
                <a:spcPts val="0"/>
              </a:spcAft>
              <a:buSzPts val="1100"/>
              <a:buChar char="●"/>
            </a:pPr>
            <a:r>
              <a:rPr lang="en-US" sz="1100"/>
              <a:t>The grandmothers of Janakpur village in Uttar Pradesh had low social status in the past, from the time when they were young women. They married in their teens, bore children soon after and spent much of their lives cooking food and taking care of livestock.</a:t>
            </a:r>
            <a:endParaRPr sz="1050"/>
          </a:p>
          <a:p>
            <a:pPr marL="457200" lvl="0" indent="-298450" algn="l" rtl="0">
              <a:lnSpc>
                <a:spcPct val="100000"/>
              </a:lnSpc>
              <a:spcBef>
                <a:spcPts val="1200"/>
              </a:spcBef>
              <a:spcAft>
                <a:spcPts val="1200"/>
              </a:spcAft>
              <a:buSzPts val="1100"/>
              <a:buChar char="●"/>
            </a:pPr>
            <a:r>
              <a:rPr lang="en-US" sz="1100"/>
              <a:t>This region in India has among the highest child marriage rates and the poorest participation of women in the workforce in the country.</a:t>
            </a:r>
            <a:endParaRPr sz="1050">
              <a:latin typeface="Georgia"/>
              <a:ea typeface="Georgia"/>
              <a:cs typeface="Georgia"/>
              <a:sym typeface="Georgi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3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571500" lvl="0" indent="-342900" algn="l" rtl="0">
              <a:lnSpc>
                <a:spcPct val="100000"/>
              </a:lnSpc>
              <a:spcBef>
                <a:spcPts val="0"/>
              </a:spcBef>
              <a:spcAft>
                <a:spcPts val="0"/>
              </a:spcAft>
              <a:buSzPts val="1100"/>
              <a:buFont typeface="Arial"/>
              <a:buChar char="•"/>
            </a:pPr>
            <a:r>
              <a:rPr lang="en-US" sz="1100"/>
              <a:t>Gorakhpur Environmental Action Group has been offering climate smart agriculture training in Campierganj - administrative centre of about 90 villages, in Uttar Pradesh</a:t>
            </a:r>
            <a:r>
              <a:rPr lang="en-US" sz="1100" i="1"/>
              <a:t>.</a:t>
            </a:r>
            <a:endParaRPr sz="1100"/>
          </a:p>
          <a:p>
            <a:pPr marL="571500" lvl="0" indent="-342900" algn="l" rtl="0">
              <a:lnSpc>
                <a:spcPct val="100000"/>
              </a:lnSpc>
              <a:spcBef>
                <a:spcPts val="0"/>
              </a:spcBef>
              <a:spcAft>
                <a:spcPts val="0"/>
              </a:spcAft>
              <a:buSzPts val="1100"/>
              <a:buFont typeface="Arial"/>
              <a:buChar char="•"/>
            </a:pPr>
            <a:r>
              <a:rPr lang="en-US" sz="1100">
                <a:solidFill>
                  <a:srgbClr val="000000"/>
                </a:solidFill>
                <a:latin typeface="Calibri"/>
                <a:ea typeface="Calibri"/>
                <a:cs typeface="Calibri"/>
                <a:sym typeface="Calibri"/>
              </a:rPr>
              <a:t>Women are invited to climate smart agriculture training but their husbands deride them and even beat them</a:t>
            </a:r>
            <a:endParaRPr/>
          </a:p>
          <a:p>
            <a:pPr marL="571500" lvl="0" indent="-273050" algn="l" rtl="0">
              <a:lnSpc>
                <a:spcPct val="100000"/>
              </a:lnSpc>
              <a:spcBef>
                <a:spcPts val="0"/>
              </a:spcBef>
              <a:spcAft>
                <a:spcPts val="0"/>
              </a:spcAft>
              <a:buSzPts val="1100"/>
              <a:buFont typeface="Arial"/>
              <a:buNone/>
            </a:pPr>
            <a:endParaRPr sz="1100" b="1">
              <a:solidFill>
                <a:srgbClr val="000000"/>
              </a:solidFill>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b="1">
                <a:latin typeface="Calibri"/>
                <a:ea typeface="Calibri"/>
                <a:cs typeface="Calibri"/>
                <a:sym typeface="Calibri"/>
              </a:rPr>
              <a:t>Successful strategies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 farmers persisted in attended trainings and found strength in numbers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Women’s knowledge has increased and as they learned techniques for growing crops even in poor weather, they won new respect and clout in their households and communities</a:t>
            </a:r>
            <a:endParaRPr/>
          </a:p>
          <a:p>
            <a:pPr marL="571500" lvl="0" indent="-273050" algn="l" rtl="0">
              <a:lnSpc>
                <a:spcPct val="100000"/>
              </a:lnSpc>
              <a:spcBef>
                <a:spcPts val="0"/>
              </a:spcBef>
              <a:spcAft>
                <a:spcPts val="0"/>
              </a:spcAft>
              <a:buSzPts val="1100"/>
              <a:buFont typeface="Arial"/>
              <a:buNone/>
            </a:pPr>
            <a:endParaRPr sz="1100" b="1">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3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latin typeface="Calibri"/>
                <a:ea typeface="Calibri"/>
                <a:cs typeface="Calibri"/>
                <a:sym typeface="Calibri"/>
              </a:rPr>
              <a:t>Inclusive steps for more effective climate smart agriculture</a:t>
            </a:r>
            <a:endParaRPr/>
          </a:p>
          <a:p>
            <a:pPr marL="457200" lvl="0" indent="-228600" algn="l" rtl="0">
              <a:lnSpc>
                <a:spcPct val="100000"/>
              </a:lnSpc>
              <a:spcBef>
                <a:spcPts val="0"/>
              </a:spcBef>
              <a:spcAft>
                <a:spcPts val="0"/>
              </a:spcAft>
              <a:buSzPts val="1100"/>
              <a:buNone/>
            </a:pPr>
            <a:endParaRPr>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b="1">
                <a:latin typeface="Calibri"/>
                <a:ea typeface="Calibri"/>
                <a:cs typeface="Calibri"/>
                <a:sym typeface="Calibri"/>
              </a:rPr>
              <a:t>Successful strategies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 farmers’ income has increased</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 farmers’ confidence has increased</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There are more women on decision-making committees in the villages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They help other women get joint land access/ownership</a:t>
            </a:r>
            <a:endParaRPr/>
          </a:p>
          <a:p>
            <a:pPr marL="457200" lvl="0" indent="-228600" algn="l" rtl="0">
              <a:lnSpc>
                <a:spcPct val="100000"/>
              </a:lnSpc>
              <a:spcBef>
                <a:spcPts val="0"/>
              </a:spcBef>
              <a:spcAft>
                <a:spcPts val="0"/>
              </a:spcAft>
              <a:buSzPts val="1100"/>
              <a:buNone/>
            </a:pPr>
            <a:endParaRPr>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Inadvertently, the climate-smart agriculture programmes, by persevering with the inclusion of women farmers (and thanks to women farmers’ own determination and openness to new agricultural approaches – have not just tackled their preparedness for changing weather. They have altered gender relations in the villages and made them more equal.</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2" name="Google Shape;322;p3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3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further evidence of why gender responsive approaches are important – because they recognise people’s different needs, is documented in the CDKN ‘10 Things to Know’ report and its supporting research reports.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3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(Continued) this further evidence of why gender responsive approaches are important – because they recognise people’s different needs – in this cse, related to sanitation requirements during floods - is documented in the CDKN ‘10 Things to Know’ report and its supporting research reports.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3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graph also summarises a key finding from CDKN’s ‘10 Things to Know’ Report</a:t>
            </a:r>
            <a:endParaRPr/>
          </a:p>
          <a:p>
            <a:pPr marL="457200" lvl="0" indent="-298450" algn="l" rtl="0">
              <a:lnSpc>
                <a:spcPct val="100000"/>
              </a:lnSpc>
              <a:spcBef>
                <a:spcPts val="0"/>
              </a:spcBef>
              <a:spcAft>
                <a:spcPts val="0"/>
              </a:spcAft>
              <a:buSzPts val="1100"/>
              <a:buChar char="●"/>
            </a:pPr>
            <a:r>
              <a:rPr lang="en-US"/>
              <a:t>When women were given more leadership roles as decision-makers in neighbourhood committees, to look at and respond to flooding risk in urban Gorakhpur,  Uttar Pradesh, the committees themselves were more sustainable – lasting for longer.</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3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slide summarises the findings of the evidence on why a gender-responsive approach to climate change responses and climate-resilient development planning is more effective than a gender-blind approach.</a:t>
            </a:r>
            <a:endParaRPr/>
          </a:p>
        </p:txBody>
      </p:sp>
      <p:sp>
        <p:nvSpPr>
          <p:cNvPr id="357" name="Google Shape;357;p3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39</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285750" lvl="0" indent="-21590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a:t>Much of the gap is due to women’s lower income and educational attainment in many countries. The gender gap is widest in low human development countries where the average HDI value is 13.8 percent lower for women than for men. </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b="1"/>
              <a:t>Among developing regions the gender gap is narrowest in Latin America and the Caribbean (2.3 percent) and widest in South Asia (16.3 percent)</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Sub-Saharan Africa: 13% gender gap (UNDP, 2016). </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African women achieve only 87 percent of the human development outcomes of men, driven mainly by lower</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levels of female secondary attainment</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lower female labour force participation and high maternal mortality.</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US"/>
              <a:t>Source: UNDP Human Development Report, Statistical Update 2018, http://www.hdr.undp.org/sites/default/files/2018_human_development_statistical_update.pdf</a:t>
            </a: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measures gender gaps in human development achievements by accounting for disparities between women and men in three basic dimensions of human development—health, knowledge and living standards using the same component indicators as in the HDI. The GDI is the ratio of the HDIs calculated separately for females and males using the same methodology as in the HDI. It is a direct measure of gender gap showing the female HDI as a percentage of the male HDI. For more details on computation see </a:t>
            </a:r>
            <a:r>
              <a:rPr lang="en-US" sz="1100" b="0" i="0" u="sng" strike="noStrike" cap="none">
                <a:solidFill>
                  <a:schemeClr val="hlink"/>
                </a:solidFill>
                <a:latin typeface="Arial"/>
                <a:ea typeface="Arial"/>
                <a:cs typeface="Arial"/>
                <a:sym typeface="Arial"/>
                <a:hlinkClick r:id="rId3"/>
              </a:rPr>
              <a:t>Technical Notes.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is calculated for 166 countries. Countries are grouped into five groups based on the absolute deviation from gender parity in HDI values. This means that grouping takes equally into consideration gender gaps favoring males, as well as those favoring females.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shows how much women are lagging behind their male counterparts and how much women need to catch up within each dimension of human development. It is useful for understanding the real gender gap in human development achievements and is informative to design policy tools to close the gap.</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b="1"/>
              <a:t>Among developing regions the gender gap is narrowest in Latin America and the Caribbean (2.3 percent) and widest in South Asia (16.3 percent)</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Sub-Saharan Africa: almost 11% gender gap. African statistics are driven mainly by lower</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levels of female secondary attainment</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lower female labor force participation and high maternal mortality.</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 </a:t>
            </a:r>
            <a:endParaRPr b="1"/>
          </a:p>
          <a:p>
            <a:pPr marL="457200" lvl="0" indent="-298450" algn="l" rtl="0">
              <a:lnSpc>
                <a:spcPct val="100000"/>
              </a:lnSpc>
              <a:spcBef>
                <a:spcPts val="0"/>
              </a:spcBef>
              <a:spcAft>
                <a:spcPts val="0"/>
              </a:spcAft>
              <a:buSzPts val="1100"/>
              <a:buChar char="●"/>
            </a:pPr>
            <a:r>
              <a:rPr lang="en-US"/>
              <a:t>Source: UNDP Human Development Report, Statistical Update 2018, http://www.hdr.undp.org/sites/default/files/2018_human_development_statistical_update.pdf</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Gender Development Index (GDI) http://hdr.undp.org/en/content/gender-development-index-gdi </a:t>
            </a:r>
            <a:endParaRPr/>
          </a:p>
          <a:p>
            <a:pPr marL="457200" lvl="0" indent="-298450" algn="l" rtl="0">
              <a:lnSpc>
                <a:spcPct val="100000"/>
              </a:lnSpc>
              <a:spcBef>
                <a:spcPts val="0"/>
              </a:spcBef>
              <a:spcAft>
                <a:spcPts val="0"/>
              </a:spcAft>
              <a:buSzPts val="1100"/>
              <a:buChar char="●"/>
            </a:pPr>
            <a:r>
              <a:rPr lang="en-US" sz="1100" b="0" i="0" u="sng" strike="noStrike" cap="none">
                <a:solidFill>
                  <a:schemeClr val="hlink"/>
                </a:solidFill>
                <a:latin typeface="Arial"/>
                <a:ea typeface="Arial"/>
                <a:cs typeface="Arial"/>
                <a:sym typeface="Arial"/>
                <a:hlinkClick r:id="rId4"/>
              </a:rPr>
              <a:t>Download the latest Gender Development Index Data</a:t>
            </a:r>
            <a:br>
              <a:rPr lang="en-US" sz="1100" b="0" i="0" u="none" strike="noStrike" cap="none">
                <a:solidFill>
                  <a:srgbClr val="000000"/>
                </a:solidFill>
                <a:latin typeface="Arial"/>
                <a:ea typeface="Arial"/>
                <a:cs typeface="Arial"/>
                <a:sym typeface="Arial"/>
              </a:rPr>
            </a:br>
            <a:r>
              <a:rPr lang="en-US" sz="1100" b="0" i="0" u="sng" strike="noStrike" cap="none">
                <a:solidFill>
                  <a:schemeClr val="hlink"/>
                </a:solidFill>
                <a:latin typeface="Arial"/>
                <a:ea typeface="Arial"/>
                <a:cs typeface="Arial"/>
                <a:sym typeface="Arial"/>
                <a:hlinkClick r:id="rId5"/>
              </a:rPr>
              <a:t>View the GDI Frequently Asked Questions</a:t>
            </a:r>
            <a:br>
              <a:rPr lang="en-US" sz="1100" b="0" i="0" u="none" strike="noStrike" cap="none">
                <a:solidFill>
                  <a:srgbClr val="000000"/>
                </a:solidFill>
                <a:latin typeface="Arial"/>
                <a:ea typeface="Arial"/>
                <a:cs typeface="Arial"/>
                <a:sym typeface="Arial"/>
              </a:rPr>
            </a:b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measures gender gaps in human development achievements by accounting for disparities between women and men in three basic dimensions of human development—health, knowledge and living standards using the same component indicators as in the HDI. The GDI is the ratio of the HDIs calculated separately for females and males using the same methodology as in the HDI. It is a direct measure of gender gap showing the female HDI as a percentage of the male HDI. For more details on computation see </a:t>
            </a:r>
            <a:r>
              <a:rPr lang="en-US" sz="1100" b="0" i="0" u="sng" strike="noStrike" cap="none">
                <a:solidFill>
                  <a:schemeClr val="hlink"/>
                </a:solidFill>
                <a:latin typeface="Arial"/>
                <a:ea typeface="Arial"/>
                <a:cs typeface="Arial"/>
                <a:sym typeface="Arial"/>
                <a:hlinkClick r:id="rId3"/>
              </a:rPr>
              <a:t>Technical Notes.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is calculated for 166 countries. Countries are grouped into five groups based on the absolute deviation from gender parity in HDI values. This means that grouping takes equally into consideration gender gaps favoring males, as well as those favoring females.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shows how much women are lagging behind their male counterparts and how much women need to catch up within each dimension of human development. It is useful for understanding the real gender gap in human development achievements and is informative to design policy tools to close the gap.</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4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571500" lvl="0" indent="-273050" algn="l" rtl="0">
              <a:lnSpc>
                <a:spcPct val="100000"/>
              </a:lnSpc>
              <a:spcBef>
                <a:spcPts val="0"/>
              </a:spcBef>
              <a:spcAft>
                <a:spcPts val="0"/>
              </a:spcAft>
              <a:buSzPts val="1100"/>
              <a:buFont typeface="Arial"/>
              <a:buNone/>
            </a:pPr>
            <a:endParaRPr/>
          </a:p>
          <a:p>
            <a:pPr marL="571500" lvl="0" indent="-342900" algn="l" rtl="0">
              <a:lnSpc>
                <a:spcPct val="100000"/>
              </a:lnSpc>
              <a:spcBef>
                <a:spcPts val="0"/>
              </a:spcBef>
              <a:spcAft>
                <a:spcPts val="0"/>
              </a:spcAft>
              <a:buSzPts val="1100"/>
              <a:buFont typeface="Arial"/>
              <a:buChar char="•"/>
            </a:pPr>
            <a:r>
              <a:rPr lang="en-US"/>
              <a:t>This slide summarises some overarching global points about how climate change related interventions have the potential to empower women or leave women further behind (closing or widening the gender development gap):</a:t>
            </a:r>
            <a:endParaRPr/>
          </a:p>
          <a:p>
            <a:pPr marL="228600" lvl="0" indent="0" algn="l" rtl="0">
              <a:lnSpc>
                <a:spcPct val="100000"/>
              </a:lnSpc>
              <a:spcBef>
                <a:spcPts val="0"/>
              </a:spcBef>
              <a:spcAft>
                <a:spcPts val="0"/>
              </a:spcAft>
              <a:buSzPts val="1100"/>
              <a:buFont typeface="Arial"/>
              <a:buNone/>
            </a:pPr>
            <a:endParaRPr/>
          </a:p>
          <a:p>
            <a:pPr marL="571500" lvl="0" indent="-342900" algn="l" rtl="0">
              <a:lnSpc>
                <a:spcPct val="100000"/>
              </a:lnSpc>
              <a:spcBef>
                <a:spcPts val="0"/>
              </a:spcBef>
              <a:spcAft>
                <a:spcPts val="0"/>
              </a:spcAft>
              <a:buSzPts val="1100"/>
              <a:buFont typeface="Arial"/>
              <a:buChar char="•"/>
            </a:pPr>
            <a:r>
              <a:rPr lang="en-US"/>
              <a:t>Countries will need to make choices about how to be competitive in a de-carbonising global economy</a:t>
            </a:r>
            <a:endParaRPr/>
          </a:p>
          <a:p>
            <a:pPr marL="571500" lvl="0" indent="-342900" algn="l" rtl="0">
              <a:lnSpc>
                <a:spcPct val="100000"/>
              </a:lnSpc>
              <a:spcBef>
                <a:spcPts val="0"/>
              </a:spcBef>
              <a:spcAft>
                <a:spcPts val="0"/>
              </a:spcAft>
              <a:buSzPts val="1100"/>
              <a:buFont typeface="Arial"/>
              <a:buChar char="•"/>
            </a:pPr>
            <a:r>
              <a:rPr lang="en-US"/>
              <a:t>Choice of sectors, investments, development paths will all have gendered consequences</a:t>
            </a:r>
            <a:endParaRPr/>
          </a:p>
          <a:p>
            <a:pPr marL="571500" lvl="0" indent="-342900" algn="l" rtl="0">
              <a:lnSpc>
                <a:spcPct val="100000"/>
              </a:lnSpc>
              <a:spcBef>
                <a:spcPts val="0"/>
              </a:spcBef>
              <a:spcAft>
                <a:spcPts val="0"/>
              </a:spcAft>
              <a:buSzPts val="1100"/>
              <a:buFont typeface="Arial"/>
              <a:buChar char="•"/>
            </a:pPr>
            <a:r>
              <a:rPr lang="en-US"/>
              <a:t>Growing scarcity of key natural resources has the potential for highly unequal gender impacts</a:t>
            </a:r>
            <a:endParaRPr/>
          </a:p>
          <a:p>
            <a:pPr marL="571500" lvl="0" indent="-342900" algn="l" rtl="0">
              <a:lnSpc>
                <a:spcPct val="100000"/>
              </a:lnSpc>
              <a:spcBef>
                <a:spcPts val="0"/>
              </a:spcBef>
              <a:spcAft>
                <a:spcPts val="0"/>
              </a:spcAft>
              <a:buSzPts val="1100"/>
              <a:buFont typeface="Arial"/>
              <a:buChar char="•"/>
            </a:pPr>
            <a:r>
              <a:rPr lang="en-US"/>
              <a:t>Climate mitigation may create livelihood opportunities at the local level – but these may be gendered</a:t>
            </a:r>
            <a:endParaRPr/>
          </a:p>
          <a:p>
            <a:pPr marL="571500" lvl="0" indent="-342900" algn="l" rtl="0">
              <a:lnSpc>
                <a:spcPct val="100000"/>
              </a:lnSpc>
              <a:spcBef>
                <a:spcPts val="0"/>
              </a:spcBef>
              <a:spcAft>
                <a:spcPts val="0"/>
              </a:spcAft>
              <a:buSzPts val="1100"/>
              <a:buFont typeface="Arial"/>
              <a:buChar char="•"/>
            </a:pPr>
            <a:r>
              <a:rPr lang="en-US"/>
              <a:t>Some policy wins for climate are great for women – e.g. safer, cleaner, improved public transport?</a:t>
            </a:r>
            <a:endParaRPr/>
          </a:p>
          <a:p>
            <a:pPr marL="571500" lvl="0" indent="-342900" algn="l" rtl="0">
              <a:lnSpc>
                <a:spcPct val="100000"/>
              </a:lnSpc>
              <a:spcBef>
                <a:spcPts val="0"/>
              </a:spcBef>
              <a:spcAft>
                <a:spcPts val="0"/>
              </a:spcAft>
              <a:buSzPts val="1100"/>
              <a:buFont typeface="Arial"/>
              <a:buChar char="•"/>
            </a:pPr>
            <a:r>
              <a:rPr lang="en-US"/>
              <a:t>Some major wins for climate can also be wins for women’s and children’s health (in particular) and reduce drudgery e.g. clean cooking technologies  </a:t>
            </a:r>
            <a:endParaRPr/>
          </a:p>
          <a:p>
            <a:pPr marL="457200" lvl="0" indent="-29845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4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On climate change adaptation specifically, which requires very localised responses in order to be effective, we note the important, relevant knowledge that women hold and which can benefit whole communities – if they are given equal voice in decisions and in implementing projects and systems:</a:t>
            </a:r>
            <a:endParaRPr/>
          </a:p>
          <a:p>
            <a:pPr marL="571500" lvl="0" indent="-342900" algn="l" rtl="0">
              <a:lnSpc>
                <a:spcPct val="100000"/>
              </a:lnSpc>
              <a:spcBef>
                <a:spcPts val="0"/>
              </a:spcBef>
              <a:spcAft>
                <a:spcPts val="0"/>
              </a:spcAft>
              <a:buSzPts val="1100"/>
              <a:buFont typeface="Arial"/>
              <a:buChar char="•"/>
            </a:pPr>
            <a:r>
              <a:rPr lang="en-US"/>
              <a:t>Women have been adapting to swift environmental changes for decades</a:t>
            </a:r>
            <a:endParaRPr/>
          </a:p>
          <a:p>
            <a:pPr marL="571500" lvl="0" indent="-342900" algn="l" rtl="0">
              <a:lnSpc>
                <a:spcPct val="100000"/>
              </a:lnSpc>
              <a:spcBef>
                <a:spcPts val="0"/>
              </a:spcBef>
              <a:spcAft>
                <a:spcPts val="0"/>
              </a:spcAft>
              <a:buSzPts val="1100"/>
              <a:buFont typeface="Arial"/>
              <a:buChar char="•"/>
            </a:pPr>
            <a:r>
              <a:rPr lang="en-US"/>
              <a:t>Women are also first responders to disasters</a:t>
            </a:r>
            <a:endParaRPr/>
          </a:p>
          <a:p>
            <a:pPr marL="571500" lvl="0" indent="-342900" algn="l" rtl="0">
              <a:lnSpc>
                <a:spcPct val="100000"/>
              </a:lnSpc>
              <a:spcBef>
                <a:spcPts val="0"/>
              </a:spcBef>
              <a:spcAft>
                <a:spcPts val="0"/>
              </a:spcAft>
              <a:buSzPts val="1100"/>
              <a:buFont typeface="Arial"/>
              <a:buChar char="•"/>
            </a:pPr>
            <a:r>
              <a:rPr lang="en-US"/>
              <a:t>They hold traditional knowledge on which crops to grow in unpredictable weather and have traditional knowledge on how to store food if they receive early warning</a:t>
            </a:r>
            <a:endParaRPr/>
          </a:p>
          <a:p>
            <a:pPr marL="571500" lvl="0" indent="-342900" algn="l" rtl="0">
              <a:lnSpc>
                <a:spcPct val="100000"/>
              </a:lnSpc>
              <a:spcBef>
                <a:spcPts val="0"/>
              </a:spcBef>
              <a:spcAft>
                <a:spcPts val="0"/>
              </a:spcAft>
              <a:buSzPts val="1100"/>
              <a:buFont typeface="Arial"/>
              <a:buChar char="•"/>
            </a:pPr>
            <a:r>
              <a:rPr lang="en-US"/>
              <a:t>Studies show women are better at disseminating early warning information than men</a:t>
            </a:r>
            <a:endParaRPr/>
          </a:p>
          <a:p>
            <a:pPr marL="571500" lvl="0" indent="-342900" algn="l" rtl="0">
              <a:lnSpc>
                <a:spcPct val="100000"/>
              </a:lnSpc>
              <a:spcBef>
                <a:spcPts val="0"/>
              </a:spcBef>
              <a:spcAft>
                <a:spcPts val="0"/>
              </a:spcAft>
              <a:buSzPts val="1100"/>
              <a:buFont typeface="Arial"/>
              <a:buChar char="•"/>
            </a:pPr>
            <a:r>
              <a:rPr lang="en-US"/>
              <a:t>They can highlight gender-specific needs if included in decision-making processes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(Source: UNDP East Africa (2019))</a:t>
            </a:r>
            <a:endParaRPr/>
          </a:p>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In semi arid regions, research shows that women are not necessarily victims or powerless: they are often diversifying their livelihoods and increasing their agency in response to climatic pressures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Last bullet point on semi-arid regions, ref Adaptation at Scale in Semi-Arid Regions (ASSAR) www.assar.uct.ac.za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4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1"/>
              <a:t>Facilitator: Break participants into smaller discussion groups to do this exercise.</a:t>
            </a:r>
            <a:endParaRPr/>
          </a:p>
          <a:p>
            <a:pPr marL="158750" lvl="0" indent="0" algn="l" rtl="0">
              <a:lnSpc>
                <a:spcPct val="100000"/>
              </a:lnSpc>
              <a:spcBef>
                <a:spcPts val="0"/>
              </a:spcBef>
              <a:spcAft>
                <a:spcPts val="0"/>
              </a:spcAft>
              <a:buSzPts val="1100"/>
              <a:buNone/>
            </a:pPr>
            <a:endParaRPr sz="1100" b="1"/>
          </a:p>
          <a:p>
            <a:pPr marL="158750" lvl="0" indent="0" algn="l" rtl="0">
              <a:lnSpc>
                <a:spcPct val="100000"/>
              </a:lnSpc>
              <a:spcBef>
                <a:spcPts val="0"/>
              </a:spcBef>
              <a:spcAft>
                <a:spcPts val="0"/>
              </a:spcAft>
              <a:buSzPts val="1100"/>
              <a:buNone/>
            </a:pPr>
            <a:r>
              <a:rPr lang="en-US" sz="1100"/>
              <a:t>Show the groups these slides and/or the entire accompanying ASSAR handout (which accompanies this slide pack) and ask them to read the material and, in their groups, answer the accompanying questions on the next slide(s).</a:t>
            </a:r>
            <a:endParaRPr/>
          </a:p>
          <a:p>
            <a:pPr marL="457200" lvl="0" indent="-228600" algn="l" rtl="0">
              <a:lnSpc>
                <a:spcPct val="100000"/>
              </a:lnSpc>
              <a:spcBef>
                <a:spcPts val="0"/>
              </a:spcBef>
              <a:spcAft>
                <a:spcPts val="0"/>
              </a:spcAft>
              <a:buSzPts val="1100"/>
              <a:buNone/>
            </a:pPr>
            <a:endParaRPr sz="1100"/>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4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b="1"/>
          </a:p>
          <a:p>
            <a:pPr marL="158750" lvl="0" indent="0" algn="l" rtl="0">
              <a:lnSpc>
                <a:spcPct val="100000"/>
              </a:lnSpc>
              <a:spcBef>
                <a:spcPts val="0"/>
              </a:spcBef>
              <a:spcAft>
                <a:spcPts val="0"/>
              </a:spcAft>
              <a:buSzPts val="1100"/>
              <a:buNone/>
            </a:pPr>
            <a:r>
              <a:rPr lang="en-US" sz="1100"/>
              <a:t>The overarching analysis which describes what’s going on in these slides is as follows (from the ASSAR project). Then, please read the quotes from the individual men and women – how they are changing their lives to respond to climate change impacts. Once you have read the quotes, too, answer the discussion questions.</a:t>
            </a:r>
            <a:endParaRPr/>
          </a:p>
          <a:p>
            <a:pPr marL="158750" lvl="0" indent="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r>
              <a:rPr lang="en-US" sz="1100" b="1"/>
              <a:t>The overarching analysis of changing gender roles and different responses to climate change is:</a:t>
            </a:r>
            <a:endParaRPr/>
          </a:p>
          <a:p>
            <a:pPr marL="158750" lvl="0" indent="0" algn="l" rtl="0">
              <a:lnSpc>
                <a:spcPct val="100000"/>
              </a:lnSpc>
              <a:spcBef>
                <a:spcPts val="0"/>
              </a:spcBef>
              <a:spcAft>
                <a:spcPts val="0"/>
              </a:spcAft>
              <a:buSzPts val="1100"/>
              <a:buNone/>
            </a:pPr>
            <a:r>
              <a:rPr lang="en-US" sz="1100"/>
              <a:t>Gender inequality in rights, resources and voice</a:t>
            </a:r>
            <a:endParaRPr/>
          </a:p>
          <a:p>
            <a:pPr marL="158750" lvl="0" indent="0" algn="l" rtl="0">
              <a:lnSpc>
                <a:spcPct val="100000"/>
              </a:lnSpc>
              <a:spcBef>
                <a:spcPts val="0"/>
              </a:spcBef>
              <a:spcAft>
                <a:spcPts val="0"/>
              </a:spcAft>
              <a:buSzPts val="1100"/>
              <a:buNone/>
            </a:pPr>
            <a:r>
              <a:rPr lang="en-US" sz="1100">
                <a:highlight>
                  <a:srgbClr val="00FF00"/>
                </a:highlight>
              </a:rPr>
              <a:t>Unequal legal status, property rights, education &amp; literacy, health, access to assets</a:t>
            </a:r>
            <a:endParaRPr/>
          </a:p>
          <a:p>
            <a:pPr marL="158750" lvl="0" indent="0" algn="l" rtl="0">
              <a:lnSpc>
                <a:spcPct val="100000"/>
              </a:lnSpc>
              <a:spcBef>
                <a:spcPts val="0"/>
              </a:spcBef>
              <a:spcAft>
                <a:spcPts val="0"/>
              </a:spcAft>
              <a:buSzPts val="1100"/>
              <a:buNone/>
            </a:pPr>
            <a:r>
              <a:rPr lang="en-US" sz="1100"/>
              <a:t>Gender-based differences in economic opportunity </a:t>
            </a:r>
            <a:endParaRPr/>
          </a:p>
          <a:p>
            <a:pPr marL="158750" lvl="0" indent="0" algn="l" rtl="0">
              <a:lnSpc>
                <a:spcPct val="100000"/>
              </a:lnSpc>
              <a:spcBef>
                <a:spcPts val="0"/>
              </a:spcBef>
              <a:spcAft>
                <a:spcPts val="0"/>
              </a:spcAft>
              <a:buSzPts val="1100"/>
              <a:buNone/>
            </a:pPr>
            <a:r>
              <a:rPr lang="en-US" sz="1100"/>
              <a:t>- all reduce women’s adaptive capacity in face of climate and other shocks</a:t>
            </a:r>
            <a:endParaRPr/>
          </a:p>
          <a:p>
            <a:pPr marL="457200" lvl="0" indent="-22860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r>
              <a:rPr lang="en-US" sz="1100" b="1"/>
              <a:t>However, women should not be seen as victims</a:t>
            </a:r>
            <a:endParaRPr/>
          </a:p>
          <a:p>
            <a:pPr marL="457200" lvl="0" indent="-298450" algn="l" rtl="0">
              <a:lnSpc>
                <a:spcPct val="100000"/>
              </a:lnSpc>
              <a:spcBef>
                <a:spcPts val="0"/>
              </a:spcBef>
              <a:spcAft>
                <a:spcPts val="0"/>
              </a:spcAft>
              <a:buSzPts val="1100"/>
              <a:buChar char="●"/>
            </a:pPr>
            <a:r>
              <a:rPr lang="en-US" sz="1100"/>
              <a:t>It’s complicated: they are often diversifying their livelihoods and increasing their agency (control over different aspects of their lives)</a:t>
            </a:r>
            <a:endParaRPr/>
          </a:p>
          <a:p>
            <a:pPr marL="457200" lvl="0" indent="-298450" algn="l" rtl="0">
              <a:lnSpc>
                <a:spcPct val="100000"/>
              </a:lnSpc>
              <a:spcBef>
                <a:spcPts val="0"/>
              </a:spcBef>
              <a:spcAft>
                <a:spcPts val="0"/>
              </a:spcAft>
              <a:buSzPts val="1100"/>
              <a:buChar char="●"/>
            </a:pPr>
            <a:r>
              <a:rPr lang="en-US" sz="1100"/>
              <a:t>Find the full booklet here: http://www.assar.uct.ac.za/sites/default/files/image_tool/images/138/webinar/gender/INFOGRAPHIC%2002%20Small.pdf</a:t>
            </a:r>
            <a:endParaRPr/>
          </a:p>
          <a:p>
            <a:pPr marL="457200" lvl="0" indent="-298450" algn="l" rtl="0">
              <a:lnSpc>
                <a:spcPct val="100000"/>
              </a:lnSpc>
              <a:spcBef>
                <a:spcPts val="0"/>
              </a:spcBef>
              <a:spcAft>
                <a:spcPts val="0"/>
              </a:spcAft>
              <a:buSzPts val="1100"/>
              <a:buChar char="●"/>
            </a:pPr>
            <a:r>
              <a:rPr lang="en-US" sz="1100"/>
              <a:t>The researchers’ made these recommendations, do you agree?</a:t>
            </a:r>
            <a:endParaRPr/>
          </a:p>
          <a:p>
            <a:pPr marL="457200" lvl="0" indent="-228600" algn="l" rtl="0">
              <a:lnSpc>
                <a:spcPct val="100000"/>
              </a:lnSpc>
              <a:spcBef>
                <a:spcPts val="0"/>
              </a:spcBef>
              <a:spcAft>
                <a:spcPts val="0"/>
              </a:spcAft>
              <a:buSzPts val="1100"/>
              <a:buNone/>
            </a:pPr>
            <a:endParaRPr sz="1100" b="1"/>
          </a:p>
          <a:p>
            <a:pPr marL="158750" lvl="0" indent="0" algn="l" rtl="0">
              <a:lnSpc>
                <a:spcPct val="100000"/>
              </a:lnSpc>
              <a:spcBef>
                <a:spcPts val="0"/>
              </a:spcBef>
              <a:spcAft>
                <a:spcPts val="0"/>
              </a:spcAft>
              <a:buSzPts val="1100"/>
              <a:buNone/>
            </a:pPr>
            <a:r>
              <a:rPr lang="en-US" sz="1100" b="1"/>
              <a:t>Recommendations when planning risk management strategies:</a:t>
            </a:r>
            <a:endParaRPr/>
          </a:p>
          <a:p>
            <a:pPr marL="457200" lvl="0" indent="-298450" algn="l" rtl="0">
              <a:lnSpc>
                <a:spcPct val="100000"/>
              </a:lnSpc>
              <a:spcBef>
                <a:spcPts val="0"/>
              </a:spcBef>
              <a:spcAft>
                <a:spcPts val="0"/>
              </a:spcAft>
              <a:buSzPts val="1100"/>
              <a:buChar char="●"/>
            </a:pPr>
            <a:r>
              <a:rPr lang="en-US" sz="1100"/>
              <a:t>Don’t assume all women are victims.</a:t>
            </a:r>
            <a:endParaRPr/>
          </a:p>
          <a:p>
            <a:pPr marL="615950" lvl="1" indent="0" algn="l" rtl="0">
              <a:lnSpc>
                <a:spcPct val="100000"/>
              </a:lnSpc>
              <a:spcBef>
                <a:spcPts val="0"/>
              </a:spcBef>
              <a:spcAft>
                <a:spcPts val="0"/>
              </a:spcAft>
              <a:buSzPts val="1100"/>
              <a:buNone/>
            </a:pPr>
            <a:r>
              <a:rPr lang="en-US" sz="1100"/>
              <a:t>	🡪We see that, at times, women are increasing their sense of agency, which makes them critical agents for adaptation.</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t>Consider power relations explicitly.</a:t>
            </a:r>
            <a:endParaRPr/>
          </a:p>
          <a:p>
            <a:pPr marL="158750" lvl="0" indent="0" algn="l" rtl="0">
              <a:lnSpc>
                <a:spcPct val="100000"/>
              </a:lnSpc>
              <a:spcBef>
                <a:spcPts val="0"/>
              </a:spcBef>
              <a:spcAft>
                <a:spcPts val="0"/>
              </a:spcAft>
              <a:buSzPts val="1100"/>
              <a:buNone/>
            </a:pPr>
            <a:r>
              <a:rPr lang="en-US" sz="1100"/>
              <a:t>	🡪Women’s increasing agency can lead to the renegotiation of power relationships which are essential for managing risk and improving wellbeing in a more equitable and inclusive manner.</a:t>
            </a:r>
            <a:endParaRPr/>
          </a:p>
          <a:p>
            <a:pPr marL="158750" lvl="0" indent="0" algn="l" rtl="0">
              <a:lnSpc>
                <a:spcPct val="100000"/>
              </a:lnSpc>
              <a:spcBef>
                <a:spcPts val="0"/>
              </a:spcBef>
              <a:spcAft>
                <a:spcPts val="0"/>
              </a:spcAft>
              <a:buSzPts val="1100"/>
              <a:buNone/>
            </a:pPr>
            <a:r>
              <a:rPr lang="en-US" sz="1100"/>
              <a:t>Support processes that increase agency, capacities and long-term wellbeing by:</a:t>
            </a:r>
            <a:endParaRPr/>
          </a:p>
          <a:p>
            <a:pPr marL="158750" lvl="0" indent="0" algn="l" rtl="0">
              <a:lnSpc>
                <a:spcPct val="100000"/>
              </a:lnSpc>
              <a:spcBef>
                <a:spcPts val="0"/>
              </a:spcBef>
              <a:spcAft>
                <a:spcPts val="0"/>
              </a:spcAft>
              <a:buSzPts val="1100"/>
              <a:buNone/>
            </a:pPr>
            <a:r>
              <a:rPr lang="en-US" sz="1100"/>
              <a:t>	🡪 Improving access to jobs and resources,    concurrently with other forms of support for  domestic tasks (e.g. childcare, improved access  to water). </a:t>
            </a:r>
            <a:endParaRPr/>
          </a:p>
          <a:p>
            <a:pPr marL="158750" lvl="0" indent="0" algn="l" rtl="0">
              <a:lnSpc>
                <a:spcPct val="100000"/>
              </a:lnSpc>
              <a:spcBef>
                <a:spcPts val="0"/>
              </a:spcBef>
              <a:spcAft>
                <a:spcPts val="0"/>
              </a:spcAft>
              <a:buSzPts val="1100"/>
              <a:buNone/>
            </a:pPr>
            <a:r>
              <a:rPr lang="en-US" sz="1100"/>
              <a:t>	🡪 Supporting productive assets (e.g. land,  equipment).</a:t>
            </a:r>
            <a:endParaRPr/>
          </a:p>
          <a:p>
            <a:pPr marL="158750" lvl="0" indent="0" algn="l" rtl="0">
              <a:lnSpc>
                <a:spcPct val="100000"/>
              </a:lnSpc>
              <a:spcBef>
                <a:spcPts val="0"/>
              </a:spcBef>
              <a:spcAft>
                <a:spcPts val="0"/>
              </a:spcAft>
              <a:buSzPts val="1100"/>
              <a:buNone/>
            </a:pPr>
            <a:r>
              <a:rPr lang="en-US" sz="1100"/>
              <a:t>	🡪 Offering support services and mechanisms that  incentivise cooperation.</a:t>
            </a:r>
            <a:endParaRPr/>
          </a:p>
          <a:p>
            <a:pPr marL="158750" lvl="0" indent="0" algn="l" rtl="0">
              <a:lnSpc>
                <a:spcPct val="100000"/>
              </a:lnSpc>
              <a:spcBef>
                <a:spcPts val="0"/>
              </a:spcBef>
              <a:spcAft>
                <a:spcPts val="0"/>
              </a:spcAft>
              <a:buSzPts val="1100"/>
              <a:buNone/>
            </a:pPr>
            <a:r>
              <a:rPr lang="en-US" sz="1100"/>
              <a:t>	🡪 Providing direct access to information.</a:t>
            </a:r>
            <a:endParaRPr/>
          </a:p>
          <a:p>
            <a:pPr marL="158750" lvl="0" indent="0" algn="l" rtl="0">
              <a:lnSpc>
                <a:spcPct val="100000"/>
              </a:lnSpc>
              <a:spcBef>
                <a:spcPts val="0"/>
              </a:spcBef>
              <a:spcAft>
                <a:spcPts val="0"/>
              </a:spcAft>
              <a:buSzPts val="1100"/>
              <a:buNone/>
            </a:pPr>
            <a:r>
              <a:rPr lang="en-US" sz="1100"/>
              <a:t>	🡪 Working with men and governments to  challenge social norms.</a:t>
            </a:r>
            <a:endParaRPr/>
          </a:p>
          <a:p>
            <a:pPr marL="457200" lvl="0" indent="-298450" algn="l" rtl="0">
              <a:lnSpc>
                <a:spcPct val="100000"/>
              </a:lnSpc>
              <a:spcBef>
                <a:spcPts val="0"/>
              </a:spcBef>
              <a:spcAft>
                <a:spcPts val="0"/>
              </a:spcAft>
              <a:buSzPts val="1100"/>
              <a:buChar char="●"/>
            </a:pPr>
            <a:r>
              <a:rPr lang="en-US" sz="1100"/>
              <a:t>Support processes that increase agency, capacities and long-term wellbeing by:</a:t>
            </a:r>
            <a:endParaRPr/>
          </a:p>
          <a:p>
            <a:pPr marL="158750" lvl="0" indent="0" algn="l" rtl="0">
              <a:lnSpc>
                <a:spcPct val="100000"/>
              </a:lnSpc>
              <a:spcBef>
                <a:spcPts val="0"/>
              </a:spcBef>
              <a:spcAft>
                <a:spcPts val="0"/>
              </a:spcAft>
              <a:buSzPts val="1100"/>
              <a:buNone/>
            </a:pPr>
            <a:r>
              <a:rPr lang="en-US" sz="1100"/>
              <a:t>	🡪Providing better access to social support, education and technical skills, along with alternative sustainable livelihood opportunities.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4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Facilitator:  Here the facilitator can place their own website url and email address too, if anyone wants to contact them later!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Next after this slide pack, advance to ‘Assessing people’s needs’ module and the ‘Climate and Social Lottery Game’</a:t>
            </a:r>
            <a:endParaRPr/>
          </a:p>
        </p:txBody>
      </p:sp>
      <p:sp>
        <p:nvSpPr>
          <p:cNvPr id="410" name="Google Shape;410;p4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 Worldwide, the average Human Development Index (HDI) value for women (0.705) is 5.9 percent lower than that for men (0.749). </a:t>
            </a:r>
            <a:endParaRPr sz="11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sz="1100">
                <a:latin typeface="Calibri"/>
                <a:ea typeface="Calibri"/>
                <a:cs typeface="Calibri"/>
                <a:sym typeface="Calibri"/>
              </a:rPr>
              <a:t> The Human Development Index (HDI) measures: </a:t>
            </a:r>
            <a:endParaRPr/>
          </a:p>
          <a:p>
            <a:pPr marL="742950" lvl="1" indent="-285750" algn="l" rtl="0">
              <a:lnSpc>
                <a:spcPct val="100000"/>
              </a:lnSpc>
              <a:spcBef>
                <a:spcPts val="0"/>
              </a:spcBef>
              <a:spcAft>
                <a:spcPts val="0"/>
              </a:spcAft>
              <a:buSzPts val="1100"/>
              <a:buFont typeface="Arial"/>
              <a:buChar char="•"/>
            </a:pPr>
            <a:r>
              <a:rPr lang="en-US" sz="1100">
                <a:latin typeface="Calibri"/>
                <a:ea typeface="Calibri"/>
                <a:cs typeface="Calibri"/>
                <a:sym typeface="Calibri"/>
              </a:rPr>
              <a:t>the ability to lead a long and healthy life, measured by life expectancy at birth; </a:t>
            </a:r>
            <a:endParaRPr/>
          </a:p>
          <a:p>
            <a:pPr marL="742950" lvl="1" indent="-285750" algn="l" rtl="0">
              <a:lnSpc>
                <a:spcPct val="100000"/>
              </a:lnSpc>
              <a:spcBef>
                <a:spcPts val="0"/>
              </a:spcBef>
              <a:spcAft>
                <a:spcPts val="0"/>
              </a:spcAft>
              <a:buSzPts val="1100"/>
              <a:buFont typeface="Arial"/>
              <a:buChar char="•"/>
            </a:pPr>
            <a:r>
              <a:rPr lang="en-US" sz="1100">
                <a:latin typeface="Calibri"/>
                <a:ea typeface="Calibri"/>
                <a:cs typeface="Calibri"/>
                <a:sym typeface="Calibri"/>
              </a:rPr>
              <a:t>the ability to acquire knowledge, measured by mean years of schooling and expected years of schooling; and </a:t>
            </a:r>
            <a:endParaRPr/>
          </a:p>
          <a:p>
            <a:pPr marL="742950" lvl="1" indent="-285750" algn="l" rtl="0">
              <a:lnSpc>
                <a:spcPct val="100000"/>
              </a:lnSpc>
              <a:spcBef>
                <a:spcPts val="0"/>
              </a:spcBef>
              <a:spcAft>
                <a:spcPts val="0"/>
              </a:spcAft>
              <a:buSzPts val="1100"/>
              <a:buFont typeface="Arial"/>
              <a:buChar char="•"/>
            </a:pPr>
            <a:r>
              <a:rPr lang="en-US" sz="1100">
                <a:latin typeface="Calibri"/>
                <a:ea typeface="Calibri"/>
                <a:cs typeface="Calibri"/>
                <a:sym typeface="Calibri"/>
              </a:rPr>
              <a:t>the ability to achieve a decent standard of living, measured by gross national income per capita.</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How the Human Development Index is calculated:</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 following three indices are used: </a:t>
            </a:r>
            <a:endParaRPr/>
          </a:p>
          <a:p>
            <a:pPr marL="387350" lvl="0" indent="-228600" algn="l" rtl="0">
              <a:lnSpc>
                <a:spcPct val="100000"/>
              </a:lnSpc>
              <a:spcBef>
                <a:spcPts val="0"/>
              </a:spcBef>
              <a:spcAft>
                <a:spcPts val="0"/>
              </a:spcAft>
              <a:buSzPts val="1100"/>
              <a:buAutoNum type="arabicPeriod"/>
            </a:pPr>
            <a:r>
              <a:rPr lang="en-US" sz="1100" b="0" i="0" u="none" strike="noStrike" cap="none">
                <a:solidFill>
                  <a:srgbClr val="000000"/>
                </a:solidFill>
                <a:latin typeface="Arial"/>
                <a:ea typeface="Arial"/>
                <a:cs typeface="Arial"/>
                <a:sym typeface="Arial"/>
              </a:rPr>
              <a:t>Life Expectancy Index (LEI) </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2.   Education Index (EI)  </a:t>
            </a:r>
            <a:endParaRPr/>
          </a:p>
          <a:p>
            <a:pPr marL="457200" lvl="0" indent="-298450" algn="l" rtl="0">
              <a:lnSpc>
                <a:spcPct val="100000"/>
              </a:lnSpc>
              <a:spcBef>
                <a:spcPts val="0"/>
              </a:spcBef>
              <a:spcAft>
                <a:spcPts val="0"/>
              </a:spcAft>
              <a:buSzPts val="1100"/>
              <a:buChar char="●"/>
            </a:pPr>
            <a:r>
              <a:rPr lang="en-US"/>
              <a:t>2.1 Mean Years of Schooling Index  </a:t>
            </a:r>
            <a:r>
              <a:rPr lang="en-US" sz="1100" b="0" i="0" u="none" strike="noStrike" cap="none">
                <a:solidFill>
                  <a:srgbClr val="000000"/>
                </a:solidFill>
                <a:latin typeface="Arial"/>
                <a:ea typeface="Arial"/>
                <a:cs typeface="Arial"/>
                <a:sym typeface="Arial"/>
              </a:rPr>
              <a:t>MYS: Mean years of schooling (i.e. years that a person aged 25 or older has spent in formal education)</a:t>
            </a:r>
            <a:endParaRPr/>
          </a:p>
          <a:p>
            <a:pPr marL="457200" lvl="0" indent="-298450" algn="l" rtl="0">
              <a:lnSpc>
                <a:spcPct val="100000"/>
              </a:lnSpc>
              <a:spcBef>
                <a:spcPts val="0"/>
              </a:spcBef>
              <a:spcAft>
                <a:spcPts val="0"/>
              </a:spcAft>
              <a:buSzPts val="1100"/>
              <a:buChar char="●"/>
            </a:pPr>
            <a:r>
              <a:rPr lang="en-US"/>
              <a:t>2.2 Expected Years of Schooling Index (EYSI) </a:t>
            </a:r>
            <a:r>
              <a:rPr lang="en-US" sz="1100" b="0" i="0" u="none" strike="noStrike" cap="none">
                <a:solidFill>
                  <a:srgbClr val="000000"/>
                </a:solidFill>
                <a:latin typeface="Arial"/>
                <a:ea typeface="Arial"/>
                <a:cs typeface="Arial"/>
                <a:sym typeface="Arial"/>
              </a:rPr>
              <a:t>EYS: Expected years of schooling (i.e. total expected years of schooling for children under 18 years of age)</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3.     Income Index</a:t>
            </a:r>
            <a:endParaRPr/>
          </a:p>
          <a:p>
            <a:pPr marL="457200" lvl="0" indent="-298450" algn="l" rtl="0">
              <a:lnSpc>
                <a:spcPct val="100000"/>
              </a:lnSpc>
              <a:spcBef>
                <a:spcPts val="0"/>
              </a:spcBef>
              <a:spcAft>
                <a:spcPts val="0"/>
              </a:spcAft>
              <a:buSzPts val="1100"/>
              <a:buChar char="●"/>
            </a:pPr>
            <a:r>
              <a:rPr lang="en-US"/>
              <a:t>II is 1 when GNI per capita is $75,000 and 0 when GNI per capita is $100.</a:t>
            </a:r>
            <a:r>
              <a:rPr lang="en-US" sz="1100" b="0" i="0" u="none" strike="noStrike" cap="none">
                <a:solidFill>
                  <a:srgbClr val="000000"/>
                </a:solidFill>
                <a:latin typeface="Arial"/>
                <a:ea typeface="Arial"/>
                <a:cs typeface="Arial"/>
                <a:sym typeface="Arial"/>
              </a:rPr>
              <a:t> GNIpc: Gross national income at purchasing power parity per capita.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Finally, the Human Development Index or HDI is the geometric mean of the previous three normalised indices.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Human Development Report 2019 reports that progress is slowing in closing the Global Gender Development Gap</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“Gender equality: Based on current trends, it will take 202 years to close the gender gap in economic opportunity alone, cites the report. While the silence on abuse is breaking, the glass ceiling for women to progress is not. Instead, it is a story of bias and backlash. “ </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 </a:t>
            </a:r>
            <a:br>
              <a:rPr lang="en-US" sz="1100" b="0" i="0" u="none" strike="noStrike" cap="none">
                <a:solidFill>
                  <a:srgbClr val="000000"/>
                </a:solidFill>
                <a:latin typeface="Arial"/>
                <a:ea typeface="Arial"/>
                <a:cs typeface="Arial"/>
                <a:sym typeface="Arial"/>
              </a:rPr>
            </a:b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Worldwide:</a:t>
            </a:r>
            <a:endParaRPr/>
          </a:p>
          <a:p>
            <a:pPr marL="457200" lvl="0" indent="-298450" algn="l" rtl="0">
              <a:lnSpc>
                <a:spcPct val="100000"/>
              </a:lnSpc>
              <a:spcBef>
                <a:spcPts val="0"/>
              </a:spcBef>
              <a:spcAft>
                <a:spcPts val="0"/>
              </a:spcAft>
              <a:buSzPts val="1100"/>
              <a:buChar char="●"/>
            </a:pPr>
            <a:r>
              <a:rPr lang="en-US"/>
              <a:t>Women hold only 23.5 percent of seats in parliament</a:t>
            </a:r>
            <a:endParaRPr/>
          </a:p>
          <a:p>
            <a:pPr marL="457200" lvl="0" indent="-298450" algn="l" rtl="0">
              <a:lnSpc>
                <a:spcPct val="100000"/>
              </a:lnSpc>
              <a:spcBef>
                <a:spcPts val="0"/>
              </a:spcBef>
              <a:spcAft>
                <a:spcPts val="0"/>
              </a:spcAft>
              <a:buSzPts val="1100"/>
              <a:buChar char="●"/>
            </a:pPr>
            <a:r>
              <a:rPr lang="en-US"/>
              <a:t>Among women, unemployment rates are higher and labour force participation rates lower. </a:t>
            </a:r>
            <a:endParaRPr/>
          </a:p>
          <a:p>
            <a:pPr marL="457200" lvl="0" indent="-298450" algn="l" rtl="0">
              <a:lnSpc>
                <a:spcPct val="100000"/>
              </a:lnSpc>
              <a:spcBef>
                <a:spcPts val="0"/>
              </a:spcBef>
              <a:spcAft>
                <a:spcPts val="0"/>
              </a:spcAft>
              <a:buSzPts val="1100"/>
              <a:buChar char="●"/>
            </a:pPr>
            <a:r>
              <a:rPr lang="en-US"/>
              <a:t>Yet women provide most unpaid care work in the home—limiting their choices in paid work. </a:t>
            </a:r>
            <a:endParaRPr/>
          </a:p>
          <a:p>
            <a:pPr marL="457200" lvl="0" indent="-298450" algn="l" rtl="0">
              <a:lnSpc>
                <a:spcPct val="100000"/>
              </a:lnSpc>
              <a:spcBef>
                <a:spcPts val="0"/>
              </a:spcBef>
              <a:spcAft>
                <a:spcPts val="0"/>
              </a:spcAft>
              <a:buSzPts val="1100"/>
              <a:buChar char="●"/>
            </a:pPr>
            <a:r>
              <a:rPr lang="en-US"/>
              <a:t>Knock-on effects for women:</a:t>
            </a:r>
            <a:endParaRPr/>
          </a:p>
          <a:p>
            <a:pPr marL="285750" lvl="0" indent="-285750" algn="l" rtl="0">
              <a:lnSpc>
                <a:spcPct val="100000"/>
              </a:lnSpc>
              <a:spcBef>
                <a:spcPts val="0"/>
              </a:spcBef>
              <a:spcAft>
                <a:spcPts val="0"/>
              </a:spcAft>
              <a:buSzPts val="1100"/>
              <a:buFont typeface="Arial"/>
              <a:buChar char="-"/>
            </a:pPr>
            <a:r>
              <a:rPr lang="en-US"/>
              <a:t>Less access to formal pensions</a:t>
            </a:r>
            <a:endParaRPr/>
          </a:p>
          <a:p>
            <a:pPr marL="285750" lvl="0" indent="-285750" algn="l" rtl="0">
              <a:lnSpc>
                <a:spcPct val="100000"/>
              </a:lnSpc>
              <a:spcBef>
                <a:spcPts val="0"/>
              </a:spcBef>
              <a:spcAft>
                <a:spcPts val="0"/>
              </a:spcAft>
              <a:buSzPts val="1100"/>
              <a:buFont typeface="Arial"/>
              <a:buChar char="-"/>
            </a:pPr>
            <a:r>
              <a:rPr lang="en-US"/>
              <a:t>Less access to workplace benefits than men</a:t>
            </a:r>
            <a:endParaRPr/>
          </a:p>
          <a:p>
            <a:pPr marL="285750" lvl="0" indent="-215900" algn="l" rtl="0">
              <a:lnSpc>
                <a:spcPct val="100000"/>
              </a:lnSpc>
              <a:spcBef>
                <a:spcPts val="0"/>
              </a:spcBef>
              <a:spcAft>
                <a:spcPts val="0"/>
              </a:spcAft>
              <a:buSzPts val="1100"/>
              <a:buFont typeface="Arial"/>
              <a:buNone/>
            </a:pPr>
            <a:endParaRPr/>
          </a:p>
          <a:p>
            <a:pPr marL="285750" lvl="0" indent="-285750" algn="l" rtl="0">
              <a:lnSpc>
                <a:spcPct val="100000"/>
              </a:lnSpc>
              <a:spcBef>
                <a:spcPts val="0"/>
              </a:spcBef>
              <a:spcAft>
                <a:spcPts val="0"/>
              </a:spcAft>
              <a:buSzPts val="1100"/>
              <a:buFont typeface="Arial"/>
              <a:buChar char="-"/>
            </a:pPr>
            <a:r>
              <a:rPr lang="en-US"/>
              <a:t>Graphic is © Oxfam 2020.</a:t>
            </a:r>
            <a:endParaRPr/>
          </a:p>
          <a:p>
            <a:pPr marL="285750" lvl="0" indent="-285750" algn="l" rtl="0">
              <a:lnSpc>
                <a:spcPct val="100000"/>
              </a:lnSpc>
              <a:spcBef>
                <a:spcPts val="0"/>
              </a:spcBef>
              <a:spcAft>
                <a:spcPts val="0"/>
              </a:spcAft>
              <a:buSzPts val="1100"/>
              <a:buFont typeface="Arial"/>
              <a:buChar char="-"/>
            </a:pPr>
            <a:r>
              <a:rPr lang="en-US"/>
              <a:t>See: Time to Care: Unpaid and underpaid care work and the global inequality crisis</a:t>
            </a:r>
            <a:endParaRPr/>
          </a:p>
          <a:p>
            <a:pPr marL="285750" lvl="0" indent="-285750" algn="l" rtl="0">
              <a:lnSpc>
                <a:spcPct val="100000"/>
              </a:lnSpc>
              <a:spcBef>
                <a:spcPts val="0"/>
              </a:spcBef>
              <a:spcAft>
                <a:spcPts val="0"/>
              </a:spcAft>
              <a:buSzPts val="1100"/>
              <a:buFont typeface="Arial"/>
              <a:buChar char="-"/>
            </a:pPr>
            <a:r>
              <a:rPr lang="en-US" u="sng">
                <a:solidFill>
                  <a:schemeClr val="hlink"/>
                </a:solidFill>
                <a:hlinkClick r:id="rId3"/>
              </a:rPr>
              <a:t>https://oxfamilibrary.openrepository.com/bitstream/handle/10546/620928/bp-time-to-care-inequality-200120-summ-en.pdf</a:t>
            </a:r>
            <a:r>
              <a:rPr lang="en-US"/>
              <a:t> </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a:t>Human Development Report 2019, Ethiopia: </a:t>
            </a:r>
            <a:r>
              <a:rPr lang="en-US" u="sng">
                <a:solidFill>
                  <a:schemeClr val="hlink"/>
                </a:solidFill>
                <a:hlinkClick r:id="rId3"/>
              </a:rPr>
              <a:t>http://hdr.undp.org/sites/all/themes/hdr_theme/country-notes/ETH.pdf</a:t>
            </a:r>
            <a:endParaRPr/>
          </a:p>
          <a:p>
            <a:pPr marL="0" lvl="0" indent="0" algn="l" rtl="0">
              <a:lnSpc>
                <a:spcPct val="100000"/>
              </a:lnSpc>
              <a:spcBef>
                <a:spcPts val="0"/>
              </a:spcBef>
              <a:spcAft>
                <a:spcPts val="0"/>
              </a:spcAft>
              <a:buSzPts val="1100"/>
              <a:buFont typeface="Arial"/>
              <a:buNone/>
            </a:pPr>
            <a:endParaRPr/>
          </a:p>
          <a:p>
            <a:pPr marL="0" lvl="0" indent="0" algn="l" rtl="0">
              <a:lnSpc>
                <a:spcPct val="100000"/>
              </a:lnSpc>
              <a:spcBef>
                <a:spcPts val="0"/>
              </a:spcBef>
              <a:spcAft>
                <a:spcPts val="0"/>
              </a:spcAft>
              <a:buSzPts val="1100"/>
              <a:buFont typeface="Arial"/>
              <a:buNone/>
            </a:pPr>
            <a:r>
              <a:rPr lang="en-US"/>
              <a:t>GDI</a:t>
            </a:r>
            <a:endParaRPr/>
          </a:p>
          <a:p>
            <a:pPr marL="171450" lvl="0" indent="-171450" algn="l" rtl="0">
              <a:lnSpc>
                <a:spcPct val="100000"/>
              </a:lnSpc>
              <a:spcBef>
                <a:spcPts val="0"/>
              </a:spcBef>
              <a:spcAft>
                <a:spcPts val="0"/>
              </a:spcAft>
              <a:buSzPts val="1100"/>
              <a:buFont typeface="Arial"/>
              <a:buChar char="•"/>
            </a:pPr>
            <a:r>
              <a:rPr lang="en-US"/>
              <a:t>Group 1 countries have high equality in HDI achievements between women and men: absolute deviation less than 2.5 percent; </a:t>
            </a:r>
            <a:endParaRPr/>
          </a:p>
          <a:p>
            <a:pPr marL="171450" lvl="0" indent="-171450" algn="l" rtl="0">
              <a:lnSpc>
                <a:spcPct val="100000"/>
              </a:lnSpc>
              <a:spcBef>
                <a:spcPts val="0"/>
              </a:spcBef>
              <a:spcAft>
                <a:spcPts val="0"/>
              </a:spcAft>
              <a:buSzPts val="1100"/>
              <a:buFont typeface="Arial"/>
              <a:buChar char="•"/>
            </a:pPr>
            <a:r>
              <a:rPr lang="en-US"/>
              <a:t>Group 2 has medium-high equality in HDI achievements between women and men: absolute deviation between 2.5 percent and 5 percent; </a:t>
            </a:r>
            <a:endParaRPr/>
          </a:p>
          <a:p>
            <a:pPr marL="171450" lvl="0" indent="-171450" algn="l" rtl="0">
              <a:lnSpc>
                <a:spcPct val="100000"/>
              </a:lnSpc>
              <a:spcBef>
                <a:spcPts val="0"/>
              </a:spcBef>
              <a:spcAft>
                <a:spcPts val="0"/>
              </a:spcAft>
              <a:buSzPts val="1100"/>
              <a:buFont typeface="Arial"/>
              <a:buChar char="•"/>
            </a:pPr>
            <a:r>
              <a:rPr lang="en-US"/>
              <a:t>Group 3 has medium equality in HDI achievements between women and men: absolute deviation between 5 percent and 7.5 percent; </a:t>
            </a:r>
            <a:endParaRPr/>
          </a:p>
          <a:p>
            <a:pPr marL="171450" lvl="0" indent="-171450" algn="l" rtl="0">
              <a:lnSpc>
                <a:spcPct val="100000"/>
              </a:lnSpc>
              <a:spcBef>
                <a:spcPts val="0"/>
              </a:spcBef>
              <a:spcAft>
                <a:spcPts val="0"/>
              </a:spcAft>
              <a:buSzPts val="1100"/>
              <a:buFont typeface="Arial"/>
              <a:buChar char="•"/>
            </a:pPr>
            <a:r>
              <a:rPr lang="en-US"/>
              <a:t>Group 4 has medium-low equality in HDI achievements between women and men: absolute deviation between 7.5 percent and 10 percent; and </a:t>
            </a:r>
            <a:endParaRPr/>
          </a:p>
          <a:p>
            <a:pPr marL="171450" lvl="0" indent="-171450" algn="l" rtl="0">
              <a:lnSpc>
                <a:spcPct val="100000"/>
              </a:lnSpc>
              <a:spcBef>
                <a:spcPts val="0"/>
              </a:spcBef>
              <a:spcAft>
                <a:spcPts val="0"/>
              </a:spcAft>
              <a:buSzPts val="1100"/>
              <a:buFont typeface="Arial"/>
              <a:buChar char="•"/>
            </a:pPr>
            <a:r>
              <a:rPr lang="en-US" b="1"/>
              <a:t>Group 5 countries has low equality in HDI achievements between women and men: absolute deviation from gender parity greater than 10 percent</a:t>
            </a:r>
            <a:r>
              <a:rPr lang="en-US"/>
              <a:t>.</a:t>
            </a:r>
            <a:endParaRPr/>
          </a:p>
          <a:p>
            <a:pPr marL="171450" lvl="0" indent="-101600" algn="l" rtl="0">
              <a:lnSpc>
                <a:spcPct val="100000"/>
              </a:lnSpc>
              <a:spcBef>
                <a:spcPts val="0"/>
              </a:spcBef>
              <a:spcAft>
                <a:spcPts val="0"/>
              </a:spcAft>
              <a:buSzPts val="1100"/>
              <a:buFont typeface="Arial"/>
              <a:buNone/>
            </a:pPr>
            <a:endParaRPr/>
          </a:p>
          <a:p>
            <a:pPr marL="0" lvl="0" indent="0" algn="l" rtl="0">
              <a:lnSpc>
                <a:spcPct val="100000"/>
              </a:lnSpc>
              <a:spcBef>
                <a:spcPts val="0"/>
              </a:spcBef>
              <a:spcAft>
                <a:spcPts val="0"/>
              </a:spcAft>
              <a:buSzPts val="1100"/>
              <a:buFont typeface="Arial"/>
              <a:buNone/>
            </a:pPr>
            <a:r>
              <a:rPr lang="en-US" u="sng">
                <a:solidFill>
                  <a:schemeClr val="hlink"/>
                </a:solidFill>
                <a:hlinkClick r:id="rId4"/>
              </a:rPr>
              <a:t>http://hdr.undp.org/en/content/what-advantage-grouping-countries-five-gdi-groups-instead-ranking-them-according-absolute</a:t>
            </a:r>
            <a:endParaRPr/>
          </a:p>
        </p:txBody>
      </p:sp>
      <p:sp>
        <p:nvSpPr>
          <p:cNvPr id="110" name="Google Shape;110;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Women in Politics 2015 - </a:t>
            </a:r>
            <a:r>
              <a:rPr lang="en-US" u="sng">
                <a:solidFill>
                  <a:schemeClr val="hlink"/>
                </a:solidFill>
                <a:hlinkClick r:id="rId3"/>
              </a:rPr>
              <a:t>https://www.ipu.org/resources/publications/infographics/2016-07/women-in-politics-2015</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Out of 24 ministers (including deputy prime minister), , 3 were women</a:t>
            </a:r>
            <a:endParaRPr/>
          </a:p>
          <a:p>
            <a:pPr marL="0" marR="0" lvl="0" indent="0" algn="l" rtl="0">
              <a:lnSpc>
                <a:spcPct val="100000"/>
              </a:lnSpc>
              <a:spcBef>
                <a:spcPts val="0"/>
              </a:spcBef>
              <a:spcAft>
                <a:spcPts val="0"/>
              </a:spcAft>
              <a:buClr>
                <a:srgbClr val="000000"/>
              </a:buClr>
              <a:buSzPts val="1100"/>
              <a:buFont typeface="Arial"/>
              <a:buNone/>
            </a:pPr>
            <a:r>
              <a:rPr lang="en-US"/>
              <a:t>Out of 682 seats, 174 parliamentarians were women while 508 were men.</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a:t>NATIONAL ASSESSMENT: ETHIOPIA GENDER EQUALITY AND THE KNOWLEDGE SOCIETY, Dec 2015 – </a:t>
            </a:r>
            <a:r>
              <a:rPr lang="en-US" u="sng">
                <a:solidFill>
                  <a:schemeClr val="hlink"/>
                </a:solidFill>
                <a:hlinkClick r:id="rId4"/>
              </a:rPr>
              <a:t>https://owsd.net/sites/default/files/National%20Assessment%20on%20Gender%20and%20STI%20-%20Ethiopia.pdf</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a:t>In the 2015 fifth general election cycle, 21.8% of the candidates running for office were women. During the fourth general election cycle, the share of women who held seats in parliament was 25.5%.</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The share of women in knowledge society decision-making in Ethiopia is low, although the number of Ethiopian women in managerial positions varies by sector. 26% of all managers were women in 2013, but when examining sub-divisions of managers such as chief executives, senior officials, and legislators, women accounted for only 14% and among legislators and senior officials, less than 10%. Unsurprisingly, women fared better in the hospitality and retail sector, making up almost 40% of the managerial employees.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The number of women in technical and professional positions in Ethiopia is low. In 2013 women accounted for a little over 30% of the total professional workers. Women in the health field fared much better, making up almost 47% of health professionals. They even made up approximately 40% of the total number of medical doctors and more than half of the total number of professional paramedics. (Detailed breakdown by profession and sectors given on document).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117" name="Google Shape;117;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Women in Politics 2020 - </a:t>
            </a:r>
            <a:r>
              <a:rPr lang="en-US" u="sng">
                <a:solidFill>
                  <a:schemeClr val="hlink"/>
                </a:solidFill>
                <a:hlinkClick r:id="rId3"/>
              </a:rPr>
              <a:t>https://www.unwomen.org/-/media/headquarters/attachments/sections/library/publications/2020/women-in-politics-map-2020-en.pdf?la=en&amp;vs=827</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Out of 21 Ministers (including deputy prime minister), 10 are women;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Out of 700 seats, 261 parliamentarians are women while 439 are men.</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125" name="Google Shape;125;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12" name="Google Shape;12;p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68300" algn="l">
              <a:lnSpc>
                <a:spcPct val="100000"/>
              </a:lnSpc>
              <a:spcBef>
                <a:spcPts val="440"/>
              </a:spcBef>
              <a:spcAft>
                <a:spcPts val="0"/>
              </a:spcAft>
              <a:buSzPts val="2200"/>
              <a:buChar char="–"/>
              <a:defRPr/>
            </a:lvl2pPr>
            <a:lvl3pPr marL="1371600" lvl="2" indent="-368300" algn="l">
              <a:lnSpc>
                <a:spcPct val="100000"/>
              </a:lnSpc>
              <a:spcBef>
                <a:spcPts val="440"/>
              </a:spcBef>
              <a:spcAft>
                <a:spcPts val="0"/>
              </a:spcAft>
              <a:buSzPts val="22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8" name="Google Shape;18;p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 name="Google Shape;19;p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a:lnSpc>
                <a:spcPct val="100000"/>
              </a:lnSpc>
              <a:spcBef>
                <a:spcPts val="0"/>
              </a:spcBef>
              <a:spcAft>
                <a:spcPts val="0"/>
              </a:spcAft>
              <a:buClr>
                <a:schemeClr val="accent1"/>
              </a:buClr>
              <a:buSzPts val="2200"/>
              <a:buFont typeface="Trebuchet MS"/>
              <a:buNone/>
              <a:defRPr/>
            </a:lvl1pPr>
            <a:lvl2pPr marL="25400" marR="0" lvl="1" indent="0" algn="l">
              <a:lnSpc>
                <a:spcPct val="100000"/>
              </a:lnSpc>
              <a:spcBef>
                <a:spcPts val="0"/>
              </a:spcBef>
              <a:spcAft>
                <a:spcPts val="0"/>
              </a:spcAft>
              <a:buClr>
                <a:schemeClr val="accent1"/>
              </a:buClr>
              <a:buSzPts val="2200"/>
              <a:buFont typeface="Trebuchet MS"/>
              <a:buNone/>
              <a:defRPr/>
            </a:lvl2pPr>
            <a:lvl3pPr marL="25400" marR="0" lvl="2" indent="0" algn="l">
              <a:lnSpc>
                <a:spcPct val="100000"/>
              </a:lnSpc>
              <a:spcBef>
                <a:spcPts val="0"/>
              </a:spcBef>
              <a:spcAft>
                <a:spcPts val="0"/>
              </a:spcAft>
              <a:buClr>
                <a:schemeClr val="accent1"/>
              </a:buClr>
              <a:buSzPts val="2200"/>
              <a:buFont typeface="Trebuchet MS"/>
              <a:buNone/>
              <a:defRPr/>
            </a:lvl3pPr>
            <a:lvl4pPr marL="25400" marR="0" lvl="3" indent="0" algn="l">
              <a:lnSpc>
                <a:spcPct val="100000"/>
              </a:lnSpc>
              <a:spcBef>
                <a:spcPts val="0"/>
              </a:spcBef>
              <a:spcAft>
                <a:spcPts val="0"/>
              </a:spcAft>
              <a:buClr>
                <a:schemeClr val="accent1"/>
              </a:buClr>
              <a:buSzPts val="2200"/>
              <a:buFont typeface="Trebuchet MS"/>
              <a:buNone/>
              <a:defRPr/>
            </a:lvl4pPr>
            <a:lvl5pPr marL="25400" marR="0" lvl="4" indent="0" algn="l">
              <a:lnSpc>
                <a:spcPct val="100000"/>
              </a:lnSpc>
              <a:spcBef>
                <a:spcPts val="0"/>
              </a:spcBef>
              <a:spcAft>
                <a:spcPts val="0"/>
              </a:spcAft>
              <a:buClr>
                <a:schemeClr val="accent1"/>
              </a:buClr>
              <a:buSzPts val="2200"/>
              <a:buFont typeface="Trebuchet MS"/>
              <a:buNone/>
              <a:defRPr/>
            </a:lvl5pPr>
            <a:lvl6pPr marL="25400" marR="0" lvl="5" indent="0" algn="l">
              <a:lnSpc>
                <a:spcPct val="100000"/>
              </a:lnSpc>
              <a:spcBef>
                <a:spcPts val="0"/>
              </a:spcBef>
              <a:spcAft>
                <a:spcPts val="0"/>
              </a:spcAft>
              <a:buClr>
                <a:schemeClr val="accent1"/>
              </a:buClr>
              <a:buSzPts val="2200"/>
              <a:buFont typeface="Trebuchet MS"/>
              <a:buNone/>
              <a:defRPr/>
            </a:lvl6pPr>
            <a:lvl7pPr marL="25400" marR="0" lvl="6" indent="0" algn="l">
              <a:lnSpc>
                <a:spcPct val="100000"/>
              </a:lnSpc>
              <a:spcBef>
                <a:spcPts val="0"/>
              </a:spcBef>
              <a:spcAft>
                <a:spcPts val="0"/>
              </a:spcAft>
              <a:buClr>
                <a:schemeClr val="accent1"/>
              </a:buClr>
              <a:buSzPts val="2200"/>
              <a:buFont typeface="Trebuchet MS"/>
              <a:buNone/>
              <a:defRPr/>
            </a:lvl7pPr>
            <a:lvl8pPr marL="25400" marR="0" lvl="7" indent="0" algn="l">
              <a:lnSpc>
                <a:spcPct val="100000"/>
              </a:lnSpc>
              <a:spcBef>
                <a:spcPts val="0"/>
              </a:spcBef>
              <a:spcAft>
                <a:spcPts val="0"/>
              </a:spcAft>
              <a:buClr>
                <a:schemeClr val="accent1"/>
              </a:buClr>
              <a:buSzPts val="2200"/>
              <a:buFont typeface="Trebuchet MS"/>
              <a:buNone/>
              <a:defRPr/>
            </a:lvl8pPr>
            <a:lvl9pPr marL="25400" marR="0" lvl="8" indent="0" algn="l">
              <a:lnSpc>
                <a:spcPct val="100000"/>
              </a:lnSpc>
              <a:spcBef>
                <a:spcPts val="0"/>
              </a:spcBef>
              <a:spcAft>
                <a:spcPts val="0"/>
              </a:spcAft>
              <a:buClr>
                <a:schemeClr val="accent1"/>
              </a:buClr>
              <a:buSzPts val="2200"/>
              <a:buFont typeface="Trebuchet MS"/>
              <a:buNone/>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1179872" y="772478"/>
            <a:ext cx="7506929" cy="5313997"/>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sz="3200" b="1">
                <a:solidFill>
                  <a:schemeClr val="lt1"/>
                </a:solidFil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Bullet Points">
  <p:cSld name="Title, Text, Bullet Point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800"/>
              <a:buFont typeface="Trebuchet M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457200" y="1672866"/>
            <a:ext cx="3240000" cy="389233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5"/>
          <p:cNvSpPr txBox="1">
            <a:spLocks noGrp="1"/>
          </p:cNvSpPr>
          <p:nvPr>
            <p:ph type="body" idx="2"/>
          </p:nvPr>
        </p:nvSpPr>
        <p:spPr>
          <a:xfrm>
            <a:off x="4165601" y="504310"/>
            <a:ext cx="4521199" cy="5061467"/>
          </a:xfrm>
          <a:prstGeom prst="rect">
            <a:avLst/>
          </a:prstGeom>
          <a:noFill/>
          <a:ln>
            <a:noFill/>
          </a:ln>
        </p:spPr>
        <p:txBody>
          <a:bodyPr spcFirstLastPara="1" wrap="square" lIns="91425" tIns="45700" rIns="91425" bIns="45700" anchor="t" anchorCtr="0">
            <a:noAutofit/>
          </a:bodyPr>
          <a:lstStyle>
            <a:lvl1pPr marL="457200" lvl="0" indent="-354330" algn="l">
              <a:lnSpc>
                <a:spcPct val="100000"/>
              </a:lnSpc>
              <a:spcBef>
                <a:spcPts val="360"/>
              </a:spcBef>
              <a:spcAft>
                <a:spcPts val="0"/>
              </a:spcAft>
              <a:buClr>
                <a:schemeClr val="accent1"/>
              </a:buClr>
              <a:buSzPts val="1980"/>
              <a:buFont typeface="Arial"/>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5"/>
          <p:cNvSpPr txBox="1">
            <a:spLocks noGrp="1"/>
          </p:cNvSpPr>
          <p:nvPr>
            <p:ph type="ftr" idx="11"/>
          </p:nvPr>
        </p:nvSpPr>
        <p:spPr>
          <a:xfrm>
            <a:off x="457201" y="6356352"/>
            <a:ext cx="774495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accen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28" name="Google Shape;28;p5"/>
          <p:cNvSpPr txBox="1">
            <a:spLocks noGrp="1"/>
          </p:cNvSpPr>
          <p:nvPr>
            <p:ph type="sldNum" idx="12"/>
          </p:nvPr>
        </p:nvSpPr>
        <p:spPr>
          <a:xfrm>
            <a:off x="8202152" y="6356352"/>
            <a:ext cx="484647" cy="365125"/>
          </a:xfrm>
          <a:prstGeom prst="rect">
            <a:avLst/>
          </a:prstGeom>
          <a:noFill/>
          <a:ln>
            <a:noFill/>
          </a:ln>
        </p:spPr>
        <p:txBody>
          <a:bodyPr spcFirstLastPara="1" wrap="square" lIns="91425" tIns="45700" rIns="91425" bIns="0" anchor="b" anchorCtr="0">
            <a:noAutofit/>
          </a:bodyPr>
          <a:lstStyle>
            <a:lvl1pPr marL="0" marR="0" lvl="0"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0" marR="0" lvl="1"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0" marR="0" lvl="2"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0" marR="0" lvl="3"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0" marR="0" lvl="4"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0" marR="0" lvl="5"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0" marR="0" lvl="6"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0" marR="0" lvl="7"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0" marR="0" lvl="8"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cxnSp>
        <p:nvCxnSpPr>
          <p:cNvPr id="29" name="Google Shape;29;p5"/>
          <p:cNvCxnSpPr/>
          <p:nvPr/>
        </p:nvCxnSpPr>
        <p:spPr>
          <a:xfrm>
            <a:off x="457200" y="6342677"/>
            <a:ext cx="8229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
        <p:cNvGrpSpPr/>
        <p:nvPr/>
      </p:nvGrpSpPr>
      <p:grpSpPr>
        <a:xfrm>
          <a:off x="0" y="0"/>
          <a:ext cx="0" cy="0"/>
          <a:chOff x="0" y="0"/>
          <a:chExt cx="0" cy="0"/>
        </a:xfrm>
      </p:grpSpPr>
      <p:sp>
        <p:nvSpPr>
          <p:cNvPr id="31" name="Google Shape;31;p6"/>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R="0" lvl="1"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R="0" lvl="2"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32" name="Google Shape;32;p6"/>
          <p:cNvSpPr txBox="1">
            <a:spLocks noGrp="1"/>
          </p:cNvSpPr>
          <p:nvPr>
            <p:ph type="ctrTitle"/>
          </p:nvPr>
        </p:nvSpPr>
        <p:spPr>
          <a:xfrm>
            <a:off x="2629228" y="2865439"/>
            <a:ext cx="5717967" cy="14700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4800"/>
              <a:buFont typeface="Trebuchet MS"/>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subTitle" idx="1"/>
          </p:nvPr>
        </p:nvSpPr>
        <p:spPr>
          <a:xfrm>
            <a:off x="2629228" y="4335462"/>
            <a:ext cx="5717967"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860"/>
              </a:spcBef>
              <a:spcAft>
                <a:spcPts val="0"/>
              </a:spcAft>
              <a:buSzPts val="4300"/>
              <a:buNone/>
              <a:defRPr sz="4300">
                <a:solidFill>
                  <a:srgbClr val="000000"/>
                </a:solidFill>
              </a:defRPr>
            </a:lvl1pPr>
            <a:lvl2pPr lvl="1" algn="ctr">
              <a:lnSpc>
                <a:spcPct val="100000"/>
              </a:lnSpc>
              <a:spcBef>
                <a:spcPts val="440"/>
              </a:spcBef>
              <a:spcAft>
                <a:spcPts val="0"/>
              </a:spcAft>
              <a:buSzPts val="2200"/>
              <a:buNone/>
              <a:defRPr>
                <a:solidFill>
                  <a:srgbClr val="888888"/>
                </a:solidFill>
              </a:defRPr>
            </a:lvl2pPr>
            <a:lvl3pPr lvl="2" algn="ctr">
              <a:lnSpc>
                <a:spcPct val="100000"/>
              </a:lnSpc>
              <a:spcBef>
                <a:spcPts val="440"/>
              </a:spcBef>
              <a:spcAft>
                <a:spcPts val="0"/>
              </a:spcAft>
              <a:buSzPts val="22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4" name="Google Shape;34;p6"/>
          <p:cNvPicPr preferRelativeResize="0"/>
          <p:nvPr/>
        </p:nvPicPr>
        <p:blipFill rotWithShape="1">
          <a:blip r:embed="rId2">
            <a:alphaModFix/>
          </a:blip>
          <a:srcRect/>
          <a:stretch/>
        </p:blipFill>
        <p:spPr>
          <a:xfrm>
            <a:off x="6975594" y="275918"/>
            <a:ext cx="1371600" cy="1460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 name="Google Shape;45;p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6" name="Google Shape;46;p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7" name="Google Shape;47;p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ext, Image">
  <p:cSld name="Title, Text, Image">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B61322"/>
              </a:buClr>
              <a:buSzPts val="3200"/>
              <a:buFont typeface="Calibri"/>
              <a:buNone/>
              <a:defRPr>
                <a:solidFill>
                  <a:srgbClr val="B6132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5306553" y="6356350"/>
            <a:ext cx="2895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 name="Google Shape;58;p10"/>
          <p:cNvCxnSpPr/>
          <p:nvPr/>
        </p:nvCxnSpPr>
        <p:spPr>
          <a:xfrm>
            <a:off x="457200" y="6342677"/>
            <a:ext cx="8229600" cy="0"/>
          </a:xfrm>
          <a:prstGeom prst="straightConnector1">
            <a:avLst/>
          </a:prstGeom>
          <a:noFill/>
          <a:ln w="9525" cap="flat" cmpd="sng">
            <a:solidFill>
              <a:srgbClr val="DA2B1C"/>
            </a:solidFill>
            <a:prstDash val="solid"/>
            <a:round/>
            <a:headEnd type="none" w="sm" len="sm"/>
            <a:tailEnd type="none" w="sm" len="sm"/>
          </a:ln>
        </p:spPr>
      </p:cxnSp>
      <p:sp>
        <p:nvSpPr>
          <p:cNvPr id="59" name="Google Shape;59;p10"/>
          <p:cNvSpPr txBox="1">
            <a:spLocks noGrp="1"/>
          </p:cNvSpPr>
          <p:nvPr>
            <p:ph type="body" idx="1"/>
          </p:nvPr>
        </p:nvSpPr>
        <p:spPr>
          <a:xfrm>
            <a:off x="457200" y="1672866"/>
            <a:ext cx="3240000" cy="38923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60"/>
              </a:spcBef>
              <a:spcAft>
                <a:spcPts val="0"/>
              </a:spcAft>
              <a:buClr>
                <a:schemeClr val="dk1"/>
              </a:buClr>
              <a:buSzPts val="1800"/>
              <a:buNone/>
              <a:defRPr/>
            </a:lvl1pPr>
            <a:lvl2pPr marL="914400" lvl="1" indent="-354330" algn="l">
              <a:lnSpc>
                <a:spcPct val="100000"/>
              </a:lnSpc>
              <a:spcBef>
                <a:spcPts val="360"/>
              </a:spcBef>
              <a:spcAft>
                <a:spcPts val="0"/>
              </a:spcAft>
              <a:buSzPts val="198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10"/>
          <p:cNvSpPr>
            <a:spLocks noGrp="1"/>
          </p:cNvSpPr>
          <p:nvPr>
            <p:ph type="pic" idx="2"/>
          </p:nvPr>
        </p:nvSpPr>
        <p:spPr>
          <a:xfrm>
            <a:off x="3971925" y="480813"/>
            <a:ext cx="4714875" cy="5540375"/>
          </a:xfrm>
          <a:prstGeom prst="rect">
            <a:avLst/>
          </a:prstGeom>
          <a:noFill/>
          <a:ln>
            <a:noFill/>
          </a:ln>
        </p:spPr>
        <p:txBody>
          <a:bodyPr spcFirstLastPara="1" wrap="square" lIns="0" tIns="0" rIns="0" bIns="0" anchor="t" anchorCtr="0">
            <a:noAutofit/>
          </a:bodyPr>
          <a:lstStyle>
            <a:lvl1pPr marR="0" lvl="0" algn="l" rtl="0">
              <a:lnSpc>
                <a:spcPct val="100000"/>
              </a:lnSpc>
              <a:spcBef>
                <a:spcPts val="44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44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10"/>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accent2"/>
              </a:buClr>
              <a:buSzPts val="2800"/>
              <a:buFont typeface="Trebuchet MS"/>
              <a:buNone/>
              <a:defRPr sz="2800" b="1"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8" name="Google Shape;8;p1"/>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
        <p:cNvGrpSpPr/>
        <p:nvPr/>
      </p:nvGrpSpPr>
      <p:grpSpPr>
        <a:xfrm>
          <a:off x="0" y="0"/>
          <a:ext cx="0" cy="0"/>
          <a:chOff x="0" y="0"/>
          <a:chExt cx="0" cy="0"/>
        </a:xfrm>
      </p:grpSpPr>
      <p:sp>
        <p:nvSpPr>
          <p:cNvPr id="36" name="Google Shape;36;p7"/>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 name="Google Shape;37;p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39" name="Google Shape;39;p7"/>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1" name="Google Shape;41;p7"/>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9"/>
          <p:cNvSpPr txBox="1">
            <a:spLocks noGrp="1"/>
          </p:cNvSpPr>
          <p:nvPr>
            <p:ph type="body" idx="1"/>
          </p:nvPr>
        </p:nvSpPr>
        <p:spPr>
          <a:xfrm>
            <a:off x="457200" y="1600200"/>
            <a:ext cx="8229600" cy="4525963"/>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44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1pPr>
            <a:lvl2pPr marL="914400" marR="0" lvl="1" indent="-382269" algn="l" rtl="0">
              <a:lnSpc>
                <a:spcPct val="100000"/>
              </a:lnSpc>
              <a:spcBef>
                <a:spcPts val="44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ftr" idx="11"/>
          </p:nvPr>
        </p:nvSpPr>
        <p:spPr>
          <a:xfrm>
            <a:off x="5306553" y="6356350"/>
            <a:ext cx="2895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1043021" y="2518353"/>
            <a:ext cx="6414222" cy="214242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Climate compatible development: </a:t>
            </a:r>
            <a:br>
              <a:rPr lang="en-US"/>
            </a:br>
            <a:br>
              <a:rPr lang="en-US"/>
            </a:br>
            <a:r>
              <a:rPr lang="en-US"/>
              <a:t>Why is a gender-responsive and socially inclusive approach needed?  </a:t>
            </a:r>
            <a:endParaRPr/>
          </a:p>
        </p:txBody>
      </p:sp>
      <p:pic>
        <p:nvPicPr>
          <p:cNvPr id="67" name="Google Shape;67;p11"/>
          <p:cNvPicPr preferRelativeResize="0"/>
          <p:nvPr/>
        </p:nvPicPr>
        <p:blipFill rotWithShape="1">
          <a:blip r:embed="rId3">
            <a:alphaModFix/>
          </a:blip>
          <a:srcRect/>
          <a:stretch/>
        </p:blipFill>
        <p:spPr>
          <a:xfrm>
            <a:off x="1043021" y="591523"/>
            <a:ext cx="3438144" cy="14965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1247806" y="1019579"/>
            <a:ext cx="6785894" cy="439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Economic status – Ethiopian women </a:t>
            </a:r>
            <a:endParaRPr>
              <a:highlight>
                <a:srgbClr val="FFFF00"/>
              </a:highlight>
            </a:endParaRPr>
          </a:p>
        </p:txBody>
      </p:sp>
      <p:sp>
        <p:nvSpPr>
          <p:cNvPr id="136" name="Google Shape;136;p20"/>
          <p:cNvSpPr txBox="1">
            <a:spLocks noGrp="1"/>
          </p:cNvSpPr>
          <p:nvPr>
            <p:ph type="body" idx="1"/>
          </p:nvPr>
        </p:nvSpPr>
        <p:spPr>
          <a:xfrm>
            <a:off x="1179051" y="2072440"/>
            <a:ext cx="6923404" cy="3126713"/>
          </a:xfrm>
          <a:prstGeom prst="rect">
            <a:avLst/>
          </a:prstGeom>
          <a:noFill/>
          <a:ln>
            <a:noFill/>
          </a:ln>
        </p:spPr>
        <p:txBody>
          <a:bodyPr spcFirstLastPara="1" wrap="square" lIns="0" tIns="0" rIns="0" bIns="0" anchor="t" anchorCtr="0">
            <a:noAutofit/>
          </a:bodyPr>
          <a:lstStyle/>
          <a:p>
            <a:pPr marL="428625" lvl="0" indent="-257175" algn="just" rtl="0">
              <a:lnSpc>
                <a:spcPct val="80000"/>
              </a:lnSpc>
              <a:spcBef>
                <a:spcPts val="0"/>
              </a:spcBef>
              <a:spcAft>
                <a:spcPts val="0"/>
              </a:spcAft>
              <a:buSzPts val="1400"/>
              <a:buFont typeface="Arial"/>
              <a:buChar char="•"/>
            </a:pPr>
            <a:r>
              <a:rPr lang="en-US" sz="1870"/>
              <a:t>Ethiopian women have one of the highest rates of economic participation in the world – ranked 33</a:t>
            </a:r>
            <a:r>
              <a:rPr lang="en-US" sz="1870" baseline="30000"/>
              <a:t>rd</a:t>
            </a:r>
            <a:r>
              <a:rPr lang="en-US" sz="1870"/>
              <a:t> out of 144 countries (percentage of women in the labour force).</a:t>
            </a:r>
            <a:endParaRPr/>
          </a:p>
          <a:p>
            <a:pPr marL="171450" lvl="0" indent="0" algn="just" rtl="0">
              <a:lnSpc>
                <a:spcPct val="80000"/>
              </a:lnSpc>
              <a:spcBef>
                <a:spcPts val="0"/>
              </a:spcBef>
              <a:spcAft>
                <a:spcPts val="0"/>
              </a:spcAft>
              <a:buSzPts val="1400"/>
              <a:buNone/>
            </a:pPr>
            <a:endParaRPr sz="1870"/>
          </a:p>
          <a:p>
            <a:pPr marL="428625" lvl="0" indent="-257175" algn="just" rtl="0">
              <a:lnSpc>
                <a:spcPct val="80000"/>
              </a:lnSpc>
              <a:spcBef>
                <a:spcPts val="0"/>
              </a:spcBef>
              <a:spcAft>
                <a:spcPts val="0"/>
              </a:spcAft>
              <a:buSzPts val="1400"/>
              <a:buFont typeface="Arial"/>
              <a:buChar char="•"/>
            </a:pPr>
            <a:r>
              <a:rPr lang="en-US" sz="1870"/>
              <a:t>However, women mainly employed in informal sectors.</a:t>
            </a:r>
            <a:endParaRPr/>
          </a:p>
          <a:p>
            <a:pPr marL="171450" lvl="0" indent="0" algn="just" rtl="0">
              <a:lnSpc>
                <a:spcPct val="80000"/>
              </a:lnSpc>
              <a:spcBef>
                <a:spcPts val="0"/>
              </a:spcBef>
              <a:spcAft>
                <a:spcPts val="0"/>
              </a:spcAft>
              <a:buSzPts val="1400"/>
              <a:buNone/>
            </a:pPr>
            <a:endParaRPr sz="1870"/>
          </a:p>
          <a:p>
            <a:pPr marL="428625" lvl="0" indent="-257175" algn="just" rtl="0">
              <a:lnSpc>
                <a:spcPct val="80000"/>
              </a:lnSpc>
              <a:spcBef>
                <a:spcPts val="0"/>
              </a:spcBef>
              <a:spcAft>
                <a:spcPts val="0"/>
              </a:spcAft>
              <a:buSzPts val="1400"/>
              <a:buFont typeface="Arial"/>
              <a:buChar char="•"/>
            </a:pPr>
            <a:r>
              <a:rPr lang="en-US" sz="1870"/>
              <a:t>While both women and men play key role in ensuring food security, women take the lion’s share; with varied economic engagement and access to land (1.4 ha for MHHs and 1.1 ha for FHH ) and labour.</a:t>
            </a:r>
            <a:endParaRPr/>
          </a:p>
          <a:p>
            <a:pPr marL="171450" lvl="0" indent="0" algn="just" rtl="0">
              <a:lnSpc>
                <a:spcPct val="80000"/>
              </a:lnSpc>
              <a:spcBef>
                <a:spcPts val="0"/>
              </a:spcBef>
              <a:spcAft>
                <a:spcPts val="0"/>
              </a:spcAft>
              <a:buSzPts val="1400"/>
              <a:buNone/>
            </a:pPr>
            <a:endParaRPr sz="1870"/>
          </a:p>
          <a:p>
            <a:pPr marL="428625" lvl="0" indent="-257175" algn="just" rtl="0">
              <a:lnSpc>
                <a:spcPct val="80000"/>
              </a:lnSpc>
              <a:spcBef>
                <a:spcPts val="0"/>
              </a:spcBef>
              <a:spcAft>
                <a:spcPts val="0"/>
              </a:spcAft>
              <a:buSzPts val="1400"/>
              <a:buFont typeface="Arial"/>
              <a:buChar char="•"/>
            </a:pPr>
            <a:r>
              <a:rPr lang="en-US" sz="1870"/>
              <a:t>Higher unemployment rate for women (23%) than men (10.5%).</a:t>
            </a:r>
            <a:endParaRPr/>
          </a:p>
          <a:p>
            <a:pPr marL="428625" lvl="0" indent="-168275" algn="just" rtl="0">
              <a:lnSpc>
                <a:spcPct val="80000"/>
              </a:lnSpc>
              <a:spcBef>
                <a:spcPts val="0"/>
              </a:spcBef>
              <a:spcAft>
                <a:spcPts val="0"/>
              </a:spcAft>
              <a:buSzPts val="1400"/>
              <a:buFont typeface="Arial"/>
              <a:buNone/>
            </a:pPr>
            <a:endParaRPr sz="1785"/>
          </a:p>
          <a:p>
            <a:pPr marL="428625" lvl="0" indent="-168275" algn="just" rtl="0">
              <a:lnSpc>
                <a:spcPct val="80000"/>
              </a:lnSpc>
              <a:spcBef>
                <a:spcPts val="0"/>
              </a:spcBef>
              <a:spcAft>
                <a:spcPts val="0"/>
              </a:spcAft>
              <a:buSzPts val="1400"/>
              <a:buFont typeface="Arial"/>
              <a:buNone/>
            </a:pPr>
            <a:endParaRPr sz="1785"/>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1179052" y="1391870"/>
            <a:ext cx="6785894" cy="439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Health status – Ethiopian women </a:t>
            </a:r>
            <a:endParaRPr>
              <a:highlight>
                <a:srgbClr val="FFFF00"/>
              </a:highlight>
            </a:endParaRPr>
          </a:p>
        </p:txBody>
      </p:sp>
      <p:sp>
        <p:nvSpPr>
          <p:cNvPr id="143" name="Google Shape;143;p21"/>
          <p:cNvSpPr txBox="1">
            <a:spLocks noGrp="1"/>
          </p:cNvSpPr>
          <p:nvPr>
            <p:ph type="body" idx="1"/>
          </p:nvPr>
        </p:nvSpPr>
        <p:spPr>
          <a:xfrm>
            <a:off x="1179051" y="2072440"/>
            <a:ext cx="6923404" cy="3126713"/>
          </a:xfrm>
          <a:prstGeom prst="rect">
            <a:avLst/>
          </a:prstGeom>
          <a:noFill/>
          <a:ln>
            <a:noFill/>
          </a:ln>
        </p:spPr>
        <p:txBody>
          <a:bodyPr spcFirstLastPara="1" wrap="square" lIns="0" tIns="0" rIns="0" bIns="0" anchor="t" anchorCtr="0">
            <a:noAutofit/>
          </a:bodyPr>
          <a:lstStyle/>
          <a:p>
            <a:pPr marL="428625" lvl="0" indent="-257175" algn="l" rtl="0">
              <a:lnSpc>
                <a:spcPct val="90000"/>
              </a:lnSpc>
              <a:spcBef>
                <a:spcPts val="0"/>
              </a:spcBef>
              <a:spcAft>
                <a:spcPts val="0"/>
              </a:spcAft>
              <a:buSzPts val="1400"/>
              <a:buFont typeface="Arial"/>
              <a:buChar char="•"/>
            </a:pPr>
            <a:r>
              <a:rPr lang="en-US" sz="2220"/>
              <a:t>In 2014 only 16% of women gave birth at health facilities, one of the lowest in the world.</a:t>
            </a:r>
            <a:endParaRPr/>
          </a:p>
          <a:p>
            <a:pPr marL="171450" lvl="0" indent="0" algn="l" rtl="0">
              <a:lnSpc>
                <a:spcPct val="90000"/>
              </a:lnSpc>
              <a:spcBef>
                <a:spcPts val="0"/>
              </a:spcBef>
              <a:spcAft>
                <a:spcPts val="0"/>
              </a:spcAft>
              <a:buSzPts val="1400"/>
              <a:buNone/>
            </a:pPr>
            <a:endParaRPr sz="763"/>
          </a:p>
          <a:p>
            <a:pPr marL="428625" lvl="0" indent="-257175" algn="l" rtl="0">
              <a:lnSpc>
                <a:spcPct val="90000"/>
              </a:lnSpc>
              <a:spcBef>
                <a:spcPts val="0"/>
              </a:spcBef>
              <a:spcAft>
                <a:spcPts val="0"/>
              </a:spcAft>
              <a:buSzPts val="1400"/>
              <a:buFont typeface="Arial"/>
              <a:buChar char="•"/>
            </a:pPr>
            <a:r>
              <a:rPr lang="en-US" sz="2220"/>
              <a:t>Ethiopia has one of the highest rates of FGM in the world and the second highest </a:t>
            </a:r>
            <a:r>
              <a:rPr lang="en-US" sz="1942"/>
              <a:t>in</a:t>
            </a:r>
            <a:r>
              <a:rPr lang="en-US" sz="2220"/>
              <a:t> Africa (after Egypt), about 23.8 million Ethiopian girls and women subjected to the practice.</a:t>
            </a:r>
            <a:endParaRPr/>
          </a:p>
          <a:p>
            <a:pPr marL="171450" lvl="0" indent="0" algn="l" rtl="0">
              <a:lnSpc>
                <a:spcPct val="90000"/>
              </a:lnSpc>
              <a:spcBef>
                <a:spcPts val="0"/>
              </a:spcBef>
              <a:spcAft>
                <a:spcPts val="0"/>
              </a:spcAft>
              <a:buSzPts val="1400"/>
              <a:buNone/>
            </a:pPr>
            <a:endParaRPr sz="763"/>
          </a:p>
          <a:p>
            <a:pPr marL="428625" lvl="0" indent="-257175" algn="l" rtl="0">
              <a:lnSpc>
                <a:spcPct val="90000"/>
              </a:lnSpc>
              <a:spcBef>
                <a:spcPts val="0"/>
              </a:spcBef>
              <a:spcAft>
                <a:spcPts val="0"/>
              </a:spcAft>
              <a:buSzPts val="1400"/>
              <a:buFont typeface="Arial"/>
              <a:buChar char="•"/>
            </a:pPr>
            <a:r>
              <a:rPr lang="en-US" sz="2220"/>
              <a:t>Ethiopian women are afflicted by and die from HIV AIDS at higher rates than men and few have comprehensive knowledge of the disease and preventive method. </a:t>
            </a:r>
            <a:endParaRPr sz="1942"/>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1179052" y="1391870"/>
            <a:ext cx="6785894" cy="439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Education status – Ethiopian women </a:t>
            </a:r>
            <a:endParaRPr>
              <a:highlight>
                <a:srgbClr val="FFFF00"/>
              </a:highlight>
            </a:endParaRPr>
          </a:p>
        </p:txBody>
      </p:sp>
      <p:sp>
        <p:nvSpPr>
          <p:cNvPr id="150" name="Google Shape;150;p22"/>
          <p:cNvSpPr txBox="1">
            <a:spLocks noGrp="1"/>
          </p:cNvSpPr>
          <p:nvPr>
            <p:ph type="body" idx="1"/>
          </p:nvPr>
        </p:nvSpPr>
        <p:spPr>
          <a:xfrm>
            <a:off x="1179051" y="2072440"/>
            <a:ext cx="6923404" cy="3126713"/>
          </a:xfrm>
          <a:prstGeom prst="rect">
            <a:avLst/>
          </a:prstGeom>
          <a:noFill/>
          <a:ln>
            <a:noFill/>
          </a:ln>
        </p:spPr>
        <p:txBody>
          <a:bodyPr spcFirstLastPara="1" wrap="square" lIns="0" tIns="0" rIns="0" bIns="0" anchor="t" anchorCtr="0">
            <a:noAutofit/>
          </a:bodyPr>
          <a:lstStyle/>
          <a:p>
            <a:pPr marL="428625" lvl="0" indent="-257175" algn="l" rtl="0">
              <a:lnSpc>
                <a:spcPct val="100000"/>
              </a:lnSpc>
              <a:spcBef>
                <a:spcPts val="0"/>
              </a:spcBef>
              <a:spcAft>
                <a:spcPts val="0"/>
              </a:spcAft>
              <a:buSzPts val="1400"/>
              <a:buFont typeface="Arial"/>
              <a:buChar char="•"/>
            </a:pPr>
            <a:r>
              <a:rPr lang="en-US" sz="2400"/>
              <a:t>With a 41% literacy rate in 2014, Ethiopian women have one of the world’s lowest literacy rates.</a:t>
            </a:r>
            <a:endParaRPr/>
          </a:p>
          <a:p>
            <a:pPr marL="171450" lvl="0" indent="0" algn="l" rtl="0">
              <a:lnSpc>
                <a:spcPct val="100000"/>
              </a:lnSpc>
              <a:spcBef>
                <a:spcPts val="0"/>
              </a:spcBef>
              <a:spcAft>
                <a:spcPts val="0"/>
              </a:spcAft>
              <a:buSzPts val="1400"/>
              <a:buNone/>
            </a:pPr>
            <a:endParaRPr sz="2400"/>
          </a:p>
          <a:p>
            <a:pPr marL="428625" lvl="0" indent="-257175" algn="l" rtl="0">
              <a:lnSpc>
                <a:spcPct val="100000"/>
              </a:lnSpc>
              <a:spcBef>
                <a:spcPts val="0"/>
              </a:spcBef>
              <a:spcAft>
                <a:spcPts val="0"/>
              </a:spcAft>
              <a:buSzPts val="1400"/>
              <a:buFont typeface="Arial"/>
              <a:buChar char="•"/>
            </a:pPr>
            <a:r>
              <a:rPr lang="en-US" sz="2400"/>
              <a:t>Only 7% of rural women and 38% of urban women, have secondary or higher education.</a:t>
            </a:r>
            <a:endParaRPr/>
          </a:p>
          <a:p>
            <a:pPr marL="171450" lvl="0" indent="0" algn="l" rtl="0">
              <a:lnSpc>
                <a:spcPct val="100000"/>
              </a:lnSpc>
              <a:spcBef>
                <a:spcPts val="0"/>
              </a:spcBef>
              <a:spcAft>
                <a:spcPts val="0"/>
              </a:spcAft>
              <a:buSzPts val="1400"/>
              <a:buNone/>
            </a:pPr>
            <a:endParaRPr sz="2400"/>
          </a:p>
          <a:p>
            <a:pPr marL="428625" lvl="0" indent="-257175" algn="l" rtl="0">
              <a:lnSpc>
                <a:spcPct val="100000"/>
              </a:lnSpc>
              <a:spcBef>
                <a:spcPts val="0"/>
              </a:spcBef>
              <a:spcAft>
                <a:spcPts val="0"/>
              </a:spcAft>
              <a:buSzPts val="1400"/>
              <a:buFont typeface="Arial"/>
              <a:buChar char="•"/>
            </a:pPr>
            <a:r>
              <a:rPr lang="en-US" sz="2400"/>
              <a:t>In 2013, the percentage of female students in higher institutions was around 30%.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pic>
        <p:nvPicPr>
          <p:cNvPr id="155" name="Google Shape;155;p23"/>
          <p:cNvPicPr preferRelativeResize="0"/>
          <p:nvPr/>
        </p:nvPicPr>
        <p:blipFill rotWithShape="1">
          <a:blip r:embed="rId3">
            <a:alphaModFix/>
          </a:blip>
          <a:srcRect/>
          <a:stretch/>
        </p:blipFill>
        <p:spPr>
          <a:xfrm>
            <a:off x="921199" y="0"/>
            <a:ext cx="7570794" cy="66016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380062" y="173806"/>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Individual people face different forms of opportunity and discrimination  - based on many characteristics (‘intersectionality’)</a:t>
            </a:r>
            <a:endParaRPr/>
          </a:p>
        </p:txBody>
      </p:sp>
      <p:sp>
        <p:nvSpPr>
          <p:cNvPr id="162" name="Google Shape;162;p2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pic>
        <p:nvPicPr>
          <p:cNvPr id="163" name="Google Shape;163;p24" descr="A picture containing clock&#10;&#10;Description automatically generated"/>
          <p:cNvPicPr preferRelativeResize="0"/>
          <p:nvPr/>
        </p:nvPicPr>
        <p:blipFill rotWithShape="1">
          <a:blip r:embed="rId3">
            <a:alphaModFix/>
          </a:blip>
          <a:srcRect/>
          <a:stretch/>
        </p:blipFill>
        <p:spPr>
          <a:xfrm>
            <a:off x="1233996" y="1449434"/>
            <a:ext cx="7049864" cy="52347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What is gender identity and why does it matter?</a:t>
            </a:r>
            <a:endParaRPr/>
          </a:p>
        </p:txBody>
      </p:sp>
      <p:sp>
        <p:nvSpPr>
          <p:cNvPr id="169" name="Google Shape;169;p25"/>
          <p:cNvSpPr txBox="1">
            <a:spLocks noGrp="1"/>
          </p:cNvSpPr>
          <p:nvPr>
            <p:ph type="body" idx="1"/>
          </p:nvPr>
        </p:nvSpPr>
        <p:spPr>
          <a:xfrm>
            <a:off x="1041543" y="1778000"/>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Gender is normally understood as a ‘social construct’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It looks at differential power, well-being, life-chances of different people based on gender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Gender analysis is a key element of good development practice and it focuses on social institutions that promote gender discrimination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972020" y="344336"/>
            <a:ext cx="7406640" cy="933450"/>
          </a:xfrm>
          <a:prstGeom prst="rect">
            <a:avLst/>
          </a:prstGeom>
          <a:noFill/>
          <a:ln>
            <a:noFill/>
          </a:ln>
        </p:spPr>
        <p:txBody>
          <a:bodyPr spcFirstLastPara="1" vert="horz" wrap="square" lIns="0" tIns="0" rIns="0" bIns="0" rtlCol="0" anchor="t" anchorCtr="0">
            <a:noAutofit/>
          </a:bodyPr>
          <a:lstStyle/>
          <a:p>
            <a:pPr algn="ctr">
              <a:buClr>
                <a:srgbClr val="C00000"/>
              </a:buClr>
            </a:pPr>
            <a:r>
              <a:rPr lang="en-US" dirty="0"/>
              <a:t>Group exercise: Take a character card</a:t>
            </a:r>
            <a:endParaRPr dirty="0">
              <a:highlight>
                <a:srgbClr val="FFFF00"/>
              </a:highlight>
            </a:endParaRPr>
          </a:p>
        </p:txBody>
      </p:sp>
      <p:sp>
        <p:nvSpPr>
          <p:cNvPr id="132" name="Google Shape;132;p20"/>
          <p:cNvSpPr txBox="1">
            <a:spLocks noGrp="1"/>
          </p:cNvSpPr>
          <p:nvPr>
            <p:ph type="body" idx="1"/>
          </p:nvPr>
        </p:nvSpPr>
        <p:spPr>
          <a:xfrm>
            <a:off x="230424" y="1845975"/>
            <a:ext cx="3368042" cy="3311515"/>
          </a:xfrm>
          <a:prstGeom prst="rect">
            <a:avLst/>
          </a:prstGeom>
          <a:noFill/>
          <a:ln>
            <a:noFill/>
          </a:ln>
        </p:spPr>
        <p:txBody>
          <a:bodyPr spcFirstLastPara="1" vert="horz" wrap="square" lIns="0" tIns="0" rIns="0" bIns="0" rtlCol="0" anchor="t" anchorCtr="0">
            <a:noAutofit/>
          </a:bodyPr>
          <a:lstStyle/>
          <a:p>
            <a:pPr marL="171450" indent="0">
              <a:lnSpc>
                <a:spcPct val="80000"/>
              </a:lnSpc>
            </a:pPr>
            <a:r>
              <a:rPr lang="en-US" sz="1950" dirty="0"/>
              <a:t>Read about how your character is affected by climate hazards (e.g. drought)</a:t>
            </a:r>
            <a:endParaRPr sz="1950" dirty="0"/>
          </a:p>
          <a:p>
            <a:pPr marL="171450" indent="0">
              <a:lnSpc>
                <a:spcPct val="80000"/>
              </a:lnSpc>
            </a:pPr>
            <a:endParaRPr sz="1950" dirty="0"/>
          </a:p>
          <a:p>
            <a:pPr marL="514350" indent="-342900">
              <a:lnSpc>
                <a:spcPct val="80000"/>
              </a:lnSpc>
              <a:buFont typeface="Arial"/>
              <a:buChar char="•"/>
            </a:pPr>
            <a:r>
              <a:rPr lang="en-US" sz="1950" dirty="0"/>
              <a:t>If you feel disadvantaged in facing the droughts step back</a:t>
            </a:r>
            <a:endParaRPr sz="1950" dirty="0"/>
          </a:p>
          <a:p>
            <a:pPr marL="514350" indent="-342900">
              <a:lnSpc>
                <a:spcPct val="80000"/>
              </a:lnSpc>
              <a:buFont typeface="Arial"/>
              <a:buChar char="•"/>
            </a:pPr>
            <a:r>
              <a:rPr lang="en-US" sz="1950" dirty="0"/>
              <a:t>If you feel strong in facing the droughts, step forward</a:t>
            </a:r>
            <a:endParaRPr sz="1950" dirty="0"/>
          </a:p>
          <a:p>
            <a:pPr marL="514350" indent="-342900">
              <a:lnSpc>
                <a:spcPct val="80000"/>
              </a:lnSpc>
              <a:buFont typeface="Arial"/>
              <a:buChar char="•"/>
            </a:pPr>
            <a:r>
              <a:rPr lang="en-US" sz="1950" dirty="0"/>
              <a:t>Why did you step forward or back?</a:t>
            </a:r>
            <a:endParaRPr sz="1950" dirty="0"/>
          </a:p>
        </p:txBody>
      </p:sp>
      <p:pic>
        <p:nvPicPr>
          <p:cNvPr id="2" name="Picture 1">
            <a:extLst>
              <a:ext uri="{FF2B5EF4-FFF2-40B4-BE49-F238E27FC236}">
                <a16:creationId xmlns:a16="http://schemas.microsoft.com/office/drawing/2014/main" id="{B4450702-535D-4307-94C8-871CF8BB83A1}"/>
              </a:ext>
            </a:extLst>
          </p:cNvPr>
          <p:cNvPicPr>
            <a:picLocks noChangeAspect="1"/>
          </p:cNvPicPr>
          <p:nvPr/>
        </p:nvPicPr>
        <p:blipFill>
          <a:blip r:embed="rId3"/>
          <a:stretch>
            <a:fillRect/>
          </a:stretch>
        </p:blipFill>
        <p:spPr>
          <a:xfrm>
            <a:off x="3949903" y="1674472"/>
            <a:ext cx="2250482" cy="3483018"/>
          </a:xfrm>
          <a:prstGeom prst="rect">
            <a:avLst/>
          </a:prstGeom>
        </p:spPr>
      </p:pic>
      <p:pic>
        <p:nvPicPr>
          <p:cNvPr id="3" name="Picture 2">
            <a:extLst>
              <a:ext uri="{FF2B5EF4-FFF2-40B4-BE49-F238E27FC236}">
                <a16:creationId xmlns:a16="http://schemas.microsoft.com/office/drawing/2014/main" id="{4BABA0BE-7B2B-4797-9438-D1AB759FA94E}"/>
              </a:ext>
            </a:extLst>
          </p:cNvPr>
          <p:cNvPicPr>
            <a:picLocks noChangeAspect="1"/>
          </p:cNvPicPr>
          <p:nvPr/>
        </p:nvPicPr>
        <p:blipFill>
          <a:blip r:embed="rId4"/>
          <a:stretch>
            <a:fillRect/>
          </a:stretch>
        </p:blipFill>
        <p:spPr>
          <a:xfrm>
            <a:off x="6551822" y="1637042"/>
            <a:ext cx="2355145" cy="3583916"/>
          </a:xfrm>
          <a:prstGeom prst="rect">
            <a:avLst/>
          </a:prstGeom>
        </p:spPr>
      </p:pic>
    </p:spTree>
    <p:extLst>
      <p:ext uri="{BB962C8B-B14F-4D97-AF65-F5344CB8AC3E}">
        <p14:creationId xmlns:p14="http://schemas.microsoft.com/office/powerpoint/2010/main" val="727659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Beyond the numbers: we are all individuals</a:t>
            </a:r>
            <a:endParaRPr/>
          </a:p>
        </p:txBody>
      </p:sp>
      <p:sp>
        <p:nvSpPr>
          <p:cNvPr id="185" name="Google Shape;185;p27"/>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17</a:t>
            </a:fld>
            <a:endParaRPr/>
          </a:p>
        </p:txBody>
      </p:sp>
      <p:sp>
        <p:nvSpPr>
          <p:cNvPr id="186" name="Google Shape;186;p27"/>
          <p:cNvSpPr txBox="1">
            <a:spLocks noGrp="1"/>
          </p:cNvSpPr>
          <p:nvPr>
            <p:ph type="body" idx="1"/>
          </p:nvPr>
        </p:nvSpPr>
        <p:spPr>
          <a:xfrm>
            <a:off x="973995" y="5725610"/>
            <a:ext cx="7196008" cy="876199"/>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sz="2035"/>
              <a:t> Our diversity makes each of us special and gives us strength – </a:t>
            </a:r>
            <a:br>
              <a:rPr lang="en-US" sz="2035"/>
            </a:br>
            <a:r>
              <a:rPr lang="en-US" sz="2035"/>
              <a:t>as well as influencing how society sees us and treats us.</a:t>
            </a:r>
            <a:endParaRPr/>
          </a:p>
          <a:p>
            <a:pPr marL="457200" lvl="0" indent="-228600" algn="l" rtl="0">
              <a:lnSpc>
                <a:spcPct val="100000"/>
              </a:lnSpc>
              <a:spcBef>
                <a:spcPts val="0"/>
              </a:spcBef>
              <a:spcAft>
                <a:spcPts val="0"/>
              </a:spcAft>
              <a:buSzPts val="1400"/>
              <a:buNone/>
            </a:pPr>
            <a:endParaRPr sz="2035"/>
          </a:p>
        </p:txBody>
      </p:sp>
      <p:pic>
        <p:nvPicPr>
          <p:cNvPr id="187" name="Google Shape;187;p27" descr="A close up of a logo&#10;&#10;Description automatically generated"/>
          <p:cNvPicPr preferRelativeResize="0"/>
          <p:nvPr/>
        </p:nvPicPr>
        <p:blipFill rotWithShape="1">
          <a:blip r:embed="rId3">
            <a:alphaModFix/>
          </a:blip>
          <a:srcRect/>
          <a:stretch/>
        </p:blipFill>
        <p:spPr>
          <a:xfrm>
            <a:off x="1652163" y="964097"/>
            <a:ext cx="5839672" cy="46717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What does it mean for climate action?</a:t>
            </a:r>
            <a:endParaRPr/>
          </a:p>
        </p:txBody>
      </p:sp>
      <p:sp>
        <p:nvSpPr>
          <p:cNvPr id="193" name="Google Shape;193;p28"/>
          <p:cNvSpPr txBox="1">
            <a:spLocks noGrp="1"/>
          </p:cNvSpPr>
          <p:nvPr>
            <p:ph type="body" idx="1"/>
          </p:nvPr>
        </p:nvSpPr>
        <p:spPr>
          <a:xfrm>
            <a:off x="1041543" y="5651209"/>
            <a:ext cx="6631466" cy="137993"/>
          </a:xfrm>
          <a:prstGeom prst="rect">
            <a:avLst/>
          </a:prstGeom>
          <a:noFill/>
          <a:ln>
            <a:noFill/>
          </a:ln>
        </p:spPr>
        <p:txBody>
          <a:bodyPr spcFirstLastPara="1" wrap="square" lIns="0" tIns="0" rIns="0" bIns="0" anchor="t" anchorCtr="0">
            <a:noAutofit/>
          </a:bodyPr>
          <a:lstStyle/>
          <a:p>
            <a:pPr marL="457200" lvl="0" indent="-228600" algn="l" rtl="0">
              <a:lnSpc>
                <a:spcPct val="80000"/>
              </a:lnSpc>
              <a:spcBef>
                <a:spcPts val="0"/>
              </a:spcBef>
              <a:spcAft>
                <a:spcPts val="0"/>
              </a:spcAft>
              <a:buSzPts val="1400"/>
              <a:buNone/>
            </a:pPr>
            <a:r>
              <a:rPr lang="en-US" sz="1110"/>
              <a:t>Illustrations: © Jorge Martin 2019</a:t>
            </a:r>
            <a:endParaRPr/>
          </a:p>
        </p:txBody>
      </p:sp>
      <p:pic>
        <p:nvPicPr>
          <p:cNvPr id="194" name="Google Shape;194;p28" descr="A close up of a logo&#10;&#10;Description automatically generated"/>
          <p:cNvPicPr preferRelativeResize="0"/>
          <p:nvPr/>
        </p:nvPicPr>
        <p:blipFill rotWithShape="1">
          <a:blip r:embed="rId3">
            <a:alphaModFix/>
          </a:blip>
          <a:srcRect/>
          <a:stretch/>
        </p:blipFill>
        <p:spPr>
          <a:xfrm>
            <a:off x="860615" y="1206790"/>
            <a:ext cx="3853868" cy="2578032"/>
          </a:xfrm>
          <a:prstGeom prst="rect">
            <a:avLst/>
          </a:prstGeom>
          <a:noFill/>
          <a:ln>
            <a:noFill/>
          </a:ln>
        </p:spPr>
      </p:pic>
      <p:pic>
        <p:nvPicPr>
          <p:cNvPr id="195" name="Google Shape;195;p28" descr="A close up of a logo&#10;&#10;Description automatically generated"/>
          <p:cNvPicPr preferRelativeResize="0"/>
          <p:nvPr/>
        </p:nvPicPr>
        <p:blipFill rotWithShape="1">
          <a:blip r:embed="rId4">
            <a:alphaModFix/>
          </a:blip>
          <a:srcRect/>
          <a:stretch/>
        </p:blipFill>
        <p:spPr>
          <a:xfrm>
            <a:off x="4993727" y="2886323"/>
            <a:ext cx="3108728" cy="30824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9" descr="A picture containing clock&#10;&#10;Description automatically generated"/>
          <p:cNvPicPr preferRelativeResize="0"/>
          <p:nvPr/>
        </p:nvPicPr>
        <p:blipFill rotWithShape="1">
          <a:blip r:embed="rId3">
            <a:alphaModFix/>
          </a:blip>
          <a:srcRect/>
          <a:stretch/>
        </p:blipFill>
        <p:spPr>
          <a:xfrm>
            <a:off x="5534244" y="1399115"/>
            <a:ext cx="3609756" cy="2680365"/>
          </a:xfrm>
          <a:prstGeom prst="rect">
            <a:avLst/>
          </a:prstGeom>
          <a:noFill/>
          <a:ln>
            <a:noFill/>
          </a:ln>
        </p:spPr>
      </p:pic>
      <p:sp>
        <p:nvSpPr>
          <p:cNvPr id="201" name="Google Shape;201;p29"/>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The climate risk formula (IPCC, 2014):</a:t>
            </a:r>
            <a:br>
              <a:rPr lang="en-US"/>
            </a:br>
            <a:r>
              <a:rPr lang="en-US"/>
              <a:t>hazard – exposure - vulnerability</a:t>
            </a:r>
            <a:endParaRPr/>
          </a:p>
        </p:txBody>
      </p:sp>
      <p:sp>
        <p:nvSpPr>
          <p:cNvPr id="202" name="Google Shape;202;p29"/>
          <p:cNvSpPr txBox="1">
            <a:spLocks noGrp="1"/>
          </p:cNvSpPr>
          <p:nvPr>
            <p:ph type="body" idx="1"/>
          </p:nvPr>
        </p:nvSpPr>
        <p:spPr>
          <a:xfrm>
            <a:off x="45720" y="2012863"/>
            <a:ext cx="5714906" cy="2372066"/>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400"/>
              <a:buNone/>
            </a:pPr>
            <a:r>
              <a:rPr lang="en-US" sz="1800"/>
              <a:t>People’s individual characteristics make them more or less climate-vulnerable and may have a bearing on how exposed to the climate hazard they are</a:t>
            </a:r>
            <a:endParaRPr sz="1800"/>
          </a:p>
        </p:txBody>
      </p:sp>
      <p:pic>
        <p:nvPicPr>
          <p:cNvPr id="203" name="Google Shape;203;p29"/>
          <p:cNvPicPr preferRelativeResize="0"/>
          <p:nvPr/>
        </p:nvPicPr>
        <p:blipFill rotWithShape="1">
          <a:blip r:embed="rId4">
            <a:alphaModFix/>
          </a:blip>
          <a:srcRect l="4676" t="22793" r="4091" b="12471"/>
          <a:stretch/>
        </p:blipFill>
        <p:spPr>
          <a:xfrm>
            <a:off x="45720" y="3836288"/>
            <a:ext cx="6394269" cy="3402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What you will learn from this module</a:t>
            </a:r>
            <a:endParaRPr/>
          </a:p>
        </p:txBody>
      </p:sp>
      <p:sp>
        <p:nvSpPr>
          <p:cNvPr id="73" name="Google Shape;73;p12"/>
          <p:cNvSpPr txBox="1">
            <a:spLocks noGrp="1"/>
          </p:cNvSpPr>
          <p:nvPr>
            <p:ph type="body" idx="1"/>
          </p:nvPr>
        </p:nvSpPr>
        <p:spPr>
          <a:xfrm>
            <a:off x="904034" y="1429680"/>
            <a:ext cx="7060912" cy="3302000"/>
          </a:xfrm>
          <a:prstGeom prst="rect">
            <a:avLst/>
          </a:prstGeom>
          <a:noFill/>
          <a:ln>
            <a:noFill/>
          </a:ln>
        </p:spPr>
        <p:txBody>
          <a:bodyPr spcFirstLastPara="1" wrap="square" lIns="0" tIns="0" rIns="0" bIns="0" anchor="t" anchorCtr="0">
            <a:noAutofit/>
          </a:bodyPr>
          <a:lstStyle/>
          <a:p>
            <a:pPr marL="228600" lvl="0" indent="0" algn="l" rtl="0">
              <a:lnSpc>
                <a:spcPct val="80000"/>
              </a:lnSpc>
              <a:spcBef>
                <a:spcPts val="0"/>
              </a:spcBef>
              <a:spcAft>
                <a:spcPts val="0"/>
              </a:spcAft>
              <a:buSzPts val="1400"/>
              <a:buNone/>
            </a:pPr>
            <a:endParaRPr sz="2590"/>
          </a:p>
          <a:p>
            <a:pPr marL="685800" lvl="0" indent="-457200" algn="l" rtl="0">
              <a:lnSpc>
                <a:spcPct val="80000"/>
              </a:lnSpc>
              <a:spcBef>
                <a:spcPts val="0"/>
              </a:spcBef>
              <a:spcAft>
                <a:spcPts val="0"/>
              </a:spcAft>
              <a:buSzPts val="1400"/>
              <a:buFont typeface="Arial"/>
              <a:buChar char="•"/>
            </a:pPr>
            <a:r>
              <a:rPr lang="en-US" sz="2590"/>
              <a:t>How people are differently impacted by climate change </a:t>
            </a:r>
            <a:endParaRPr/>
          </a:p>
          <a:p>
            <a:pPr marL="685800" lvl="0" indent="-457200" algn="l" rtl="0">
              <a:lnSpc>
                <a:spcPct val="80000"/>
              </a:lnSpc>
              <a:spcBef>
                <a:spcPts val="0"/>
              </a:spcBef>
              <a:spcAft>
                <a:spcPts val="0"/>
              </a:spcAft>
              <a:buSzPts val="1400"/>
              <a:buFont typeface="Arial"/>
              <a:buChar char="•"/>
            </a:pPr>
            <a:r>
              <a:rPr lang="en-US" sz="2590"/>
              <a:t>Why gender matters and how to think about the intersection of gender and other forms of social inclusion or exclusion – and what it means for effective climate action</a:t>
            </a:r>
            <a:endParaRPr/>
          </a:p>
          <a:p>
            <a:pPr marL="685800" lvl="0" indent="-457200" algn="l" rtl="0">
              <a:lnSpc>
                <a:spcPct val="80000"/>
              </a:lnSpc>
              <a:spcBef>
                <a:spcPts val="0"/>
              </a:spcBef>
              <a:spcAft>
                <a:spcPts val="0"/>
              </a:spcAft>
              <a:buSzPts val="1400"/>
              <a:buFont typeface="Arial"/>
              <a:buChar char="•"/>
            </a:pPr>
            <a:r>
              <a:rPr lang="en-US" sz="2590"/>
              <a:t>How involving women in climate action includes all people’s skills and knowledge improves outcomes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781487" y="353901"/>
            <a:ext cx="8602210"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What gives us the ability to adapt and be resilient?</a:t>
            </a:r>
            <a:endParaRPr/>
          </a:p>
        </p:txBody>
      </p:sp>
      <p:sp>
        <p:nvSpPr>
          <p:cNvPr id="209" name="Google Shape;209;p3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pic>
        <p:nvPicPr>
          <p:cNvPr id="210" name="Google Shape;210;p30" descr="A picture containing screenshot&#10;&#10;Description automatically generated"/>
          <p:cNvPicPr preferRelativeResize="0"/>
          <p:nvPr/>
        </p:nvPicPr>
        <p:blipFill rotWithShape="1">
          <a:blip r:embed="rId3">
            <a:alphaModFix/>
          </a:blip>
          <a:srcRect/>
          <a:stretch/>
        </p:blipFill>
        <p:spPr>
          <a:xfrm>
            <a:off x="516585" y="861643"/>
            <a:ext cx="7905090" cy="57703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643978" y="230819"/>
            <a:ext cx="7594500" cy="89664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and girls often have less access to the things that make people more resilient </a:t>
            </a:r>
            <a:endParaRPr/>
          </a:p>
        </p:txBody>
      </p:sp>
      <p:sp>
        <p:nvSpPr>
          <p:cNvPr id="216" name="Google Shape;216;p31"/>
          <p:cNvSpPr txBox="1">
            <a:spLocks noGrp="1"/>
          </p:cNvSpPr>
          <p:nvPr>
            <p:ph type="body" idx="1"/>
          </p:nvPr>
        </p:nvSpPr>
        <p:spPr>
          <a:xfrm>
            <a:off x="643977" y="1223938"/>
            <a:ext cx="7709909" cy="5017063"/>
          </a:xfrm>
          <a:prstGeom prst="rect">
            <a:avLst/>
          </a:prstGeom>
          <a:noFill/>
          <a:ln>
            <a:noFill/>
          </a:ln>
        </p:spPr>
        <p:txBody>
          <a:bodyPr spcFirstLastPara="1" wrap="square" lIns="0" tIns="0" rIns="0" bIns="0" anchor="t" anchorCtr="0">
            <a:noAutofit/>
          </a:bodyPr>
          <a:lstStyle/>
          <a:p>
            <a:pPr marL="457200" lvl="0" indent="-228600" algn="l" rtl="0">
              <a:lnSpc>
                <a:spcPct val="80000"/>
              </a:lnSpc>
              <a:spcBef>
                <a:spcPts val="0"/>
              </a:spcBef>
              <a:spcAft>
                <a:spcPts val="0"/>
              </a:spcAft>
              <a:buSzPts val="1400"/>
              <a:buNone/>
            </a:pPr>
            <a:r>
              <a:rPr lang="en-US" sz="1870"/>
              <a:t>We talked about the gender development gap before – globally and in countries;</a:t>
            </a:r>
            <a:endParaRPr/>
          </a:p>
          <a:p>
            <a:pPr marL="571500" lvl="0" indent="-342900" algn="l" rtl="0">
              <a:lnSpc>
                <a:spcPct val="80000"/>
              </a:lnSpc>
              <a:spcBef>
                <a:spcPts val="0"/>
              </a:spcBef>
              <a:spcAft>
                <a:spcPts val="0"/>
              </a:spcAft>
              <a:buSzPts val="1400"/>
              <a:buFont typeface="Calibri"/>
              <a:buChar char="-"/>
            </a:pPr>
            <a:r>
              <a:rPr lang="en-US" sz="1870"/>
              <a:t>The gender development gap is measured by the difference in women’s and men’s health outcomes, education outcomes and prospects, and also looks at: economic resources under their command (another element of resilience).</a:t>
            </a:r>
            <a:endParaRPr/>
          </a:p>
          <a:p>
            <a:pPr marL="571500" lvl="0" indent="-254000" algn="l" rtl="0">
              <a:lnSpc>
                <a:spcPct val="80000"/>
              </a:lnSpc>
              <a:spcBef>
                <a:spcPts val="0"/>
              </a:spcBef>
              <a:spcAft>
                <a:spcPts val="0"/>
              </a:spcAft>
              <a:buSzPts val="1400"/>
              <a:buFont typeface="Calibri"/>
              <a:buNone/>
            </a:pPr>
            <a:endParaRPr sz="1870"/>
          </a:p>
          <a:p>
            <a:pPr marL="228600" lvl="0" indent="0" algn="l" rtl="0">
              <a:lnSpc>
                <a:spcPct val="80000"/>
              </a:lnSpc>
              <a:spcBef>
                <a:spcPts val="0"/>
              </a:spcBef>
              <a:spcAft>
                <a:spcPts val="0"/>
              </a:spcAft>
              <a:buSzPts val="1400"/>
              <a:buNone/>
            </a:pPr>
            <a:r>
              <a:rPr lang="en-US" sz="1870"/>
              <a:t>Insights from research on how the gender development gap affects climate vulnerability and action on climate adaptation: </a:t>
            </a:r>
            <a:endParaRPr/>
          </a:p>
          <a:p>
            <a:pPr marL="571500" lvl="0" indent="-342900" algn="l" rtl="0">
              <a:lnSpc>
                <a:spcPct val="80000"/>
              </a:lnSpc>
              <a:spcBef>
                <a:spcPts val="0"/>
              </a:spcBef>
              <a:spcAft>
                <a:spcPts val="0"/>
              </a:spcAft>
              <a:buSzPts val="1400"/>
              <a:buFont typeface="Calibri"/>
              <a:buChar char="-"/>
            </a:pPr>
            <a:r>
              <a:rPr lang="en-US" sz="1870"/>
              <a:t>Latin America – women have less formal waged employment, less access to social safety nets/social insurance such as healthcare, pensions (Vazquez et al, 2018)</a:t>
            </a:r>
            <a:endParaRPr/>
          </a:p>
          <a:p>
            <a:pPr marL="571500" lvl="0" indent="-342900" algn="l" rtl="0">
              <a:lnSpc>
                <a:spcPct val="80000"/>
              </a:lnSpc>
              <a:spcBef>
                <a:spcPts val="0"/>
              </a:spcBef>
              <a:spcAft>
                <a:spcPts val="0"/>
              </a:spcAft>
              <a:buSzPts val="1400"/>
              <a:buFont typeface="Calibri"/>
              <a:buChar char="-"/>
            </a:pPr>
            <a:r>
              <a:rPr lang="en-US" sz="1870"/>
              <a:t>Africa and Asia – extensive evidence from the CARIAA programme that climate change and more frequent extreme weather events affect women more than men (Rao et al, 2019)</a:t>
            </a:r>
            <a:endParaRPr/>
          </a:p>
          <a:p>
            <a:pPr marL="571500" lvl="0" indent="-254000" algn="l" rtl="0">
              <a:lnSpc>
                <a:spcPct val="80000"/>
              </a:lnSpc>
              <a:spcBef>
                <a:spcPts val="0"/>
              </a:spcBef>
              <a:spcAft>
                <a:spcPts val="0"/>
              </a:spcAft>
              <a:buSzPts val="1400"/>
              <a:buFont typeface="Calibri"/>
              <a:buNone/>
            </a:pPr>
            <a:endParaRPr sz="1870"/>
          </a:p>
          <a:p>
            <a:pPr marL="571500" lvl="0" indent="-342900" algn="l" rtl="0">
              <a:lnSpc>
                <a:spcPct val="80000"/>
              </a:lnSpc>
              <a:spcBef>
                <a:spcPts val="0"/>
              </a:spcBef>
              <a:spcAft>
                <a:spcPts val="0"/>
              </a:spcAft>
              <a:buSzPts val="1400"/>
              <a:buFont typeface="Arial"/>
              <a:buChar char="•"/>
            </a:pPr>
            <a:r>
              <a:rPr lang="en-US" sz="2040"/>
              <a:t>Climate change is a multiplier of existing vulnerabilities in a warming and transforming world</a:t>
            </a:r>
            <a:endParaRPr/>
          </a:p>
          <a:p>
            <a:pPr marL="571500" lvl="0" indent="-342900" algn="l" rtl="0">
              <a:lnSpc>
                <a:spcPct val="80000"/>
              </a:lnSpc>
              <a:spcBef>
                <a:spcPts val="0"/>
              </a:spcBef>
              <a:spcAft>
                <a:spcPts val="0"/>
              </a:spcAft>
              <a:buSzPts val="1400"/>
              <a:buFont typeface="Arial"/>
              <a:buChar char="•"/>
            </a:pPr>
            <a:r>
              <a:rPr lang="en-US" sz="2040"/>
              <a:t>Threatens to reverse hard-earned development gains</a:t>
            </a:r>
            <a:endParaRPr/>
          </a:p>
          <a:p>
            <a:pPr marL="571500" lvl="0" indent="-342900" algn="l" rtl="0">
              <a:lnSpc>
                <a:spcPct val="80000"/>
              </a:lnSpc>
              <a:spcBef>
                <a:spcPts val="0"/>
              </a:spcBef>
              <a:spcAft>
                <a:spcPts val="0"/>
              </a:spcAft>
              <a:buSzPts val="1400"/>
              <a:buFont typeface="Arial"/>
              <a:buChar char="•"/>
            </a:pPr>
            <a:r>
              <a:rPr lang="en-US" sz="2040"/>
              <a:t>Importance of governance, institutions and social accountability for equitable climate action and response measures</a:t>
            </a:r>
            <a:endParaRPr/>
          </a:p>
          <a:p>
            <a:pPr marL="228600" lvl="0" indent="0" algn="l" rtl="0">
              <a:lnSpc>
                <a:spcPct val="80000"/>
              </a:lnSpc>
              <a:spcBef>
                <a:spcPts val="0"/>
              </a:spcBef>
              <a:spcAft>
                <a:spcPts val="0"/>
              </a:spcAft>
              <a:buSzPts val="1400"/>
              <a:buNone/>
            </a:pPr>
            <a:endParaRPr sz="1870"/>
          </a:p>
          <a:p>
            <a:pPr marL="457200" lvl="0" indent="-228600" algn="l" rtl="0">
              <a:lnSpc>
                <a:spcPct val="80000"/>
              </a:lnSpc>
              <a:spcBef>
                <a:spcPts val="0"/>
              </a:spcBef>
              <a:spcAft>
                <a:spcPts val="0"/>
              </a:spcAft>
              <a:buSzPts val="1400"/>
              <a:buNone/>
            </a:pPr>
            <a:endParaRPr sz="1870"/>
          </a:p>
          <a:p>
            <a:pPr marL="457200" lvl="0" indent="-228600" algn="l" rtl="0">
              <a:lnSpc>
                <a:spcPct val="80000"/>
              </a:lnSpc>
              <a:spcBef>
                <a:spcPts val="0"/>
              </a:spcBef>
              <a:spcAft>
                <a:spcPts val="0"/>
              </a:spcAft>
              <a:buSzPts val="1400"/>
              <a:buNone/>
            </a:pPr>
            <a:endParaRPr sz="2040" b="1">
              <a:highlight>
                <a:srgbClr val="00FF00"/>
              </a:highlight>
            </a:endParaRPr>
          </a:p>
          <a:p>
            <a:pPr marL="457200" lvl="0" indent="-228600" algn="l" rtl="0">
              <a:lnSpc>
                <a:spcPct val="80000"/>
              </a:lnSpc>
              <a:spcBef>
                <a:spcPts val="0"/>
              </a:spcBef>
              <a:spcAft>
                <a:spcPts val="0"/>
              </a:spcAft>
              <a:buSzPts val="1400"/>
              <a:buNone/>
            </a:pPr>
            <a:endParaRPr sz="2040">
              <a:highlight>
                <a:srgbClr val="00FF00"/>
              </a:highlight>
            </a:endParaRPr>
          </a:p>
          <a:p>
            <a:pPr marL="457200" lvl="0" indent="-228600" algn="l" rtl="0">
              <a:lnSpc>
                <a:spcPct val="80000"/>
              </a:lnSpc>
              <a:spcBef>
                <a:spcPts val="0"/>
              </a:spcBef>
              <a:spcAft>
                <a:spcPts val="0"/>
              </a:spcAft>
              <a:buSzPts val="1400"/>
              <a:buNone/>
            </a:pPr>
            <a:endParaRPr sz="1870"/>
          </a:p>
        </p:txBody>
      </p:sp>
      <p:sp>
        <p:nvSpPr>
          <p:cNvPr id="217" name="Google Shape;217;p3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643978" y="230819"/>
            <a:ext cx="7594500" cy="89664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and girls often have less access to the things that make people more resilient </a:t>
            </a:r>
            <a:endParaRPr/>
          </a:p>
        </p:txBody>
      </p:sp>
      <p:sp>
        <p:nvSpPr>
          <p:cNvPr id="223" name="Google Shape;223;p32"/>
          <p:cNvSpPr txBox="1">
            <a:spLocks noGrp="1"/>
          </p:cNvSpPr>
          <p:nvPr>
            <p:ph type="body" idx="1"/>
          </p:nvPr>
        </p:nvSpPr>
        <p:spPr>
          <a:xfrm>
            <a:off x="643978" y="1223939"/>
            <a:ext cx="7060912" cy="2957444"/>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Calibri"/>
              <a:buChar char="-"/>
            </a:pPr>
            <a:r>
              <a:rPr lang="en-US"/>
              <a:t>A gender gap is especially evident when it comes to the impact of natural hazards (e.g. climate shocks) on different people</a:t>
            </a:r>
            <a:endParaRPr/>
          </a:p>
          <a:p>
            <a:pPr marL="571500" lvl="0" indent="-342900" algn="l" rtl="0">
              <a:lnSpc>
                <a:spcPct val="100000"/>
              </a:lnSpc>
              <a:spcBef>
                <a:spcPts val="0"/>
              </a:spcBef>
              <a:spcAft>
                <a:spcPts val="0"/>
              </a:spcAft>
              <a:buSzPts val="1400"/>
              <a:buFont typeface="Calibri"/>
              <a:buChar char="-"/>
            </a:pPr>
            <a:r>
              <a:rPr lang="en-US"/>
              <a:t>Women are more deeply affected by climate shocks</a:t>
            </a:r>
            <a:endParaRPr/>
          </a:p>
          <a:p>
            <a:pPr marL="571500" lvl="0" indent="-342900" algn="l" rtl="0">
              <a:lnSpc>
                <a:spcPct val="100000"/>
              </a:lnSpc>
              <a:spcBef>
                <a:spcPts val="0"/>
              </a:spcBef>
              <a:spcAft>
                <a:spcPts val="0"/>
              </a:spcAft>
              <a:buSzPts val="1400"/>
              <a:buFont typeface="Calibri"/>
              <a:buChar char="-"/>
            </a:pPr>
            <a:r>
              <a:rPr lang="en-US"/>
              <a:t>It’s harder – on average – for them to bounce back</a:t>
            </a:r>
            <a:endParaRPr/>
          </a:p>
          <a:p>
            <a:pPr marL="571500" lvl="0" indent="-342900" algn="l" rtl="0">
              <a:lnSpc>
                <a:spcPct val="100000"/>
              </a:lnSpc>
              <a:spcBef>
                <a:spcPts val="0"/>
              </a:spcBef>
              <a:spcAft>
                <a:spcPts val="0"/>
              </a:spcAft>
              <a:buSzPts val="1400"/>
              <a:buFont typeface="Calibri"/>
              <a:buChar char="-"/>
            </a:pPr>
            <a:r>
              <a:rPr lang="en-US"/>
              <a:t>Disasters tend to exacerbate social inequalities and existing power divisions</a:t>
            </a:r>
            <a:endParaRPr/>
          </a:p>
          <a:p>
            <a:pPr marL="571500" lvl="0" indent="-254000" algn="l" rtl="0">
              <a:lnSpc>
                <a:spcPct val="100000"/>
              </a:lnSpc>
              <a:spcBef>
                <a:spcPts val="0"/>
              </a:spcBef>
              <a:spcAft>
                <a:spcPts val="0"/>
              </a:spcAft>
              <a:buSzPts val="1400"/>
              <a:buFont typeface="Calibri"/>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sz="2400" b="1">
              <a:highlight>
                <a:srgbClr val="00FF00"/>
              </a:highlight>
            </a:endParaRPr>
          </a:p>
          <a:p>
            <a:pPr marL="457200" lvl="0" indent="-228600" algn="l" rtl="0">
              <a:lnSpc>
                <a:spcPct val="100000"/>
              </a:lnSpc>
              <a:spcBef>
                <a:spcPts val="0"/>
              </a:spcBef>
              <a:spcAft>
                <a:spcPts val="0"/>
              </a:spcAft>
              <a:buSzPts val="1400"/>
              <a:buNone/>
            </a:pPr>
            <a:endParaRPr sz="2400">
              <a:highlight>
                <a:srgbClr val="00FF00"/>
              </a:highlight>
            </a:endParaRPr>
          </a:p>
          <a:p>
            <a:pPr marL="457200" lvl="0" indent="-228600" algn="l" rtl="0">
              <a:lnSpc>
                <a:spcPct val="100000"/>
              </a:lnSpc>
              <a:spcBef>
                <a:spcPts val="0"/>
              </a:spcBef>
              <a:spcAft>
                <a:spcPts val="0"/>
              </a:spcAft>
              <a:buSzPts val="1400"/>
              <a:buNone/>
            </a:pPr>
            <a:endParaRPr/>
          </a:p>
        </p:txBody>
      </p:sp>
      <p:sp>
        <p:nvSpPr>
          <p:cNvPr id="224" name="Google Shape;224;p3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22</a:t>
            </a:fld>
            <a:endParaRPr/>
          </a:p>
        </p:txBody>
      </p:sp>
      <p:pic>
        <p:nvPicPr>
          <p:cNvPr id="225" name="Google Shape;225;p32" descr="A picture containing drawing&#10;&#10;Description automatically generated"/>
          <p:cNvPicPr preferRelativeResize="0"/>
          <p:nvPr/>
        </p:nvPicPr>
        <p:blipFill rotWithShape="1">
          <a:blip r:embed="rId3">
            <a:alphaModFix/>
          </a:blip>
          <a:srcRect/>
          <a:stretch/>
        </p:blipFill>
        <p:spPr>
          <a:xfrm>
            <a:off x="3808272" y="3906897"/>
            <a:ext cx="3727448" cy="25351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774876" y="168676"/>
            <a:ext cx="7594248"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studies: How gender-responsive approaches are making climate-smart agriculture succeed</a:t>
            </a:r>
            <a:endParaRPr/>
          </a:p>
        </p:txBody>
      </p:sp>
      <p:sp>
        <p:nvSpPr>
          <p:cNvPr id="231" name="Google Shape;231;p33"/>
          <p:cNvSpPr txBox="1">
            <a:spLocks noGrp="1"/>
          </p:cNvSpPr>
          <p:nvPr>
            <p:ph type="body" idx="1"/>
          </p:nvPr>
        </p:nvSpPr>
        <p:spPr>
          <a:xfrm>
            <a:off x="324381" y="1392615"/>
            <a:ext cx="4247619" cy="5049449"/>
          </a:xfrm>
          <a:prstGeom prst="rect">
            <a:avLst/>
          </a:prstGeom>
          <a:noFill/>
          <a:ln>
            <a:noFill/>
          </a:ln>
        </p:spPr>
        <p:txBody>
          <a:bodyPr spcFirstLastPara="1" wrap="square" lIns="0" tIns="0" rIns="0" bIns="0" anchor="t" anchorCtr="0">
            <a:noAutofit/>
          </a:bodyPr>
          <a:lstStyle/>
          <a:p>
            <a:pPr marL="457200" lvl="0" indent="0" algn="l" rtl="0">
              <a:lnSpc>
                <a:spcPct val="80000"/>
              </a:lnSpc>
              <a:spcBef>
                <a:spcPts val="0"/>
              </a:spcBef>
              <a:spcAft>
                <a:spcPts val="0"/>
              </a:spcAft>
              <a:buSzPts val="1400"/>
              <a:buNone/>
            </a:pPr>
            <a:r>
              <a:rPr lang="en-US" sz="1782"/>
              <a:t>We know agriculture is being affected by climate change</a:t>
            </a:r>
            <a:endParaRPr/>
          </a:p>
          <a:p>
            <a:pPr marL="457200" lvl="0" indent="0" algn="l" rtl="0">
              <a:lnSpc>
                <a:spcPct val="80000"/>
              </a:lnSpc>
              <a:spcBef>
                <a:spcPts val="0"/>
              </a:spcBef>
              <a:spcAft>
                <a:spcPts val="0"/>
              </a:spcAft>
              <a:buSzPts val="1400"/>
              <a:buNone/>
            </a:pPr>
            <a:endParaRPr sz="1782"/>
          </a:p>
          <a:p>
            <a:pPr marL="457200" lvl="0" indent="0" algn="l" rtl="0">
              <a:lnSpc>
                <a:spcPct val="80000"/>
              </a:lnSpc>
              <a:spcBef>
                <a:spcPts val="0"/>
              </a:spcBef>
              <a:spcAft>
                <a:spcPts val="0"/>
              </a:spcAft>
              <a:buSzPts val="1400"/>
              <a:buNone/>
            </a:pPr>
            <a:r>
              <a:rPr lang="en-US" sz="1782"/>
              <a:t>We know women make up a substantial portion – often half the workforce or even more in some communities</a:t>
            </a:r>
            <a:endParaRPr/>
          </a:p>
          <a:p>
            <a:pPr marL="457200" lvl="0" indent="0" algn="l" rtl="0">
              <a:lnSpc>
                <a:spcPct val="80000"/>
              </a:lnSpc>
              <a:spcBef>
                <a:spcPts val="0"/>
              </a:spcBef>
              <a:spcAft>
                <a:spcPts val="0"/>
              </a:spcAft>
              <a:buSzPts val="1400"/>
              <a:buNone/>
            </a:pPr>
            <a:endParaRPr sz="1782" b="1"/>
          </a:p>
          <a:p>
            <a:pPr marL="457200" lvl="0" indent="0" algn="l" rtl="0">
              <a:lnSpc>
                <a:spcPct val="80000"/>
              </a:lnSpc>
              <a:spcBef>
                <a:spcPts val="0"/>
              </a:spcBef>
              <a:spcAft>
                <a:spcPts val="0"/>
              </a:spcAft>
              <a:buSzPts val="1400"/>
              <a:buNone/>
            </a:pPr>
            <a:r>
              <a:rPr lang="en-US" sz="1782"/>
              <a:t>In rural communities of Africa, Asia and Latin America, household responsibilities vary – women often responsible for gathering fuel, fetching water</a:t>
            </a:r>
            <a:endParaRPr/>
          </a:p>
          <a:p>
            <a:pPr marL="457200" lvl="0" indent="0" algn="l" rtl="0">
              <a:lnSpc>
                <a:spcPct val="80000"/>
              </a:lnSpc>
              <a:spcBef>
                <a:spcPts val="0"/>
              </a:spcBef>
              <a:spcAft>
                <a:spcPts val="0"/>
              </a:spcAft>
              <a:buSzPts val="1400"/>
              <a:buNone/>
            </a:pPr>
            <a:endParaRPr sz="1782"/>
          </a:p>
          <a:p>
            <a:pPr marL="457200" lvl="0" indent="0" algn="l" rtl="0">
              <a:lnSpc>
                <a:spcPct val="80000"/>
              </a:lnSpc>
              <a:spcBef>
                <a:spcPts val="0"/>
              </a:spcBef>
              <a:spcAft>
                <a:spcPts val="0"/>
              </a:spcAft>
              <a:buSzPts val="1400"/>
              <a:buNone/>
            </a:pPr>
            <a:r>
              <a:rPr lang="en-US" sz="1782"/>
              <a:t>Resource degradation is a challenge for time use – exacerbating time poverty and physical exhaustion (and taking girls away from education)</a:t>
            </a:r>
            <a:endParaRPr/>
          </a:p>
          <a:p>
            <a:pPr marL="457200" lvl="0" indent="0" algn="l" rtl="0">
              <a:lnSpc>
                <a:spcPct val="80000"/>
              </a:lnSpc>
              <a:spcBef>
                <a:spcPts val="0"/>
              </a:spcBef>
              <a:spcAft>
                <a:spcPts val="0"/>
              </a:spcAft>
              <a:buSzPts val="1400"/>
              <a:buNone/>
            </a:pPr>
            <a:endParaRPr sz="1782"/>
          </a:p>
          <a:p>
            <a:pPr marL="457200" lvl="0" indent="0" algn="l" rtl="0">
              <a:lnSpc>
                <a:spcPct val="80000"/>
              </a:lnSpc>
              <a:spcBef>
                <a:spcPts val="0"/>
              </a:spcBef>
              <a:spcAft>
                <a:spcPts val="0"/>
              </a:spcAft>
              <a:buSzPts val="1400"/>
              <a:buNone/>
            </a:pPr>
            <a:r>
              <a:rPr lang="en-US" sz="1782"/>
              <a:t>Women also often critical to management of common property resources</a:t>
            </a:r>
            <a:endParaRPr/>
          </a:p>
          <a:p>
            <a:pPr marL="457200" lvl="0" indent="0" algn="l" rtl="0">
              <a:lnSpc>
                <a:spcPct val="80000"/>
              </a:lnSpc>
              <a:spcBef>
                <a:spcPts val="0"/>
              </a:spcBef>
              <a:spcAft>
                <a:spcPts val="0"/>
              </a:spcAft>
              <a:buSzPts val="1400"/>
              <a:buNone/>
            </a:pPr>
            <a:endParaRPr sz="1704"/>
          </a:p>
          <a:p>
            <a:pPr marL="457200" lvl="0" indent="0" algn="l" rtl="0">
              <a:lnSpc>
                <a:spcPct val="80000"/>
              </a:lnSpc>
              <a:spcBef>
                <a:spcPts val="0"/>
              </a:spcBef>
              <a:spcAft>
                <a:spcPts val="0"/>
              </a:spcAft>
              <a:buSzPts val="1400"/>
              <a:buNone/>
            </a:pPr>
            <a:endParaRPr sz="1704"/>
          </a:p>
          <a:p>
            <a:pPr marL="457200" lvl="0" indent="0" algn="l" rtl="0">
              <a:lnSpc>
                <a:spcPct val="80000"/>
              </a:lnSpc>
              <a:spcBef>
                <a:spcPts val="0"/>
              </a:spcBef>
              <a:spcAft>
                <a:spcPts val="0"/>
              </a:spcAft>
              <a:buSzPts val="1400"/>
              <a:buNone/>
            </a:pPr>
            <a:endParaRPr sz="1860" b="1">
              <a:highlight>
                <a:srgbClr val="00FF00"/>
              </a:highlight>
            </a:endParaRPr>
          </a:p>
          <a:p>
            <a:pPr marL="457200" lvl="0" indent="0" algn="l" rtl="0">
              <a:lnSpc>
                <a:spcPct val="80000"/>
              </a:lnSpc>
              <a:spcBef>
                <a:spcPts val="0"/>
              </a:spcBef>
              <a:spcAft>
                <a:spcPts val="0"/>
              </a:spcAft>
              <a:buSzPts val="1400"/>
              <a:buNone/>
            </a:pPr>
            <a:endParaRPr sz="1860">
              <a:highlight>
                <a:srgbClr val="00FF00"/>
              </a:highlight>
            </a:endParaRPr>
          </a:p>
          <a:p>
            <a:pPr marL="457200" lvl="0" indent="0" algn="l" rtl="0">
              <a:lnSpc>
                <a:spcPct val="80000"/>
              </a:lnSpc>
              <a:spcBef>
                <a:spcPts val="0"/>
              </a:spcBef>
              <a:spcAft>
                <a:spcPts val="0"/>
              </a:spcAft>
              <a:buSzPts val="1400"/>
              <a:buNone/>
            </a:pPr>
            <a:endParaRPr sz="1704"/>
          </a:p>
        </p:txBody>
      </p:sp>
      <p:sp>
        <p:nvSpPr>
          <p:cNvPr id="232" name="Google Shape;232;p3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23</a:t>
            </a:fld>
            <a:endParaRPr/>
          </a:p>
        </p:txBody>
      </p:sp>
      <p:pic>
        <p:nvPicPr>
          <p:cNvPr id="233" name="Google Shape;233;p33" descr="A person holding a flower&#10;&#10;Description automatically generated"/>
          <p:cNvPicPr preferRelativeResize="0"/>
          <p:nvPr/>
        </p:nvPicPr>
        <p:blipFill rotWithShape="1">
          <a:blip r:embed="rId3">
            <a:alphaModFix/>
          </a:blip>
          <a:srcRect/>
          <a:stretch/>
        </p:blipFill>
        <p:spPr>
          <a:xfrm>
            <a:off x="4892016" y="1392615"/>
            <a:ext cx="3927603" cy="415555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4" descr="A close up of a map&#10;&#10;Description automatically generated"/>
          <p:cNvPicPr preferRelativeResize="0"/>
          <p:nvPr/>
        </p:nvPicPr>
        <p:blipFill rotWithShape="1">
          <a:blip r:embed="rId3">
            <a:alphaModFix/>
          </a:blip>
          <a:srcRect/>
          <a:stretch/>
        </p:blipFill>
        <p:spPr>
          <a:xfrm>
            <a:off x="0" y="123163"/>
            <a:ext cx="9144000" cy="66116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5" descr="A close up of a map&#10;&#10;Description automatically generated"/>
          <p:cNvPicPr preferRelativeResize="0"/>
          <p:nvPr/>
        </p:nvPicPr>
        <p:blipFill rotWithShape="1">
          <a:blip r:embed="rId3">
            <a:alphaModFix/>
          </a:blip>
          <a:srcRect/>
          <a:stretch/>
        </p:blipFill>
        <p:spPr>
          <a:xfrm>
            <a:off x="0" y="71141"/>
            <a:ext cx="9144000" cy="671571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6" descr="A close up of a map&#10;&#10;Description automatically generated"/>
          <p:cNvPicPr preferRelativeResize="0"/>
          <p:nvPr/>
        </p:nvPicPr>
        <p:blipFill rotWithShape="1">
          <a:blip r:embed="rId3">
            <a:alphaModFix/>
          </a:blip>
          <a:srcRect/>
          <a:stretch/>
        </p:blipFill>
        <p:spPr>
          <a:xfrm>
            <a:off x="0" y="144172"/>
            <a:ext cx="9144000" cy="656965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470515" y="275322"/>
            <a:ext cx="8366079"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3200"/>
              <a:buFont typeface="Calibri"/>
              <a:buNone/>
            </a:pPr>
            <a:r>
              <a:rPr lang="en-US"/>
              <a:t>The current picture: Women are missing out on key opportunities (1)</a:t>
            </a:r>
            <a:endParaRPr/>
          </a:p>
        </p:txBody>
      </p:sp>
      <p:sp>
        <p:nvSpPr>
          <p:cNvPr id="255" name="Google Shape;255;p37"/>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
        <p:nvSpPr>
          <p:cNvPr id="256" name="Google Shape;256;p37"/>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dk2"/>
                </a:solidFill>
              </a:rPr>
              <a:t>Climate and Development Knowledge Network  |  www.cdkn.org   </a:t>
            </a:r>
            <a:endParaRPr>
              <a:solidFill>
                <a:schemeClr val="dk2"/>
              </a:solidFill>
            </a:endParaRPr>
          </a:p>
        </p:txBody>
      </p:sp>
      <p:sp>
        <p:nvSpPr>
          <p:cNvPr id="257" name="Google Shape;257;p37"/>
          <p:cNvSpPr txBox="1"/>
          <p:nvPr/>
        </p:nvSpPr>
        <p:spPr>
          <a:xfrm>
            <a:off x="457201" y="1418323"/>
            <a:ext cx="4416640" cy="52937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IPCC finds that drivers of land degradation, desertification and their negative impacts on people in a changing climate include: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Land tenure insecurity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property rights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access to markets and to agricultural advisory services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technical knowledge and skills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Poor climate information services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(Agriculture price distortions)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agricultural subsidies)</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Several of these have a gender dimension – which ones? Why?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8" name="Google Shape;258;p37" descr="A person standing in a field&#10;&#10;Description automatically generated"/>
          <p:cNvPicPr preferRelativeResize="0"/>
          <p:nvPr/>
        </p:nvPicPr>
        <p:blipFill rotWithShape="1">
          <a:blip r:embed="rId3">
            <a:alphaModFix/>
          </a:blip>
          <a:srcRect l="45550"/>
          <a:stretch/>
        </p:blipFill>
        <p:spPr>
          <a:xfrm>
            <a:off x="5333504" y="1418322"/>
            <a:ext cx="3245998" cy="39704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a:xfrm>
            <a:off x="457198" y="504308"/>
            <a:ext cx="8366079"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3200"/>
              <a:buFont typeface="Calibri"/>
              <a:buNone/>
            </a:pPr>
            <a:r>
              <a:rPr lang="en-US"/>
              <a:t>The current picture: Women are missing out on key opportunities (2)</a:t>
            </a:r>
            <a:endParaRPr/>
          </a:p>
        </p:txBody>
      </p:sp>
      <p:sp>
        <p:nvSpPr>
          <p:cNvPr id="265" name="Google Shape;265;p38"/>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sp>
        <p:nvSpPr>
          <p:cNvPr id="266" name="Google Shape;266;p38"/>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dk2"/>
                </a:solidFill>
              </a:rPr>
              <a:t>Climate and Development Knowledge Network  |  www.cdkn.org   </a:t>
            </a:r>
            <a:endParaRPr>
              <a:solidFill>
                <a:schemeClr val="dk2"/>
              </a:solidFill>
            </a:endParaRPr>
          </a:p>
        </p:txBody>
      </p:sp>
      <p:sp>
        <p:nvSpPr>
          <p:cNvPr id="267" name="Google Shape;267;p38"/>
          <p:cNvSpPr txBox="1"/>
          <p:nvPr/>
        </p:nvSpPr>
        <p:spPr>
          <a:xfrm>
            <a:off x="510500" y="1899822"/>
            <a:ext cx="4849353" cy="42473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“Skills and knowledge of women and marginalised groups are not yet sufficiently recognised” - IPCC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Avoid calling people ‘victims’ and falling into victim mentality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This mistake means that decision-makers don’t acknowledge and society doesn’t benefit sufficiently from knowledge, wisdom of: marginalised groups, including indigenous peoples, women, including widows and elderly women</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Next, </a:t>
            </a:r>
            <a:r>
              <a:rPr lang="en-US" sz="1800" b="0" i="0" u="none" strike="noStrike" cap="none">
                <a:solidFill>
                  <a:schemeClr val="dk1"/>
                </a:solidFill>
                <a:latin typeface="Calibri"/>
                <a:ea typeface="Calibri"/>
                <a:cs typeface="Calibri"/>
                <a:sym typeface="Calibri"/>
              </a:rPr>
              <a:t>let’s explore how </a:t>
            </a:r>
            <a:r>
              <a:rPr lang="en-US" sz="1800" b="1" i="0" u="none" strike="noStrike" cap="none">
                <a:solidFill>
                  <a:schemeClr val="dk1"/>
                </a:solidFill>
                <a:latin typeface="Calibri"/>
                <a:ea typeface="Calibri"/>
                <a:cs typeface="Calibri"/>
                <a:sym typeface="Calibri"/>
              </a:rPr>
              <a:t>inclusive </a:t>
            </a:r>
            <a:r>
              <a:rPr lang="en-US" sz="1800" b="0" i="0" u="none" strike="noStrike" cap="none">
                <a:solidFill>
                  <a:schemeClr val="dk1"/>
                </a:solidFill>
                <a:latin typeface="Calibri"/>
                <a:ea typeface="Calibri"/>
                <a:cs typeface="Calibri"/>
                <a:sym typeface="Calibri"/>
              </a:rPr>
              <a:t>climate-compatible development in rural areas makes for </a:t>
            </a:r>
            <a:r>
              <a:rPr lang="en-US" sz="1800" b="1" i="0" u="none" strike="noStrike" cap="none">
                <a:solidFill>
                  <a:schemeClr val="dk1"/>
                </a:solidFill>
                <a:latin typeface="Calibri"/>
                <a:ea typeface="Calibri"/>
                <a:cs typeface="Calibri"/>
                <a:sym typeface="Calibri"/>
              </a:rPr>
              <a:t>more effective </a:t>
            </a:r>
            <a:r>
              <a:rPr lang="en-US" sz="1800" b="0" i="0" u="none" strike="noStrike" cap="none">
                <a:solidFill>
                  <a:schemeClr val="dk1"/>
                </a:solidFill>
                <a:latin typeface="Calibri"/>
                <a:ea typeface="Calibri"/>
                <a:cs typeface="Calibri"/>
                <a:sym typeface="Calibri"/>
              </a:rPr>
              <a:t>development for everyone….</a:t>
            </a:r>
            <a:endParaRPr sz="1400" b="0" i="0" u="none" strike="noStrike" cap="none">
              <a:solidFill>
                <a:srgbClr val="000000"/>
              </a:solidFill>
              <a:latin typeface="Arial"/>
              <a:ea typeface="Arial"/>
              <a:cs typeface="Arial"/>
              <a:sym typeface="Arial"/>
            </a:endParaRPr>
          </a:p>
        </p:txBody>
      </p:sp>
      <p:pic>
        <p:nvPicPr>
          <p:cNvPr id="268" name="Google Shape;268;p38" descr="A person sitting on a dirt road&#10;&#10;Description automatically generated"/>
          <p:cNvPicPr preferRelativeResize="0">
            <a:picLocks noGrp="1"/>
          </p:cNvPicPr>
          <p:nvPr>
            <p:ph type="pic" idx="2"/>
          </p:nvPr>
        </p:nvPicPr>
        <p:blipFill rotWithShape="1">
          <a:blip r:embed="rId3">
            <a:alphaModFix/>
          </a:blip>
          <a:srcRect l="21623" r="21622"/>
          <a:stretch/>
        </p:blipFill>
        <p:spPr>
          <a:xfrm>
            <a:off x="5485567" y="1899822"/>
            <a:ext cx="3201232" cy="3761717"/>
          </a:xfrm>
          <a:prstGeom prst="rect">
            <a:avLst/>
          </a:prstGeom>
          <a:noFill/>
          <a:ln>
            <a:noFill/>
          </a:ln>
        </p:spPr>
      </p:pic>
      <p:sp>
        <p:nvSpPr>
          <p:cNvPr id="269" name="Google Shape;269;p38"/>
          <p:cNvSpPr txBox="1"/>
          <p:nvPr/>
        </p:nvSpPr>
        <p:spPr>
          <a:xfrm>
            <a:off x="6667130" y="6010183"/>
            <a:ext cx="1837678"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Image: IIED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697243" y="119406"/>
            <a:ext cx="8340223"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Nepal</a:t>
            </a:r>
            <a:endParaRPr/>
          </a:p>
        </p:txBody>
      </p:sp>
      <p:sp>
        <p:nvSpPr>
          <p:cNvPr id="275" name="Google Shape;275;p39"/>
          <p:cNvSpPr txBox="1">
            <a:spLocks noGrp="1"/>
          </p:cNvSpPr>
          <p:nvPr>
            <p:ph type="body" idx="1"/>
          </p:nvPr>
        </p:nvSpPr>
        <p:spPr>
          <a:xfrm>
            <a:off x="516585" y="731376"/>
            <a:ext cx="8340224" cy="539524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sz="2400" b="1"/>
              <a:t>Case study of predominantly female farm workers </a:t>
            </a:r>
            <a:endParaRPr sz="2400"/>
          </a:p>
          <a:p>
            <a:pPr marL="571500" lvl="0" indent="-342900" algn="l" rtl="0">
              <a:lnSpc>
                <a:spcPct val="100000"/>
              </a:lnSpc>
              <a:spcBef>
                <a:spcPts val="0"/>
              </a:spcBef>
              <a:spcAft>
                <a:spcPts val="0"/>
              </a:spcAft>
              <a:buSzPts val="1400"/>
              <a:buFont typeface="Arial"/>
              <a:buChar char="•"/>
            </a:pPr>
            <a:r>
              <a:rPr lang="en-US"/>
              <a:t>Farming community is predominantly female due to male migration overseas</a:t>
            </a:r>
            <a:endParaRPr/>
          </a:p>
          <a:p>
            <a:pPr marL="571500" lvl="0" indent="-342900" algn="l" rtl="0">
              <a:lnSpc>
                <a:spcPct val="100000"/>
              </a:lnSpc>
              <a:spcBef>
                <a:spcPts val="0"/>
              </a:spcBef>
              <a:spcAft>
                <a:spcPts val="0"/>
              </a:spcAft>
              <a:buSzPts val="1400"/>
              <a:buFont typeface="Arial"/>
              <a:buChar char="•"/>
            </a:pPr>
            <a:r>
              <a:rPr lang="en-US"/>
              <a:t>Climate change causes rising temperature, drought, intense rainfall</a:t>
            </a:r>
            <a:endParaRPr/>
          </a:p>
          <a:p>
            <a:pPr marL="571500" lvl="0" indent="-342900" algn="l" rtl="0">
              <a:lnSpc>
                <a:spcPct val="100000"/>
              </a:lnSpc>
              <a:spcBef>
                <a:spcPts val="0"/>
              </a:spcBef>
              <a:spcAft>
                <a:spcPts val="0"/>
              </a:spcAft>
              <a:buSzPts val="1400"/>
              <a:buFont typeface="Arial"/>
              <a:buChar char="•"/>
            </a:pPr>
            <a:r>
              <a:rPr lang="en-US"/>
              <a:t>66% of Nepali population involved in agriculture are deeply affected</a:t>
            </a:r>
            <a:endParaRPr/>
          </a:p>
          <a:p>
            <a:pPr marL="571500" lvl="0" indent="-342900" algn="l" rtl="0">
              <a:lnSpc>
                <a:spcPct val="100000"/>
              </a:lnSpc>
              <a:spcBef>
                <a:spcPts val="0"/>
              </a:spcBef>
              <a:spcAft>
                <a:spcPts val="0"/>
              </a:spcAft>
              <a:buSzPts val="1400"/>
              <a:buFont typeface="Arial"/>
              <a:buChar char="•"/>
            </a:pPr>
            <a:r>
              <a:rPr lang="en-US"/>
              <a:t>Woman-focused, climate compatible agriculture is essential!</a:t>
            </a:r>
            <a:endParaRPr/>
          </a:p>
        </p:txBody>
      </p:sp>
      <p:sp>
        <p:nvSpPr>
          <p:cNvPr id="276" name="Google Shape;276;p39"/>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29</a:t>
            </a:fld>
            <a:endParaRPr/>
          </a:p>
        </p:txBody>
      </p:sp>
      <p:pic>
        <p:nvPicPr>
          <p:cNvPr id="277" name="Google Shape;277;p39" descr="A group of people in a garden&#10;&#10;Description automatically generated"/>
          <p:cNvPicPr preferRelativeResize="0"/>
          <p:nvPr/>
        </p:nvPicPr>
        <p:blipFill rotWithShape="1">
          <a:blip r:embed="rId3">
            <a:alphaModFix/>
          </a:blip>
          <a:srcRect/>
          <a:stretch/>
        </p:blipFill>
        <p:spPr>
          <a:xfrm>
            <a:off x="0" y="3494432"/>
            <a:ext cx="9144000" cy="34379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1179053" y="115691"/>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How are people differently impacted by climate change?</a:t>
            </a:r>
            <a:endParaRPr/>
          </a:p>
        </p:txBody>
      </p:sp>
      <p:pic>
        <p:nvPicPr>
          <p:cNvPr id="79" name="Google Shape;79;p13" descr="A person holding a child&#10;&#10;Description automatically generated"/>
          <p:cNvPicPr preferRelativeResize="0"/>
          <p:nvPr/>
        </p:nvPicPr>
        <p:blipFill rotWithShape="1">
          <a:blip r:embed="rId3">
            <a:alphaModFix/>
          </a:blip>
          <a:srcRect/>
          <a:stretch/>
        </p:blipFill>
        <p:spPr>
          <a:xfrm>
            <a:off x="6219528" y="1360291"/>
            <a:ext cx="2910381" cy="1950865"/>
          </a:xfrm>
          <a:prstGeom prst="rect">
            <a:avLst/>
          </a:prstGeom>
          <a:noFill/>
          <a:ln>
            <a:noFill/>
          </a:ln>
        </p:spPr>
      </p:pic>
      <p:sp>
        <p:nvSpPr>
          <p:cNvPr id="80" name="Google Shape;80;p13"/>
          <p:cNvSpPr txBox="1"/>
          <p:nvPr/>
        </p:nvSpPr>
        <p:spPr>
          <a:xfrm>
            <a:off x="7953318" y="6596390"/>
            <a:ext cx="1438536"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Verdana"/>
                <a:ea typeface="Verdana"/>
                <a:cs typeface="Verdana"/>
                <a:sym typeface="Verdana"/>
              </a:rPr>
              <a:t>Image © DFID</a:t>
            </a:r>
            <a:endParaRPr sz="1400" b="0" i="0" u="none" strike="noStrike" cap="none">
              <a:solidFill>
                <a:srgbClr val="000000"/>
              </a:solidFill>
              <a:latin typeface="Arial"/>
              <a:ea typeface="Arial"/>
              <a:cs typeface="Arial"/>
              <a:sym typeface="Arial"/>
            </a:endParaRPr>
          </a:p>
        </p:txBody>
      </p:sp>
      <p:pic>
        <p:nvPicPr>
          <p:cNvPr id="81" name="Google Shape;81;p13" descr="A person wearing a hat&#10;&#10;Description automatically generated"/>
          <p:cNvPicPr preferRelativeResize="0"/>
          <p:nvPr/>
        </p:nvPicPr>
        <p:blipFill rotWithShape="1">
          <a:blip r:embed="rId4">
            <a:alphaModFix/>
          </a:blip>
          <a:srcRect/>
          <a:stretch/>
        </p:blipFill>
        <p:spPr>
          <a:xfrm>
            <a:off x="2195119" y="1360291"/>
            <a:ext cx="3232853" cy="2156584"/>
          </a:xfrm>
          <a:prstGeom prst="rect">
            <a:avLst/>
          </a:prstGeom>
          <a:noFill/>
          <a:ln>
            <a:noFill/>
          </a:ln>
        </p:spPr>
      </p:pic>
      <p:pic>
        <p:nvPicPr>
          <p:cNvPr id="82" name="Google Shape;82;p13" descr="A person standing posing for the camera&#10;&#10;Description automatically generated"/>
          <p:cNvPicPr preferRelativeResize="0"/>
          <p:nvPr/>
        </p:nvPicPr>
        <p:blipFill rotWithShape="1">
          <a:blip r:embed="rId5">
            <a:alphaModFix/>
          </a:blip>
          <a:srcRect/>
          <a:stretch/>
        </p:blipFill>
        <p:spPr>
          <a:xfrm>
            <a:off x="14091" y="4900955"/>
            <a:ext cx="3137482" cy="2092964"/>
          </a:xfrm>
          <a:prstGeom prst="rect">
            <a:avLst/>
          </a:prstGeom>
          <a:noFill/>
          <a:ln>
            <a:noFill/>
          </a:ln>
        </p:spPr>
      </p:pic>
      <p:pic>
        <p:nvPicPr>
          <p:cNvPr id="83" name="Google Shape;83;p13" descr="A picture containing outdoor, person, nature, young&#10;&#10;Description automatically generated"/>
          <p:cNvPicPr preferRelativeResize="0"/>
          <p:nvPr/>
        </p:nvPicPr>
        <p:blipFill rotWithShape="1">
          <a:blip r:embed="rId6">
            <a:alphaModFix/>
          </a:blip>
          <a:srcRect/>
          <a:stretch/>
        </p:blipFill>
        <p:spPr>
          <a:xfrm>
            <a:off x="1688424" y="3065436"/>
            <a:ext cx="2926297" cy="1952086"/>
          </a:xfrm>
          <a:prstGeom prst="rect">
            <a:avLst/>
          </a:prstGeom>
          <a:noFill/>
          <a:ln>
            <a:noFill/>
          </a:ln>
        </p:spPr>
      </p:pic>
      <p:pic>
        <p:nvPicPr>
          <p:cNvPr id="84" name="Google Shape;84;p13" descr="A picture containing person, indoor, young, table&#10;&#10;Description automatically generated"/>
          <p:cNvPicPr preferRelativeResize="0"/>
          <p:nvPr/>
        </p:nvPicPr>
        <p:blipFill rotWithShape="1">
          <a:blip r:embed="rId7">
            <a:alphaModFix/>
          </a:blip>
          <a:srcRect/>
          <a:stretch/>
        </p:blipFill>
        <p:spPr>
          <a:xfrm>
            <a:off x="4976508" y="3066658"/>
            <a:ext cx="2926297" cy="1950864"/>
          </a:xfrm>
          <a:prstGeom prst="rect">
            <a:avLst/>
          </a:prstGeom>
          <a:noFill/>
          <a:ln>
            <a:noFill/>
          </a:ln>
        </p:spPr>
      </p:pic>
      <p:pic>
        <p:nvPicPr>
          <p:cNvPr id="85" name="Google Shape;85;p13" descr="A person smiling for the camera&#10;&#10;Description automatically generated"/>
          <p:cNvPicPr preferRelativeResize="0"/>
          <p:nvPr/>
        </p:nvPicPr>
        <p:blipFill rotWithShape="1">
          <a:blip r:embed="rId8">
            <a:alphaModFix/>
          </a:blip>
          <a:srcRect/>
          <a:stretch/>
        </p:blipFill>
        <p:spPr>
          <a:xfrm>
            <a:off x="6130421" y="4847689"/>
            <a:ext cx="3013579" cy="2010311"/>
          </a:xfrm>
          <a:prstGeom prst="rect">
            <a:avLst/>
          </a:prstGeom>
          <a:noFill/>
          <a:ln>
            <a:noFill/>
          </a:ln>
          <a:effectLst>
            <a:outerShdw blurRad="50800" dist="50800" dir="5400000" sx="1000" sy="1000" algn="ctr" rotWithShape="0">
              <a:srgbClr val="000000"/>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555201" y="160979"/>
            <a:ext cx="8340224"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Nepal</a:t>
            </a:r>
            <a:endParaRPr/>
          </a:p>
        </p:txBody>
      </p:sp>
      <p:sp>
        <p:nvSpPr>
          <p:cNvPr id="283" name="Google Shape;283;p40"/>
          <p:cNvSpPr txBox="1">
            <a:spLocks noGrp="1"/>
          </p:cNvSpPr>
          <p:nvPr>
            <p:ph type="body" idx="1"/>
          </p:nvPr>
        </p:nvSpPr>
        <p:spPr>
          <a:xfrm>
            <a:off x="413159" y="731376"/>
            <a:ext cx="4558336" cy="539524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sz="2400" b="1"/>
              <a:t>Gender-responsive approach is more effective</a:t>
            </a:r>
            <a:endParaRPr/>
          </a:p>
          <a:p>
            <a:pPr marL="457200" lvl="0" indent="-228600" algn="l" rtl="0">
              <a:lnSpc>
                <a:spcPct val="100000"/>
              </a:lnSpc>
              <a:spcBef>
                <a:spcPts val="0"/>
              </a:spcBef>
              <a:spcAft>
                <a:spcPts val="0"/>
              </a:spcAft>
              <a:buSzPts val="1400"/>
              <a:buNone/>
            </a:pPr>
            <a:endParaRPr sz="2400" b="1"/>
          </a:p>
          <a:p>
            <a:pPr marL="457200" lvl="0" indent="-228600" algn="l" rtl="0">
              <a:lnSpc>
                <a:spcPct val="100000"/>
              </a:lnSpc>
              <a:spcBef>
                <a:spcPts val="0"/>
              </a:spcBef>
              <a:spcAft>
                <a:spcPts val="0"/>
              </a:spcAft>
              <a:buSzPts val="1400"/>
              <a:buNone/>
            </a:pPr>
            <a:r>
              <a:rPr lang="en-US" b="1">
                <a:latin typeface="Calibri"/>
                <a:ea typeface="Calibri"/>
                <a:cs typeface="Calibri"/>
                <a:sym typeface="Calibri"/>
              </a:rPr>
              <a:t>Challenges</a:t>
            </a:r>
            <a:endParaRPr/>
          </a:p>
          <a:p>
            <a:pPr marL="571500" lvl="0" indent="-342900" algn="l" rtl="0">
              <a:lnSpc>
                <a:spcPct val="100000"/>
              </a:lnSpc>
              <a:spcBef>
                <a:spcPts val="0"/>
              </a:spcBef>
              <a:spcAft>
                <a:spcPts val="0"/>
              </a:spcAft>
              <a:buSzPts val="1400"/>
              <a:buFont typeface="Arial"/>
              <a:buChar char="•"/>
            </a:pPr>
            <a:r>
              <a:rPr lang="en-US">
                <a:solidFill>
                  <a:srgbClr val="000000"/>
                </a:solidFill>
                <a:latin typeface="Calibri"/>
                <a:ea typeface="Calibri"/>
                <a:cs typeface="Calibri"/>
                <a:sym typeface="Calibri"/>
              </a:rPr>
              <a:t>Low capacity of government staff to implement and scale up climate smart agriculture (CSA); limited awareness among political leaders </a:t>
            </a:r>
            <a:endParaRPr/>
          </a:p>
          <a:p>
            <a:pPr marL="228600" lvl="0" indent="0" algn="l" rtl="0">
              <a:lnSpc>
                <a:spcPct val="100000"/>
              </a:lnSpc>
              <a:spcBef>
                <a:spcPts val="0"/>
              </a:spcBef>
              <a:spcAft>
                <a:spcPts val="0"/>
              </a:spcAft>
              <a:buSzPts val="1400"/>
              <a:buNone/>
            </a:pPr>
            <a:r>
              <a:rPr lang="en-US" b="1">
                <a:solidFill>
                  <a:srgbClr val="000000"/>
                </a:solidFill>
                <a:latin typeface="Calibri"/>
                <a:ea typeface="Calibri"/>
                <a:cs typeface="Calibri"/>
                <a:sym typeface="Calibri"/>
              </a:rPr>
              <a:t>Successful strategies</a:t>
            </a:r>
            <a:endParaRPr/>
          </a:p>
          <a:p>
            <a:pPr marL="571500" lvl="0" indent="-342900" algn="l" rtl="0">
              <a:lnSpc>
                <a:spcPct val="100000"/>
              </a:lnSpc>
              <a:spcBef>
                <a:spcPts val="0"/>
              </a:spcBef>
              <a:spcAft>
                <a:spcPts val="0"/>
              </a:spcAft>
              <a:buSzPts val="1400"/>
              <a:buFont typeface="Arial"/>
              <a:buChar char="•"/>
            </a:pPr>
            <a:r>
              <a:rPr lang="en-US">
                <a:solidFill>
                  <a:srgbClr val="000000"/>
                </a:solidFill>
                <a:latin typeface="Calibri"/>
                <a:ea typeface="Calibri"/>
                <a:cs typeface="Calibri"/>
                <a:sym typeface="Calibri"/>
              </a:rPr>
              <a:t>Orientations, trainings and exposure visits organised for government staff. Travelling Seminars.</a:t>
            </a:r>
            <a:endParaRPr/>
          </a:p>
          <a:p>
            <a:pPr marL="571500" lvl="0" indent="-342900" algn="l" rtl="0">
              <a:lnSpc>
                <a:spcPct val="100000"/>
              </a:lnSpc>
              <a:spcBef>
                <a:spcPts val="0"/>
              </a:spcBef>
              <a:spcAft>
                <a:spcPts val="0"/>
              </a:spcAft>
              <a:buSzPts val="1400"/>
              <a:buFont typeface="Arial"/>
              <a:buChar char="•"/>
            </a:pPr>
            <a:r>
              <a:rPr lang="en-US">
                <a:latin typeface="Calibri"/>
                <a:ea typeface="Calibri"/>
                <a:cs typeface="Calibri"/>
                <a:sym typeface="Calibri"/>
              </a:rPr>
              <a:t>Engage women political leaders in the process.</a:t>
            </a:r>
            <a:endParaRPr/>
          </a:p>
        </p:txBody>
      </p:sp>
      <p:sp>
        <p:nvSpPr>
          <p:cNvPr id="284" name="Google Shape;284;p4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pic>
        <p:nvPicPr>
          <p:cNvPr id="285" name="Google Shape;285;p40"/>
          <p:cNvPicPr preferRelativeResize="0"/>
          <p:nvPr/>
        </p:nvPicPr>
        <p:blipFill rotWithShape="1">
          <a:blip r:embed="rId3">
            <a:alphaModFix/>
          </a:blip>
          <a:srcRect l="12523" t="9793" r="39161"/>
          <a:stretch/>
        </p:blipFill>
        <p:spPr>
          <a:xfrm>
            <a:off x="5507121" y="1384918"/>
            <a:ext cx="3223720" cy="451429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643978" y="186431"/>
            <a:ext cx="7594248"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Nepal</a:t>
            </a:r>
            <a:endParaRPr/>
          </a:p>
        </p:txBody>
      </p:sp>
      <p:sp>
        <p:nvSpPr>
          <p:cNvPr id="291" name="Google Shape;291;p4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31</a:t>
            </a:fld>
            <a:endParaRPr/>
          </a:p>
        </p:txBody>
      </p:sp>
      <p:sp>
        <p:nvSpPr>
          <p:cNvPr id="292" name="Google Shape;292;p41"/>
          <p:cNvSpPr txBox="1"/>
          <p:nvPr/>
        </p:nvSpPr>
        <p:spPr>
          <a:xfrm>
            <a:off x="441272" y="731375"/>
            <a:ext cx="4574611" cy="5710689"/>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0"/>
              </a:spcBef>
              <a:spcAft>
                <a:spcPts val="0"/>
              </a:spcAft>
              <a:buClr>
                <a:schemeClr val="accent1"/>
              </a:buClr>
              <a:buSzPts val="1400"/>
              <a:buFont typeface="Arial"/>
              <a:buNone/>
            </a:pPr>
            <a:r>
              <a:rPr lang="en-US" sz="2400" b="1" i="0" u="none" strike="noStrike" cap="none">
                <a:solidFill>
                  <a:schemeClr val="dk1"/>
                </a:solidFill>
                <a:latin typeface="Calibri"/>
                <a:ea typeface="Calibri"/>
                <a:cs typeface="Calibri"/>
                <a:sym typeface="Calibri"/>
              </a:rPr>
              <a:t>Gender-responsive approach is more effective</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0"/>
              </a:spcBef>
              <a:spcAft>
                <a:spcPts val="0"/>
              </a:spcAft>
              <a:buClr>
                <a:schemeClr val="accent1"/>
              </a:buClr>
              <a:buSzPts val="1400"/>
              <a:buFont typeface="Arial"/>
              <a:buNone/>
            </a:pPr>
            <a:endParaRPr sz="2400" b="1"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chemeClr val="accent1"/>
              </a:buClr>
              <a:buSzPts val="1400"/>
              <a:buFont typeface="Arial"/>
              <a:buNone/>
            </a:pPr>
            <a:r>
              <a:rPr lang="en-US" sz="2200" b="1" i="0" u="none" strike="noStrike" cap="none">
                <a:solidFill>
                  <a:schemeClr val="dk1"/>
                </a:solidFill>
                <a:latin typeface="Calibri"/>
                <a:ea typeface="Calibri"/>
                <a:cs typeface="Calibri"/>
                <a:sym typeface="Calibri"/>
              </a:rPr>
              <a:t>Challenges</a:t>
            </a:r>
            <a:endParaRPr sz="1400" b="0" i="0" u="none" strike="noStrike" cap="none">
              <a:solidFill>
                <a:srgbClr val="000000"/>
              </a:solidFill>
              <a:latin typeface="Arial"/>
              <a:ea typeface="Arial"/>
              <a:cs typeface="Arial"/>
              <a:sym typeface="Arial"/>
            </a:endParaRPr>
          </a:p>
          <a:p>
            <a:pPr marL="571500" marR="0" lvl="0" indent="-342900" algn="l" rtl="0">
              <a:lnSpc>
                <a:spcPct val="90000"/>
              </a:lnSpc>
              <a:spcBef>
                <a:spcPts val="0"/>
              </a:spcBef>
              <a:spcAft>
                <a:spcPts val="0"/>
              </a:spcAft>
              <a:buClr>
                <a:schemeClr val="accent1"/>
              </a:buClr>
              <a:buSzPts val="1400"/>
              <a:buFont typeface="Arial"/>
              <a:buChar char="•"/>
            </a:pPr>
            <a:r>
              <a:rPr lang="en-US" sz="2200" b="0" i="0" u="none" strike="noStrike" cap="none">
                <a:solidFill>
                  <a:srgbClr val="000000"/>
                </a:solidFill>
                <a:latin typeface="Calibri"/>
                <a:ea typeface="Calibri"/>
                <a:cs typeface="Calibri"/>
                <a:sym typeface="Calibri"/>
              </a:rPr>
              <a:t>Different locations (agro-climatic and socioeconomic settings) required a different set of CSA approaches and also a specific implementation strategy</a:t>
            </a:r>
            <a:r>
              <a:rPr lang="en-US" sz="2200"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571500" marR="0" lvl="0" indent="-342900" algn="l" rtl="0">
              <a:lnSpc>
                <a:spcPct val="90000"/>
              </a:lnSpc>
              <a:spcBef>
                <a:spcPts val="0"/>
              </a:spcBef>
              <a:spcAft>
                <a:spcPts val="0"/>
              </a:spcAft>
              <a:buClr>
                <a:schemeClr val="accent1"/>
              </a:buClr>
              <a:buSzPts val="1400"/>
              <a:buFont typeface="Arial"/>
              <a:buChar char="•"/>
            </a:pPr>
            <a:r>
              <a:rPr lang="en-US" sz="2200" b="0" i="0" u="none" strike="noStrike" cap="none">
                <a:solidFill>
                  <a:srgbClr val="000000"/>
                </a:solidFill>
                <a:latin typeface="Calibri"/>
                <a:ea typeface="Calibri"/>
                <a:cs typeface="Calibri"/>
                <a:sym typeface="Calibri"/>
              </a:rPr>
              <a:t>Slow pace of CSA technology adoption</a:t>
            </a:r>
            <a:endParaRPr sz="2200" b="1" i="0" u="none" strike="noStrike" cap="none">
              <a:solidFill>
                <a:srgbClr val="000000"/>
              </a:solidFill>
              <a:latin typeface="Calibri"/>
              <a:ea typeface="Calibri"/>
              <a:cs typeface="Calibri"/>
              <a:sym typeface="Calibri"/>
            </a:endParaRPr>
          </a:p>
          <a:p>
            <a:pPr marL="228600" marR="0" lvl="0" indent="0" algn="l" rtl="0">
              <a:lnSpc>
                <a:spcPct val="90000"/>
              </a:lnSpc>
              <a:spcBef>
                <a:spcPts val="0"/>
              </a:spcBef>
              <a:spcAft>
                <a:spcPts val="0"/>
              </a:spcAft>
              <a:buClr>
                <a:schemeClr val="accent1"/>
              </a:buClr>
              <a:buSzPts val="1400"/>
              <a:buFont typeface="Arial"/>
              <a:buNone/>
            </a:pPr>
            <a:r>
              <a:rPr lang="en-US" sz="2200" b="1" i="0" u="none" strike="noStrike" cap="none">
                <a:solidFill>
                  <a:srgbClr val="000000"/>
                </a:solidFill>
                <a:latin typeface="Calibri"/>
                <a:ea typeface="Calibri"/>
                <a:cs typeface="Calibri"/>
                <a:sym typeface="Calibri"/>
              </a:rPr>
              <a:t>Successful strategies  </a:t>
            </a:r>
            <a:endParaRPr sz="1400" b="0" i="0" u="none" strike="noStrike" cap="none">
              <a:solidFill>
                <a:srgbClr val="000000"/>
              </a:solidFill>
              <a:latin typeface="Arial"/>
              <a:ea typeface="Arial"/>
              <a:cs typeface="Arial"/>
              <a:sym typeface="Arial"/>
            </a:endParaRPr>
          </a:p>
          <a:p>
            <a:pPr marL="571500" marR="0" lvl="0" indent="-342900" algn="l" rtl="0">
              <a:lnSpc>
                <a:spcPct val="90000"/>
              </a:lnSpc>
              <a:spcBef>
                <a:spcPts val="0"/>
              </a:spcBef>
              <a:spcAft>
                <a:spcPts val="0"/>
              </a:spcAft>
              <a:buClr>
                <a:schemeClr val="accent1"/>
              </a:buClr>
              <a:buSzPts val="1400"/>
              <a:buFont typeface="Arial"/>
              <a:buChar char="•"/>
            </a:pPr>
            <a:r>
              <a:rPr lang="en-US" sz="2200" b="0" i="0" u="none" strike="noStrike" cap="none">
                <a:solidFill>
                  <a:srgbClr val="000000"/>
                </a:solidFill>
                <a:latin typeface="Calibri"/>
                <a:ea typeface="Calibri"/>
                <a:cs typeface="Calibri"/>
                <a:sym typeface="Calibri"/>
              </a:rPr>
              <a:t>Allow local farmers – women and men -  to select technologies for themselves. E.g. women prioritise tools that reduce their drudgery (hand-held corn sheller, jab planter, millet thresher)</a:t>
            </a:r>
            <a:r>
              <a:rPr lang="en-US" sz="2200"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93" name="Google Shape;293;p41"/>
          <p:cNvPicPr preferRelativeResize="0"/>
          <p:nvPr/>
        </p:nvPicPr>
        <p:blipFill rotWithShape="1">
          <a:blip r:embed="rId3">
            <a:alphaModFix/>
          </a:blip>
          <a:srcRect l="16408" r="34369"/>
          <a:stretch/>
        </p:blipFill>
        <p:spPr>
          <a:xfrm>
            <a:off x="5596263" y="1223939"/>
            <a:ext cx="3308289" cy="504073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2"/>
          <p:cNvSpPr txBox="1">
            <a:spLocks noGrp="1"/>
          </p:cNvSpPr>
          <p:nvPr>
            <p:ph type="title"/>
          </p:nvPr>
        </p:nvSpPr>
        <p:spPr>
          <a:xfrm>
            <a:off x="643977" y="355107"/>
            <a:ext cx="8047262" cy="53266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Gorakhpur, India</a:t>
            </a:r>
            <a:endParaRPr/>
          </a:p>
        </p:txBody>
      </p:sp>
      <p:sp>
        <p:nvSpPr>
          <p:cNvPr id="299" name="Google Shape;299;p42"/>
          <p:cNvSpPr txBox="1">
            <a:spLocks noGrp="1"/>
          </p:cNvSpPr>
          <p:nvPr>
            <p:ph type="body" idx="1"/>
          </p:nvPr>
        </p:nvSpPr>
        <p:spPr>
          <a:xfrm>
            <a:off x="452761" y="1453634"/>
            <a:ext cx="4407417" cy="5321124"/>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b="1"/>
              <a:t>Case study of more ‘balanced’ male-female demographic profile</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sz="2000"/>
              <a:t>In Campierganj, Uttar Pradesh farmers have experienced climate change: longer summers, harsher winters, unpredictable rain.</a:t>
            </a:r>
            <a:endParaRPr sz="1800"/>
          </a:p>
          <a:p>
            <a:pPr marL="457200" lvl="0" indent="-228600" algn="l" rtl="0">
              <a:lnSpc>
                <a:spcPct val="100000"/>
              </a:lnSpc>
              <a:spcBef>
                <a:spcPts val="1200"/>
              </a:spcBef>
              <a:spcAft>
                <a:spcPts val="0"/>
              </a:spcAft>
              <a:buSzPts val="1400"/>
              <a:buNone/>
            </a:pPr>
            <a:r>
              <a:rPr lang="en-US" sz="2000"/>
              <a:t>Area is now prone to damaging flash floods.</a:t>
            </a:r>
            <a:endParaRPr/>
          </a:p>
          <a:p>
            <a:pPr marL="457200" lvl="0" indent="-228600" algn="l" rtl="0">
              <a:lnSpc>
                <a:spcPct val="100000"/>
              </a:lnSpc>
              <a:spcBef>
                <a:spcPts val="1200"/>
              </a:spcBef>
              <a:spcAft>
                <a:spcPts val="0"/>
              </a:spcAft>
              <a:buSzPts val="1400"/>
              <a:buNone/>
            </a:pPr>
            <a:r>
              <a:rPr lang="en-US" sz="2000"/>
              <a:t>Older women, the ‘grandmothers’ had low social status in the past.</a:t>
            </a:r>
            <a:endParaRPr sz="1800"/>
          </a:p>
          <a:p>
            <a:pPr marL="457200" lvl="0" indent="-228600" algn="l" rtl="0">
              <a:lnSpc>
                <a:spcPct val="100000"/>
              </a:lnSpc>
              <a:spcBef>
                <a:spcPts val="1200"/>
              </a:spcBef>
              <a:spcAft>
                <a:spcPts val="1200"/>
              </a:spcAft>
              <a:buSzPts val="1400"/>
              <a:buNone/>
            </a:pPr>
            <a:r>
              <a:rPr lang="en-US" sz="2000"/>
              <a:t>This region in India has among the highest child marriage rates and the poorest participation of women in the workforce in the country.</a:t>
            </a:r>
            <a:endParaRPr sz="1800">
              <a:latin typeface="Georgia"/>
              <a:ea typeface="Georgia"/>
              <a:cs typeface="Georgia"/>
              <a:sym typeface="Georgia"/>
            </a:endParaRPr>
          </a:p>
        </p:txBody>
      </p:sp>
      <p:sp>
        <p:nvSpPr>
          <p:cNvPr id="300" name="Google Shape;300;p4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32</a:t>
            </a:fld>
            <a:endParaRPr/>
          </a:p>
        </p:txBody>
      </p:sp>
      <p:pic>
        <p:nvPicPr>
          <p:cNvPr id="301" name="Google Shape;301;p42" descr="A picture containing grass, outdoor, little, standing&#10;&#10;Description automatically generated"/>
          <p:cNvPicPr preferRelativeResize="0"/>
          <p:nvPr/>
        </p:nvPicPr>
        <p:blipFill rotWithShape="1">
          <a:blip r:embed="rId3">
            <a:alphaModFix/>
          </a:blip>
          <a:srcRect l="21746" r="22330"/>
          <a:stretch/>
        </p:blipFill>
        <p:spPr>
          <a:xfrm>
            <a:off x="5474289" y="1453634"/>
            <a:ext cx="2947386" cy="3950732"/>
          </a:xfrm>
          <a:prstGeom prst="rect">
            <a:avLst/>
          </a:prstGeom>
          <a:noFill/>
          <a:ln>
            <a:noFill/>
          </a:ln>
        </p:spPr>
      </p:pic>
      <p:sp>
        <p:nvSpPr>
          <p:cNvPr id="302" name="Google Shape;302;p42"/>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Thomson Reuters Foundation, Campierganj</a:t>
            </a:r>
            <a:endParaRPr sz="1200" b="0" i="0" u="none" strike="noStrike" cap="none">
              <a:solidFill>
                <a:schemeClr val="dk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pic>
        <p:nvPicPr>
          <p:cNvPr id="308" name="Google Shape;308;p43" descr="A group of people standing in a field&#10;&#10;Description automatically generated"/>
          <p:cNvPicPr preferRelativeResize="0"/>
          <p:nvPr/>
        </p:nvPicPr>
        <p:blipFill rotWithShape="1">
          <a:blip r:embed="rId3">
            <a:alphaModFix/>
          </a:blip>
          <a:srcRect/>
          <a:stretch/>
        </p:blipFill>
        <p:spPr>
          <a:xfrm>
            <a:off x="5370990" y="1836783"/>
            <a:ext cx="3476625" cy="3476625"/>
          </a:xfrm>
          <a:prstGeom prst="rect">
            <a:avLst/>
          </a:prstGeom>
          <a:noFill/>
          <a:ln>
            <a:noFill/>
          </a:ln>
        </p:spPr>
      </p:pic>
      <p:sp>
        <p:nvSpPr>
          <p:cNvPr id="309" name="Google Shape;309;p43"/>
          <p:cNvSpPr txBox="1"/>
          <p:nvPr/>
        </p:nvSpPr>
        <p:spPr>
          <a:xfrm>
            <a:off x="452761" y="1363751"/>
            <a:ext cx="4752166" cy="5078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Gender-responsive approach is more effective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Challenges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Gorakhpur Environmental Action Group (GEAG) has been offering climate smart agriculture training to women farmers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 are open to new farming methods to increase yields in changing climate but their husbands are derided and even beat them for attending the trainings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Successful strategies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 farmers persisted in attended trainings and found strength in numbers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Women’s knowledge has increased and as they learned techniques for growing crops even in poor weather, they won new respect and clout in their households and communities</a:t>
            </a:r>
            <a:endParaRPr sz="1400" b="0" i="0" u="none" strike="noStrike" cap="none">
              <a:solidFill>
                <a:srgbClr val="000000"/>
              </a:solidFill>
              <a:latin typeface="Arial"/>
              <a:ea typeface="Arial"/>
              <a:cs typeface="Arial"/>
              <a:sym typeface="Arial"/>
            </a:endParaRPr>
          </a:p>
        </p:txBody>
      </p:sp>
      <p:sp>
        <p:nvSpPr>
          <p:cNvPr id="310" name="Google Shape;310;p43"/>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Thomson Reuters Foundation, Campierganj</a:t>
            </a:r>
            <a:endParaRPr sz="1200" b="0" i="0" u="none" strike="noStrike" cap="none">
              <a:solidFill>
                <a:schemeClr val="dk1"/>
              </a:solidFill>
              <a:latin typeface="Verdana"/>
              <a:ea typeface="Verdana"/>
              <a:cs typeface="Verdana"/>
              <a:sym typeface="Verdana"/>
            </a:endParaRPr>
          </a:p>
        </p:txBody>
      </p:sp>
      <p:sp>
        <p:nvSpPr>
          <p:cNvPr id="311" name="Google Shape;311;p43"/>
          <p:cNvSpPr txBox="1"/>
          <p:nvPr/>
        </p:nvSpPr>
        <p:spPr>
          <a:xfrm>
            <a:off x="643977" y="355107"/>
            <a:ext cx="8047262" cy="53266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C00000"/>
              </a:buClr>
              <a:buSzPts val="1400"/>
              <a:buFont typeface="Calibri"/>
              <a:buNone/>
            </a:pPr>
            <a:r>
              <a:rPr lang="en-US" sz="2800" b="1" i="0" u="none" strike="noStrike" cap="none">
                <a:solidFill>
                  <a:srgbClr val="C00000"/>
                </a:solidFill>
                <a:latin typeface="Calibri"/>
                <a:ea typeface="Calibri"/>
                <a:cs typeface="Calibri"/>
                <a:sym typeface="Calibri"/>
              </a:rPr>
              <a:t>Case study: Climate-smart agriculture, Gorakhpur, India</a:t>
            </a:r>
            <a:endParaRPr sz="2800" b="1" i="0" u="none" strike="noStrike" cap="none">
              <a:solidFill>
                <a:srgbClr val="C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34</a:t>
            </a:fld>
            <a:endParaRPr/>
          </a:p>
        </p:txBody>
      </p:sp>
      <p:sp>
        <p:nvSpPr>
          <p:cNvPr id="317" name="Google Shape;317;p44"/>
          <p:cNvSpPr txBox="1"/>
          <p:nvPr/>
        </p:nvSpPr>
        <p:spPr>
          <a:xfrm>
            <a:off x="643977" y="413119"/>
            <a:ext cx="8047262" cy="53266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C00000"/>
              </a:buClr>
              <a:buSzPts val="1400"/>
              <a:buFont typeface="Calibri"/>
              <a:buNone/>
            </a:pPr>
            <a:r>
              <a:rPr lang="en-US" sz="2800" b="1" i="0" u="none" strike="noStrike" cap="none">
                <a:solidFill>
                  <a:srgbClr val="C00000"/>
                </a:solidFill>
                <a:latin typeface="Calibri"/>
                <a:ea typeface="Calibri"/>
                <a:cs typeface="Calibri"/>
                <a:sym typeface="Calibri"/>
              </a:rPr>
              <a:t>Case study: Climate-smart agriculture, Gorakhpur, India</a:t>
            </a:r>
            <a:endParaRPr sz="2800" b="1" i="0" u="none" strike="noStrike" cap="none">
              <a:solidFill>
                <a:srgbClr val="C00000"/>
              </a:solidFill>
              <a:latin typeface="Calibri"/>
              <a:ea typeface="Calibri"/>
              <a:cs typeface="Calibri"/>
              <a:sym typeface="Calibri"/>
            </a:endParaRPr>
          </a:p>
        </p:txBody>
      </p:sp>
      <p:pic>
        <p:nvPicPr>
          <p:cNvPr id="318" name="Google Shape;318;p44" descr="A group of people sitting on a bed&#10;&#10;Description automatically generated"/>
          <p:cNvPicPr preferRelativeResize="0"/>
          <p:nvPr/>
        </p:nvPicPr>
        <p:blipFill rotWithShape="1">
          <a:blip r:embed="rId3">
            <a:alphaModFix/>
          </a:blip>
          <a:srcRect l="12718" r="12233"/>
          <a:stretch/>
        </p:blipFill>
        <p:spPr>
          <a:xfrm>
            <a:off x="4897824" y="1322182"/>
            <a:ext cx="3793415" cy="3788906"/>
          </a:xfrm>
          <a:prstGeom prst="rect">
            <a:avLst/>
          </a:prstGeom>
          <a:noFill/>
          <a:ln>
            <a:noFill/>
          </a:ln>
        </p:spPr>
      </p:pic>
      <p:sp>
        <p:nvSpPr>
          <p:cNvPr id="319" name="Google Shape;319;p44"/>
          <p:cNvSpPr txBox="1"/>
          <p:nvPr/>
        </p:nvSpPr>
        <p:spPr>
          <a:xfrm>
            <a:off x="539492" y="1363751"/>
            <a:ext cx="4128116" cy="5078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Gender-responsive approach is more effective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Successful strategies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 farmers’ income has increased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 farmers’ confidence has increased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There are more women on decision-making committees in the villages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They help other women get joint land access/ownership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Inadvertently, the climate-smart agriculture programmes have not just tackled their preparedness for changing weather. They have also altered gender relations in the villages and made them more equal.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3200"/>
              <a:buFont typeface="Calibri"/>
              <a:buNone/>
            </a:pPr>
            <a:r>
              <a:rPr lang="en-US">
                <a:solidFill>
                  <a:srgbClr val="C00000"/>
                </a:solidFill>
              </a:rPr>
              <a:t>Further evidence</a:t>
            </a:r>
            <a:br>
              <a:rPr lang="en-US" sz="4500">
                <a:solidFill>
                  <a:srgbClr val="C00000"/>
                </a:solidFill>
              </a:rPr>
            </a:br>
            <a:r>
              <a:rPr lang="en-US" sz="2200">
                <a:solidFill>
                  <a:schemeClr val="dk1"/>
                </a:solidFill>
              </a:rPr>
              <a:t>on the effectiveness of gender-responsive approaches</a:t>
            </a:r>
            <a:endParaRPr sz="2200" b="0">
              <a:solidFill>
                <a:schemeClr val="dk1"/>
              </a:solidFill>
            </a:endParaRPr>
          </a:p>
        </p:txBody>
      </p:sp>
      <p:sp>
        <p:nvSpPr>
          <p:cNvPr id="325" name="Google Shape;325;p45"/>
          <p:cNvSpPr txBox="1">
            <a:spLocks noGrp="1"/>
          </p:cNvSpPr>
          <p:nvPr>
            <p:ph type="body" idx="1"/>
          </p:nvPr>
        </p:nvSpPr>
        <p:spPr>
          <a:xfrm>
            <a:off x="457199" y="2148396"/>
            <a:ext cx="4114800" cy="400273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None/>
            </a:pPr>
            <a:r>
              <a:rPr lang="en-US" sz="2000">
                <a:latin typeface="Calibri"/>
                <a:ea typeface="Calibri"/>
                <a:cs typeface="Calibri"/>
                <a:sym typeface="Calibri"/>
              </a:rPr>
              <a:t>Results from an independent qualitative research study elsewhere in northern India had similar findings (CDKN and Practical Action, 2016)</a:t>
            </a:r>
            <a:endParaRPr/>
          </a:p>
          <a:p>
            <a:pPr marL="0" lvl="0" indent="0" algn="l" rtl="0">
              <a:lnSpc>
                <a:spcPct val="100000"/>
              </a:lnSpc>
              <a:spcBef>
                <a:spcPts val="400"/>
              </a:spcBef>
              <a:spcAft>
                <a:spcPts val="0"/>
              </a:spcAft>
              <a:buClr>
                <a:schemeClr val="dk1"/>
              </a:buClr>
              <a:buSzPts val="2000"/>
              <a:buNone/>
            </a:pPr>
            <a:r>
              <a:rPr lang="en-US" sz="2000" b="1" i="1">
                <a:latin typeface="Calibri"/>
                <a:ea typeface="Calibri"/>
                <a:cs typeface="Calibri"/>
                <a:sym typeface="Calibri"/>
              </a:rPr>
              <a:t>10 Things to Know: Gender equality and achieving climate goals</a:t>
            </a:r>
            <a:br>
              <a:rPr lang="en-US" sz="2000">
                <a:solidFill>
                  <a:srgbClr val="C00000"/>
                </a:solidFill>
                <a:latin typeface="Calibri"/>
                <a:ea typeface="Calibri"/>
                <a:cs typeface="Calibri"/>
                <a:sym typeface="Calibri"/>
              </a:rPr>
            </a:br>
            <a:endParaRPr sz="2000" b="1">
              <a:latin typeface="Calibri"/>
              <a:ea typeface="Calibri"/>
              <a:cs typeface="Calibri"/>
              <a:sym typeface="Calibri"/>
            </a:endParaRPr>
          </a:p>
          <a:p>
            <a:pPr marL="0" lvl="0" indent="0" algn="l" rtl="0">
              <a:lnSpc>
                <a:spcPct val="100000"/>
              </a:lnSpc>
              <a:spcBef>
                <a:spcPts val="400"/>
              </a:spcBef>
              <a:spcAft>
                <a:spcPts val="0"/>
              </a:spcAft>
              <a:buClr>
                <a:schemeClr val="dk1"/>
              </a:buClr>
              <a:buSzPts val="2000"/>
              <a:buNone/>
            </a:pPr>
            <a:r>
              <a:rPr lang="en-US" sz="2000" i="1">
                <a:latin typeface="Calibri"/>
                <a:ea typeface="Calibri"/>
                <a:cs typeface="Calibri"/>
                <a:sym typeface="Calibri"/>
              </a:rPr>
              <a:t>www.cdkn.org/resource/report-10-things-know-gender-equality-achieving-climate-goals</a:t>
            </a:r>
            <a:endParaRPr/>
          </a:p>
          <a:p>
            <a:pPr marL="0" lvl="0" indent="0" algn="l" rtl="0">
              <a:lnSpc>
                <a:spcPct val="100000"/>
              </a:lnSpc>
              <a:spcBef>
                <a:spcPts val="400"/>
              </a:spcBef>
              <a:spcAft>
                <a:spcPts val="0"/>
              </a:spcAft>
              <a:buClr>
                <a:schemeClr val="dk1"/>
              </a:buClr>
              <a:buSzPts val="2000"/>
              <a:buNone/>
            </a:pPr>
            <a:endParaRPr sz="2000">
              <a:latin typeface="Calibri"/>
              <a:ea typeface="Calibri"/>
              <a:cs typeface="Calibri"/>
              <a:sym typeface="Calibri"/>
            </a:endParaRPr>
          </a:p>
        </p:txBody>
      </p:sp>
      <p:pic>
        <p:nvPicPr>
          <p:cNvPr id="326" name="Google Shape;326;p45" descr="A picture containing curtain, building, red, colorful&#10;&#10;Description automatically generated"/>
          <p:cNvPicPr preferRelativeResize="0"/>
          <p:nvPr/>
        </p:nvPicPr>
        <p:blipFill rotWithShape="1">
          <a:blip r:embed="rId3">
            <a:alphaModFix/>
          </a:blip>
          <a:srcRect/>
          <a:stretch/>
        </p:blipFill>
        <p:spPr>
          <a:xfrm>
            <a:off x="5193613" y="775577"/>
            <a:ext cx="3328949" cy="46930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6"/>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2800"/>
              <a:buFont typeface="Calibri"/>
              <a:buNone/>
            </a:pPr>
            <a:br>
              <a:rPr lang="en-US" sz="2800"/>
            </a:br>
            <a:r>
              <a:rPr lang="en-US" sz="2800"/>
              <a:t>It matters: </a:t>
            </a:r>
            <a:br>
              <a:rPr lang="en-US" sz="2800"/>
            </a:br>
            <a:r>
              <a:rPr lang="en-US" sz="2800"/>
              <a:t>gender-responsive approaches recognise people’s different needs</a:t>
            </a:r>
            <a:endParaRPr/>
          </a:p>
        </p:txBody>
      </p:sp>
      <p:sp>
        <p:nvSpPr>
          <p:cNvPr id="332" name="Google Shape;332;p46"/>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pic>
        <p:nvPicPr>
          <p:cNvPr id="333" name="Google Shape;333;p46"/>
          <p:cNvPicPr preferRelativeResize="0"/>
          <p:nvPr/>
        </p:nvPicPr>
        <p:blipFill rotWithShape="1">
          <a:blip r:embed="rId3">
            <a:alphaModFix/>
          </a:blip>
          <a:srcRect l="13831" t="6671" r="40077"/>
          <a:stretch/>
        </p:blipFill>
        <p:spPr>
          <a:xfrm>
            <a:off x="5086992" y="918816"/>
            <a:ext cx="3357483" cy="4586620"/>
          </a:xfrm>
          <a:prstGeom prst="rect">
            <a:avLst/>
          </a:prstGeom>
          <a:noFill/>
          <a:ln>
            <a:noFill/>
          </a:ln>
        </p:spPr>
      </p:pic>
      <p:sp>
        <p:nvSpPr>
          <p:cNvPr id="334" name="Google Shape;334;p46"/>
          <p:cNvSpPr txBox="1"/>
          <p:nvPr/>
        </p:nvSpPr>
        <p:spPr>
          <a:xfrm>
            <a:off x="317873" y="3197112"/>
            <a:ext cx="4128116"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Separate urban flood risk management project in northern India (Uttar Pradesh) found: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Floods affected women quite differently and their coping strategies involved greater hardship compared to men and boys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7" descr="http://cdn.fablefeed.com/wp-content/uploads/2015/05/india_water_woman-1024x702.jpg"/>
          <p:cNvPicPr preferRelativeResize="0"/>
          <p:nvPr/>
        </p:nvPicPr>
        <p:blipFill rotWithShape="1">
          <a:blip r:embed="rId3">
            <a:alphaModFix/>
          </a:blip>
          <a:srcRect/>
          <a:stretch/>
        </p:blipFill>
        <p:spPr>
          <a:xfrm>
            <a:off x="-1" y="0"/>
            <a:ext cx="9143999" cy="6268640"/>
          </a:xfrm>
          <a:prstGeom prst="rect">
            <a:avLst/>
          </a:prstGeom>
          <a:noFill/>
          <a:ln>
            <a:noFill/>
          </a:ln>
        </p:spPr>
      </p:pic>
      <p:sp>
        <p:nvSpPr>
          <p:cNvPr id="340" name="Google Shape;340;p47"/>
          <p:cNvSpPr/>
          <p:nvPr/>
        </p:nvSpPr>
        <p:spPr>
          <a:xfrm>
            <a:off x="0" y="511265"/>
            <a:ext cx="9143999" cy="5268432"/>
          </a:xfrm>
          <a:prstGeom prst="rect">
            <a:avLst/>
          </a:prstGeom>
          <a:solidFill>
            <a:srgbClr val="16305C">
              <a:alpha val="35294"/>
            </a:srgbClr>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During floods women have great difficulty going to the toilet due to inadequate sanitation infrastructure.</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4400"/>
              <a:buFont typeface="Arial"/>
              <a:buNone/>
            </a:pPr>
            <a:r>
              <a:rPr lang="en-US" sz="4400" b="0" i="1" u="none" strike="noStrike" cap="none">
                <a:solidFill>
                  <a:schemeClr val="lt1"/>
                </a:solidFill>
                <a:latin typeface="Calibri"/>
                <a:ea typeface="Calibri"/>
                <a:cs typeface="Calibri"/>
                <a:sym typeface="Calibri"/>
              </a:rPr>
              <a:t>One of their coping strategies is to avoid drinking and eating too much.</a:t>
            </a:r>
            <a:endParaRPr sz="2400" b="0" i="1" u="none" strike="noStrike" cap="none">
              <a:solidFill>
                <a:schemeClr val="lt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r>
              <a:rPr lang="en-US" sz="2400" b="0" i="1" u="none" strike="noStrike" cap="none">
                <a:solidFill>
                  <a:schemeClr val="lt1"/>
                </a:solidFill>
                <a:latin typeface="Calibri"/>
                <a:ea typeface="Calibri"/>
                <a:cs typeface="Calibri"/>
                <a:sym typeface="Calibri"/>
              </a:rPr>
              <a:t>Group discussion, Gorakhpur, India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603682"/>
            <a:ext cx="2734132" cy="402158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br>
              <a:rPr lang="en-US" sz="2800"/>
            </a:br>
            <a:r>
              <a:rPr lang="en-US" sz="2800"/>
              <a:t>Gender responsive approaches work: </a:t>
            </a:r>
            <a:br>
              <a:rPr lang="en-US" sz="2800"/>
            </a:br>
            <a:r>
              <a:rPr lang="en-US" sz="2800"/>
              <a:t>they lead </a:t>
            </a:r>
            <a:br>
              <a:rPr lang="en-US" sz="2800"/>
            </a:br>
            <a:r>
              <a:rPr lang="en-US" sz="2800"/>
              <a:t>to more sustainable outcomes for climate compatible development</a:t>
            </a:r>
            <a:endParaRPr/>
          </a:p>
        </p:txBody>
      </p:sp>
      <p:sp>
        <p:nvSpPr>
          <p:cNvPr id="346" name="Google Shape;346;p4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38</a:t>
            </a:fld>
            <a:endParaRPr/>
          </a:p>
        </p:txBody>
      </p:sp>
      <p:grpSp>
        <p:nvGrpSpPr>
          <p:cNvPr id="347" name="Google Shape;347;p48"/>
          <p:cNvGrpSpPr/>
          <p:nvPr/>
        </p:nvGrpSpPr>
        <p:grpSpPr>
          <a:xfrm>
            <a:off x="1451860" y="-43094"/>
            <a:ext cx="7234941" cy="5750550"/>
            <a:chOff x="4026312" y="-1651819"/>
            <a:chExt cx="7610163" cy="6046838"/>
          </a:xfrm>
        </p:grpSpPr>
        <p:sp>
          <p:nvSpPr>
            <p:cNvPr id="348" name="Google Shape;348;p48"/>
            <p:cNvSpPr/>
            <p:nvPr/>
          </p:nvSpPr>
          <p:spPr>
            <a:xfrm rot="5400000">
              <a:off x="4726860" y="-2352367"/>
              <a:ext cx="5515895" cy="6916991"/>
            </a:xfrm>
            <a:prstGeom prst="arc">
              <a:avLst>
                <a:gd name="adj1" fmla="val 17410694"/>
                <a:gd name="adj2" fmla="val 178686"/>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cxnSp>
          <p:nvCxnSpPr>
            <p:cNvPr id="349" name="Google Shape;349;p48"/>
            <p:cNvCxnSpPr/>
            <p:nvPr/>
          </p:nvCxnSpPr>
          <p:spPr>
            <a:xfrm>
              <a:off x="6902245" y="1858297"/>
              <a:ext cx="0" cy="2536722"/>
            </a:xfrm>
            <a:prstGeom prst="straightConnector1">
              <a:avLst/>
            </a:prstGeom>
            <a:noFill/>
            <a:ln w="28575" cap="flat" cmpd="sng">
              <a:solidFill>
                <a:srgbClr val="2D3A55"/>
              </a:solidFill>
              <a:prstDash val="solid"/>
              <a:round/>
              <a:headEnd type="stealth" w="med" len="med"/>
              <a:tailEnd type="none" w="sm" len="sm"/>
            </a:ln>
          </p:spPr>
        </p:cxnSp>
        <p:cxnSp>
          <p:nvCxnSpPr>
            <p:cNvPr id="350" name="Google Shape;350;p48"/>
            <p:cNvCxnSpPr/>
            <p:nvPr/>
          </p:nvCxnSpPr>
          <p:spPr>
            <a:xfrm rot="10800000">
              <a:off x="6582698" y="4070556"/>
              <a:ext cx="5053777" cy="0"/>
            </a:xfrm>
            <a:prstGeom prst="straightConnector1">
              <a:avLst/>
            </a:prstGeom>
            <a:noFill/>
            <a:ln w="28575" cap="flat" cmpd="sng">
              <a:solidFill>
                <a:srgbClr val="2D3A55"/>
              </a:solidFill>
              <a:prstDash val="solid"/>
              <a:round/>
              <a:headEnd type="stealth" w="med" len="med"/>
              <a:tailEnd type="none" w="sm" len="sm"/>
            </a:ln>
          </p:spPr>
        </p:cxnSp>
      </p:grpSp>
      <p:sp>
        <p:nvSpPr>
          <p:cNvPr id="351" name="Google Shape;351;p48"/>
          <p:cNvSpPr txBox="1"/>
          <p:nvPr/>
        </p:nvSpPr>
        <p:spPr>
          <a:xfrm>
            <a:off x="3527284" y="744640"/>
            <a:ext cx="5010171"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Impacts of women’s involvement on the sustainability of neighbourhood committees in Gorakhpur, India </a:t>
            </a:r>
            <a:endParaRPr sz="1400" b="0" i="0" u="none" strike="noStrike" cap="none">
              <a:solidFill>
                <a:srgbClr val="000000"/>
              </a:solidFill>
              <a:latin typeface="Arial"/>
              <a:ea typeface="Arial"/>
              <a:cs typeface="Arial"/>
              <a:sym typeface="Arial"/>
            </a:endParaRPr>
          </a:p>
        </p:txBody>
      </p:sp>
      <p:sp>
        <p:nvSpPr>
          <p:cNvPr id="352" name="Google Shape;352;p48"/>
          <p:cNvSpPr txBox="1"/>
          <p:nvPr/>
        </p:nvSpPr>
        <p:spPr>
          <a:xfrm>
            <a:off x="6032370" y="5690749"/>
            <a:ext cx="2990095"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Number of committees still functioning</a:t>
            </a:r>
            <a:endParaRPr sz="1400" b="0" i="0" u="none" strike="noStrike" cap="none">
              <a:solidFill>
                <a:srgbClr val="000000"/>
              </a:solidFill>
              <a:latin typeface="Arial"/>
              <a:ea typeface="Arial"/>
              <a:cs typeface="Arial"/>
              <a:sym typeface="Arial"/>
            </a:endParaRPr>
          </a:p>
        </p:txBody>
      </p:sp>
      <p:sp>
        <p:nvSpPr>
          <p:cNvPr id="353" name="Google Shape;353;p48"/>
          <p:cNvSpPr txBox="1"/>
          <p:nvPr/>
        </p:nvSpPr>
        <p:spPr>
          <a:xfrm>
            <a:off x="3626069" y="2302656"/>
            <a:ext cx="2990095"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Number of women participating in local committees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815067" y="238260"/>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Summary: why gender matters and why inclusive climate compatible development is better for everyone</a:t>
            </a:r>
            <a:endParaRPr/>
          </a:p>
        </p:txBody>
      </p:sp>
      <p:sp>
        <p:nvSpPr>
          <p:cNvPr id="360" name="Google Shape;360;p49"/>
          <p:cNvSpPr txBox="1">
            <a:spLocks noGrp="1"/>
          </p:cNvSpPr>
          <p:nvPr>
            <p:ph type="body" idx="1"/>
          </p:nvPr>
        </p:nvSpPr>
        <p:spPr>
          <a:xfrm>
            <a:off x="0" y="1606858"/>
            <a:ext cx="5228947" cy="5584498"/>
          </a:xfrm>
          <a:prstGeom prst="rect">
            <a:avLst/>
          </a:prstGeom>
          <a:noFill/>
          <a:ln>
            <a:noFill/>
          </a:ln>
        </p:spPr>
        <p:txBody>
          <a:bodyPr spcFirstLastPara="1" wrap="square" lIns="0" tIns="0" rIns="0" bIns="0" anchor="t" anchorCtr="0">
            <a:noAutofit/>
          </a:bodyPr>
          <a:lstStyle/>
          <a:p>
            <a:pPr marL="800100" lvl="0" indent="-254000" algn="l" rtl="0">
              <a:lnSpc>
                <a:spcPct val="100000"/>
              </a:lnSpc>
              <a:spcBef>
                <a:spcPts val="0"/>
              </a:spcBef>
              <a:spcAft>
                <a:spcPts val="0"/>
              </a:spcAft>
              <a:buSzPts val="1400"/>
              <a:buFont typeface="Arial"/>
              <a:buNone/>
            </a:pPr>
            <a:endParaRPr b="1"/>
          </a:p>
          <a:p>
            <a:pPr marL="800100" lvl="0" indent="-342900" algn="l" rtl="0">
              <a:lnSpc>
                <a:spcPct val="100000"/>
              </a:lnSpc>
              <a:spcBef>
                <a:spcPts val="0"/>
              </a:spcBef>
              <a:spcAft>
                <a:spcPts val="0"/>
              </a:spcAft>
              <a:buSzPts val="1400"/>
              <a:buFont typeface="Arial"/>
              <a:buChar char="•"/>
            </a:pPr>
            <a:r>
              <a:rPr lang="en-US" sz="2000"/>
              <a:t>Women and men experience climate change differently</a:t>
            </a:r>
            <a:endParaRPr/>
          </a:p>
          <a:p>
            <a:pPr marL="800100" lvl="0" indent="-342900" algn="l" rtl="0">
              <a:lnSpc>
                <a:spcPct val="100000"/>
              </a:lnSpc>
              <a:spcBef>
                <a:spcPts val="0"/>
              </a:spcBef>
              <a:spcAft>
                <a:spcPts val="0"/>
              </a:spcAft>
              <a:buSzPts val="1400"/>
              <a:buFont typeface="Arial"/>
              <a:buChar char="•"/>
            </a:pPr>
            <a:r>
              <a:rPr lang="en-US" sz="2000"/>
              <a:t>Differences in adaptive capacity (ability to adapt to the impacts of climate change)</a:t>
            </a:r>
            <a:endParaRPr/>
          </a:p>
          <a:p>
            <a:pPr marL="800100" lvl="0" indent="-342900" algn="l" rtl="0">
              <a:lnSpc>
                <a:spcPct val="100000"/>
              </a:lnSpc>
              <a:spcBef>
                <a:spcPts val="0"/>
              </a:spcBef>
              <a:spcAft>
                <a:spcPts val="0"/>
              </a:spcAft>
              <a:buSzPts val="1400"/>
              <a:buFont typeface="Arial"/>
              <a:buChar char="•"/>
            </a:pPr>
            <a:r>
              <a:rPr lang="en-US" sz="2000"/>
              <a:t>Differences in voice and power mean that women’s priorities may not be recognised – from local to global climate action</a:t>
            </a:r>
            <a:endParaRPr sz="2000">
              <a:highlight>
                <a:srgbClr val="00FF00"/>
              </a:highlight>
            </a:endParaRPr>
          </a:p>
          <a:p>
            <a:pPr marL="800100" lvl="0" indent="-342900" algn="l" rtl="0">
              <a:lnSpc>
                <a:spcPct val="100000"/>
              </a:lnSpc>
              <a:spcBef>
                <a:spcPts val="0"/>
              </a:spcBef>
              <a:spcAft>
                <a:spcPts val="0"/>
              </a:spcAft>
              <a:buSzPts val="1400"/>
              <a:buFont typeface="Arial"/>
              <a:buChar char="•"/>
            </a:pPr>
            <a:r>
              <a:rPr lang="en-US" sz="2000"/>
              <a:t>We already know that women’s wellbeing, according to standardised development measures, is less than men’s overall</a:t>
            </a:r>
            <a:endParaRPr/>
          </a:p>
          <a:p>
            <a:pPr marL="800100" lvl="0" indent="-342900" algn="l" rtl="0">
              <a:lnSpc>
                <a:spcPct val="100000"/>
              </a:lnSpc>
              <a:spcBef>
                <a:spcPts val="0"/>
              </a:spcBef>
              <a:spcAft>
                <a:spcPts val="0"/>
              </a:spcAft>
              <a:buSzPts val="1400"/>
              <a:buFont typeface="Arial"/>
              <a:buChar char="•"/>
            </a:pPr>
            <a:r>
              <a:rPr lang="en-US" sz="2000"/>
              <a:t>Women may define their wellbeing in different ways than men (‘whose priorities?’)</a:t>
            </a:r>
            <a:endParaRPr/>
          </a:p>
          <a:p>
            <a:pPr marL="457200" lvl="0" indent="-228600" algn="l" rtl="0">
              <a:lnSpc>
                <a:spcPct val="100000"/>
              </a:lnSpc>
              <a:spcBef>
                <a:spcPts val="0"/>
              </a:spcBef>
              <a:spcAft>
                <a:spcPts val="0"/>
              </a:spcAft>
              <a:buSzPts val="1400"/>
              <a:buNone/>
            </a:pPr>
            <a:endParaRPr/>
          </a:p>
        </p:txBody>
      </p:sp>
      <p:sp>
        <p:nvSpPr>
          <p:cNvPr id="361" name="Google Shape;361;p49"/>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39</a:t>
            </a:fld>
            <a:endParaRPr/>
          </a:p>
        </p:txBody>
      </p:sp>
      <p:pic>
        <p:nvPicPr>
          <p:cNvPr id="362" name="Google Shape;362;p49" descr="A person in a garden&#10;&#10;Description automatically generated"/>
          <p:cNvPicPr preferRelativeResize="0"/>
          <p:nvPr/>
        </p:nvPicPr>
        <p:blipFill rotWithShape="1">
          <a:blip r:embed="rId3">
            <a:alphaModFix/>
          </a:blip>
          <a:srcRect l="24563" r="26504"/>
          <a:stretch/>
        </p:blipFill>
        <p:spPr>
          <a:xfrm>
            <a:off x="5751687" y="1837677"/>
            <a:ext cx="2980931" cy="4063863"/>
          </a:xfrm>
          <a:prstGeom prst="rect">
            <a:avLst/>
          </a:prstGeom>
          <a:noFill/>
          <a:ln>
            <a:noFill/>
          </a:ln>
        </p:spPr>
      </p:pic>
      <p:sp>
        <p:nvSpPr>
          <p:cNvPr id="363" name="Google Shape;363;p49"/>
          <p:cNvSpPr txBox="1"/>
          <p:nvPr/>
        </p:nvSpPr>
        <p:spPr>
          <a:xfrm>
            <a:off x="6303146" y="6128318"/>
            <a:ext cx="189094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Ethiopia, CIFOR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964366" y="560890"/>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There is a global gender gap in development</a:t>
            </a:r>
            <a:endParaRPr>
              <a:highlight>
                <a:srgbClr val="00FF00"/>
              </a:highlight>
            </a:endParaRPr>
          </a:p>
        </p:txBody>
      </p:sp>
      <p:pic>
        <p:nvPicPr>
          <p:cNvPr id="91" name="Google Shape;91;p14" descr="A screenshot of a cell phone&#10;&#10;Description automatically generated"/>
          <p:cNvPicPr preferRelativeResize="0"/>
          <p:nvPr/>
        </p:nvPicPr>
        <p:blipFill rotWithShape="1">
          <a:blip r:embed="rId3">
            <a:alphaModFix/>
          </a:blip>
          <a:srcRect/>
          <a:stretch/>
        </p:blipFill>
        <p:spPr>
          <a:xfrm>
            <a:off x="707180" y="1183190"/>
            <a:ext cx="7912033" cy="540021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title"/>
          </p:nvPr>
        </p:nvSpPr>
        <p:spPr>
          <a:xfrm>
            <a:off x="744046" y="60357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Gender and climate action</a:t>
            </a:r>
            <a:endParaRPr/>
          </a:p>
        </p:txBody>
      </p:sp>
      <p:sp>
        <p:nvSpPr>
          <p:cNvPr id="369" name="Google Shape;369;p50"/>
          <p:cNvSpPr txBox="1">
            <a:spLocks noGrp="1"/>
          </p:cNvSpPr>
          <p:nvPr>
            <p:ph type="body" idx="1"/>
          </p:nvPr>
        </p:nvSpPr>
        <p:spPr>
          <a:xfrm>
            <a:off x="198165" y="1183408"/>
            <a:ext cx="4968639" cy="5071017"/>
          </a:xfrm>
          <a:prstGeom prst="rect">
            <a:avLst/>
          </a:prstGeom>
          <a:noFill/>
          <a:ln>
            <a:noFill/>
          </a:ln>
        </p:spPr>
        <p:txBody>
          <a:bodyPr spcFirstLastPara="1" wrap="square" lIns="0" tIns="0" rIns="0" bIns="0" anchor="t" anchorCtr="0">
            <a:noAutofit/>
          </a:bodyPr>
          <a:lstStyle/>
          <a:p>
            <a:pPr marL="571500" lvl="0" indent="-254000" algn="l" rtl="0">
              <a:lnSpc>
                <a:spcPct val="80000"/>
              </a:lnSpc>
              <a:spcBef>
                <a:spcPts val="0"/>
              </a:spcBef>
              <a:spcAft>
                <a:spcPts val="0"/>
              </a:spcAft>
              <a:buSzPts val="1400"/>
              <a:buFont typeface="Arial"/>
              <a:buNone/>
            </a:pPr>
            <a:endParaRPr sz="2035"/>
          </a:p>
          <a:p>
            <a:pPr marL="571500" lvl="0" indent="-342900" algn="l" rtl="0">
              <a:lnSpc>
                <a:spcPct val="80000"/>
              </a:lnSpc>
              <a:spcBef>
                <a:spcPts val="0"/>
              </a:spcBef>
              <a:spcAft>
                <a:spcPts val="0"/>
              </a:spcAft>
              <a:buSzPts val="1400"/>
              <a:buFont typeface="Arial"/>
              <a:buChar char="•"/>
            </a:pPr>
            <a:r>
              <a:rPr lang="en-US" sz="2035"/>
              <a:t>Countries will need to make choices about how to be competitive in a de-carbonising global economy</a:t>
            </a:r>
            <a:endParaRPr/>
          </a:p>
          <a:p>
            <a:pPr marL="571500" lvl="0" indent="-342900" algn="l" rtl="0">
              <a:lnSpc>
                <a:spcPct val="80000"/>
              </a:lnSpc>
              <a:spcBef>
                <a:spcPts val="0"/>
              </a:spcBef>
              <a:spcAft>
                <a:spcPts val="0"/>
              </a:spcAft>
              <a:buSzPts val="1400"/>
              <a:buFont typeface="Arial"/>
              <a:buChar char="•"/>
            </a:pPr>
            <a:r>
              <a:rPr lang="en-US" sz="2035"/>
              <a:t>Choice of sectors, investments, development paths will all have gendered consequences</a:t>
            </a:r>
            <a:endParaRPr/>
          </a:p>
          <a:p>
            <a:pPr marL="571500" lvl="0" indent="-342900" algn="l" rtl="0">
              <a:lnSpc>
                <a:spcPct val="80000"/>
              </a:lnSpc>
              <a:spcBef>
                <a:spcPts val="0"/>
              </a:spcBef>
              <a:spcAft>
                <a:spcPts val="0"/>
              </a:spcAft>
              <a:buSzPts val="1400"/>
              <a:buFont typeface="Arial"/>
              <a:buChar char="•"/>
            </a:pPr>
            <a:r>
              <a:rPr lang="en-US" sz="2035"/>
              <a:t>Growing scarcity of key natural resources has the potential for highly unequal gender impacts</a:t>
            </a:r>
            <a:endParaRPr/>
          </a:p>
          <a:p>
            <a:pPr marL="571500" lvl="0" indent="-342900" algn="l" rtl="0">
              <a:lnSpc>
                <a:spcPct val="80000"/>
              </a:lnSpc>
              <a:spcBef>
                <a:spcPts val="0"/>
              </a:spcBef>
              <a:spcAft>
                <a:spcPts val="0"/>
              </a:spcAft>
              <a:buSzPts val="1400"/>
              <a:buFont typeface="Arial"/>
              <a:buChar char="•"/>
            </a:pPr>
            <a:r>
              <a:rPr lang="en-US" sz="2035"/>
              <a:t>Climate mitigation may create livelihood opportunities at the local level – but these may be gendered</a:t>
            </a:r>
            <a:endParaRPr/>
          </a:p>
          <a:p>
            <a:pPr marL="571500" lvl="0" indent="-342900" algn="l" rtl="0">
              <a:lnSpc>
                <a:spcPct val="80000"/>
              </a:lnSpc>
              <a:spcBef>
                <a:spcPts val="0"/>
              </a:spcBef>
              <a:spcAft>
                <a:spcPts val="0"/>
              </a:spcAft>
              <a:buSzPts val="1400"/>
              <a:buFont typeface="Arial"/>
              <a:buChar char="•"/>
            </a:pPr>
            <a:r>
              <a:rPr lang="en-US" sz="2035"/>
              <a:t>Some policy wins for climate are great for women – e.g. safer, cleaner, improved public transport?</a:t>
            </a:r>
            <a:endParaRPr/>
          </a:p>
          <a:p>
            <a:pPr marL="571500" lvl="0" indent="-342900" algn="l" rtl="0">
              <a:lnSpc>
                <a:spcPct val="80000"/>
              </a:lnSpc>
              <a:spcBef>
                <a:spcPts val="0"/>
              </a:spcBef>
              <a:spcAft>
                <a:spcPts val="0"/>
              </a:spcAft>
              <a:buSzPts val="1400"/>
              <a:buFont typeface="Arial"/>
              <a:buChar char="•"/>
            </a:pPr>
            <a:r>
              <a:rPr lang="en-US" sz="2035"/>
              <a:t>Some major wins for climate can also be wins for women’s and children’s health (in particular) and reduce drudgery e.g. clean cooking technologies  </a:t>
            </a:r>
            <a:endParaRPr/>
          </a:p>
          <a:p>
            <a:pPr marL="457200" lvl="0" indent="-228600" algn="l" rtl="0">
              <a:lnSpc>
                <a:spcPct val="80000"/>
              </a:lnSpc>
              <a:spcBef>
                <a:spcPts val="0"/>
              </a:spcBef>
              <a:spcAft>
                <a:spcPts val="0"/>
              </a:spcAft>
              <a:buSzPts val="1400"/>
              <a:buNone/>
            </a:pPr>
            <a:endParaRPr sz="2035"/>
          </a:p>
        </p:txBody>
      </p:sp>
      <p:sp>
        <p:nvSpPr>
          <p:cNvPr id="370" name="Google Shape;370;p5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40</a:t>
            </a:fld>
            <a:endParaRPr/>
          </a:p>
        </p:txBody>
      </p:sp>
      <p:pic>
        <p:nvPicPr>
          <p:cNvPr id="371" name="Google Shape;371;p50" descr="A picture containing outdoor, building, man, hydrant&#10;&#10;Description automatically generated"/>
          <p:cNvPicPr preferRelativeResize="0"/>
          <p:nvPr/>
        </p:nvPicPr>
        <p:blipFill rotWithShape="1">
          <a:blip r:embed="rId3">
            <a:alphaModFix/>
          </a:blip>
          <a:srcRect l="32233" r="18348"/>
          <a:stretch/>
        </p:blipFill>
        <p:spPr>
          <a:xfrm>
            <a:off x="5504155" y="1225875"/>
            <a:ext cx="3266983" cy="4406249"/>
          </a:xfrm>
          <a:prstGeom prst="rect">
            <a:avLst/>
          </a:prstGeom>
          <a:noFill/>
          <a:ln>
            <a:noFill/>
          </a:ln>
        </p:spPr>
      </p:pic>
      <p:sp>
        <p:nvSpPr>
          <p:cNvPr id="372" name="Google Shape;372;p50"/>
          <p:cNvSpPr txBox="1"/>
          <p:nvPr/>
        </p:nvSpPr>
        <p:spPr>
          <a:xfrm>
            <a:off x="6320901" y="6010183"/>
            <a:ext cx="189094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clean cookstove, DFID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1"/>
          <p:cNvSpPr txBox="1">
            <a:spLocks noGrp="1"/>
          </p:cNvSpPr>
          <p:nvPr>
            <p:ph type="title"/>
          </p:nvPr>
        </p:nvSpPr>
        <p:spPr>
          <a:xfrm>
            <a:off x="593126" y="73540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are adaptation leaders</a:t>
            </a:r>
            <a:endParaRPr/>
          </a:p>
        </p:txBody>
      </p:sp>
      <p:sp>
        <p:nvSpPr>
          <p:cNvPr id="378" name="Google Shape;378;p51"/>
          <p:cNvSpPr txBox="1">
            <a:spLocks noGrp="1"/>
          </p:cNvSpPr>
          <p:nvPr>
            <p:ph type="body" idx="1"/>
          </p:nvPr>
        </p:nvSpPr>
        <p:spPr>
          <a:xfrm>
            <a:off x="322453" y="1446765"/>
            <a:ext cx="5172826" cy="4874800"/>
          </a:xfrm>
          <a:prstGeom prst="rect">
            <a:avLst/>
          </a:prstGeom>
          <a:noFill/>
          <a:ln>
            <a:noFill/>
          </a:ln>
        </p:spPr>
        <p:txBody>
          <a:bodyPr spcFirstLastPara="1" wrap="square" lIns="0" tIns="0" rIns="0" bIns="0" anchor="t" anchorCtr="0">
            <a:noAutofit/>
          </a:bodyPr>
          <a:lstStyle/>
          <a:p>
            <a:pPr marL="571500" lvl="0" indent="-342900" algn="l" rtl="0">
              <a:lnSpc>
                <a:spcPct val="90000"/>
              </a:lnSpc>
              <a:spcBef>
                <a:spcPts val="0"/>
              </a:spcBef>
              <a:spcAft>
                <a:spcPts val="0"/>
              </a:spcAft>
              <a:buSzPts val="1400"/>
              <a:buFont typeface="Arial"/>
              <a:buChar char="•"/>
            </a:pPr>
            <a:r>
              <a:rPr lang="en-US" sz="2035"/>
              <a:t>Women have been adapting to swift environmental changes for decades</a:t>
            </a:r>
            <a:endParaRPr/>
          </a:p>
          <a:p>
            <a:pPr marL="571500" lvl="0" indent="-342900" algn="l" rtl="0">
              <a:lnSpc>
                <a:spcPct val="90000"/>
              </a:lnSpc>
              <a:spcBef>
                <a:spcPts val="0"/>
              </a:spcBef>
              <a:spcAft>
                <a:spcPts val="0"/>
              </a:spcAft>
              <a:buSzPts val="1400"/>
              <a:buFont typeface="Arial"/>
              <a:buChar char="•"/>
            </a:pPr>
            <a:r>
              <a:rPr lang="en-US" sz="2035"/>
              <a:t>Women are also first responders to disasters</a:t>
            </a:r>
            <a:endParaRPr/>
          </a:p>
          <a:p>
            <a:pPr marL="571500" lvl="0" indent="-342900" algn="l" rtl="0">
              <a:lnSpc>
                <a:spcPct val="90000"/>
              </a:lnSpc>
              <a:spcBef>
                <a:spcPts val="0"/>
              </a:spcBef>
              <a:spcAft>
                <a:spcPts val="0"/>
              </a:spcAft>
              <a:buSzPts val="1400"/>
              <a:buFont typeface="Arial"/>
              <a:buChar char="•"/>
            </a:pPr>
            <a:r>
              <a:rPr lang="en-US" sz="2035"/>
              <a:t>They hold traditional knowledge on which crops to grow in unpredictable weather and have traditional knowledge on how to store food if they receive early warning</a:t>
            </a:r>
            <a:endParaRPr/>
          </a:p>
          <a:p>
            <a:pPr marL="571500" lvl="0" indent="-342900" algn="l" rtl="0">
              <a:lnSpc>
                <a:spcPct val="90000"/>
              </a:lnSpc>
              <a:spcBef>
                <a:spcPts val="0"/>
              </a:spcBef>
              <a:spcAft>
                <a:spcPts val="0"/>
              </a:spcAft>
              <a:buSzPts val="1400"/>
              <a:buFont typeface="Arial"/>
              <a:buChar char="•"/>
            </a:pPr>
            <a:r>
              <a:rPr lang="en-US" sz="2035"/>
              <a:t>Studies show women are better at disseminating early warning information than men</a:t>
            </a:r>
            <a:endParaRPr/>
          </a:p>
          <a:p>
            <a:pPr marL="571500" lvl="0" indent="-342900" algn="l" rtl="0">
              <a:lnSpc>
                <a:spcPct val="90000"/>
              </a:lnSpc>
              <a:spcBef>
                <a:spcPts val="0"/>
              </a:spcBef>
              <a:spcAft>
                <a:spcPts val="0"/>
              </a:spcAft>
              <a:buSzPts val="1400"/>
              <a:buFont typeface="Arial"/>
              <a:buChar char="•"/>
            </a:pPr>
            <a:r>
              <a:rPr lang="en-US" sz="2035"/>
              <a:t>They can highlight gender-specific needs if included in decision-making processes</a:t>
            </a:r>
            <a:endParaRPr/>
          </a:p>
          <a:p>
            <a:pPr marL="571500" lvl="0" indent="-342900" algn="l" rtl="0">
              <a:lnSpc>
                <a:spcPct val="90000"/>
              </a:lnSpc>
              <a:spcBef>
                <a:spcPts val="0"/>
              </a:spcBef>
              <a:spcAft>
                <a:spcPts val="0"/>
              </a:spcAft>
              <a:buSzPts val="1400"/>
              <a:buFont typeface="Arial"/>
              <a:buChar char="•"/>
            </a:pPr>
            <a:r>
              <a:rPr lang="en-US" sz="2035"/>
              <a:t>In semi arid regions, research shows that women are not necessarily victims or powerless: they are often diversifying their livelihoods and increasing their agency in response to climatic pressures (ASSAR)</a:t>
            </a:r>
            <a:endParaRPr sz="2035"/>
          </a:p>
        </p:txBody>
      </p:sp>
      <p:pic>
        <p:nvPicPr>
          <p:cNvPr id="379" name="Google Shape;379;p51"/>
          <p:cNvPicPr preferRelativeResize="0"/>
          <p:nvPr/>
        </p:nvPicPr>
        <p:blipFill rotWithShape="1">
          <a:blip r:embed="rId3">
            <a:alphaModFix/>
          </a:blip>
          <a:srcRect/>
          <a:stretch/>
        </p:blipFill>
        <p:spPr>
          <a:xfrm>
            <a:off x="5858281" y="1446765"/>
            <a:ext cx="2771795" cy="4514883"/>
          </a:xfrm>
          <a:prstGeom prst="rect">
            <a:avLst/>
          </a:prstGeom>
          <a:noFill/>
          <a:ln>
            <a:noFill/>
          </a:ln>
        </p:spPr>
      </p:pic>
      <p:sp>
        <p:nvSpPr>
          <p:cNvPr id="380" name="Google Shape;380;p51"/>
          <p:cNvSpPr txBox="1"/>
          <p:nvPr/>
        </p:nvSpPr>
        <p:spPr>
          <a:xfrm>
            <a:off x="6631619" y="6418555"/>
            <a:ext cx="2118907"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Image: credit ASSAR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2"/>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386" name="Google Shape;386;p52"/>
          <p:cNvSpPr txBox="1">
            <a:spLocks noGrp="1"/>
          </p:cNvSpPr>
          <p:nvPr>
            <p:ph type="body" idx="1"/>
          </p:nvPr>
        </p:nvSpPr>
        <p:spPr>
          <a:xfrm>
            <a:off x="904034" y="1169958"/>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387" name="Google Shape;387;p5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42</a:t>
            </a:fld>
            <a:endParaRPr/>
          </a:p>
        </p:txBody>
      </p:sp>
      <p:pic>
        <p:nvPicPr>
          <p:cNvPr id="388" name="Google Shape;388;p52" descr="A picture containing photo, man, holding, young&#10;&#10;Description automatically generated"/>
          <p:cNvPicPr preferRelativeResize="0"/>
          <p:nvPr/>
        </p:nvPicPr>
        <p:blipFill rotWithShape="1">
          <a:blip r:embed="rId3">
            <a:alphaModFix/>
          </a:blip>
          <a:srcRect/>
          <a:stretch/>
        </p:blipFill>
        <p:spPr>
          <a:xfrm>
            <a:off x="-1" y="1767437"/>
            <a:ext cx="9202879" cy="3302000"/>
          </a:xfrm>
          <a:prstGeom prst="rect">
            <a:avLst/>
          </a:prstGeom>
          <a:noFill/>
          <a:ln>
            <a:noFill/>
          </a:ln>
        </p:spPr>
      </p:pic>
      <p:sp>
        <p:nvSpPr>
          <p:cNvPr id="389" name="Google Shape;389;p52"/>
          <p:cNvSpPr txBox="1"/>
          <p:nvPr/>
        </p:nvSpPr>
        <p:spPr>
          <a:xfrm>
            <a:off x="3426781" y="5495278"/>
            <a:ext cx="539762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Consider these findings from the Adaptation at Scale in Semi-Arid Regions programme (www.assar.uct.ac.za)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395" name="Google Shape;395;p53"/>
          <p:cNvSpPr txBox="1">
            <a:spLocks noGrp="1"/>
          </p:cNvSpPr>
          <p:nvPr>
            <p:ph type="body" idx="1"/>
          </p:nvPr>
        </p:nvSpPr>
        <p:spPr>
          <a:xfrm>
            <a:off x="493795" y="1427411"/>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396" name="Google Shape;396;p5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43</a:t>
            </a:fld>
            <a:endParaRPr/>
          </a:p>
        </p:txBody>
      </p:sp>
      <p:sp>
        <p:nvSpPr>
          <p:cNvPr id="397" name="Google Shape;397;p53"/>
          <p:cNvSpPr txBox="1"/>
          <p:nvPr/>
        </p:nvSpPr>
        <p:spPr>
          <a:xfrm>
            <a:off x="493795" y="5473361"/>
            <a:ext cx="7554897"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What surprises you about these findings from semi-arid Sub Saharan African countries and India? What doesn’t surprise you?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How would you design interventions to help people who are struggling to adapt to climatic and other pressures? Brainstorm with your group.</a:t>
            </a:r>
            <a:endParaRPr sz="1400" b="0" i="0" u="none" strike="noStrike" cap="none">
              <a:solidFill>
                <a:srgbClr val="000000"/>
              </a:solidFill>
              <a:latin typeface="Arial"/>
              <a:ea typeface="Arial"/>
              <a:cs typeface="Arial"/>
              <a:sym typeface="Arial"/>
            </a:endParaRPr>
          </a:p>
        </p:txBody>
      </p:sp>
      <p:pic>
        <p:nvPicPr>
          <p:cNvPr id="398" name="Google Shape;398;p53" descr="A screenshot of a social media post&#10;&#10;Description automatically generated"/>
          <p:cNvPicPr preferRelativeResize="0"/>
          <p:nvPr/>
        </p:nvPicPr>
        <p:blipFill rotWithShape="1">
          <a:blip r:embed="rId3">
            <a:alphaModFix/>
          </a:blip>
          <a:srcRect/>
          <a:stretch/>
        </p:blipFill>
        <p:spPr>
          <a:xfrm>
            <a:off x="137650" y="1243761"/>
            <a:ext cx="8935329" cy="399868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4"/>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404" name="Google Shape;404;p54"/>
          <p:cNvSpPr txBox="1">
            <a:spLocks noGrp="1"/>
          </p:cNvSpPr>
          <p:nvPr>
            <p:ph type="body" idx="1"/>
          </p:nvPr>
        </p:nvSpPr>
        <p:spPr>
          <a:xfrm>
            <a:off x="493795" y="1427411"/>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405" name="Google Shape;405;p5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44</a:t>
            </a:fld>
            <a:endParaRPr/>
          </a:p>
        </p:txBody>
      </p:sp>
      <p:sp>
        <p:nvSpPr>
          <p:cNvPr id="406" name="Google Shape;406;p54"/>
          <p:cNvSpPr txBox="1"/>
          <p:nvPr/>
        </p:nvSpPr>
        <p:spPr>
          <a:xfrm>
            <a:off x="493795" y="5473361"/>
            <a:ext cx="7554897"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What surprises you about these findings from semi-arid Sub Saharan African countries and India? What doesn’t surprise you?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How would you design interventions to help people who are struggling to adapt to climatic and other pressures? Brainstorm with your group.</a:t>
            </a:r>
            <a:endParaRPr sz="1400" b="0" i="0" u="none" strike="noStrike" cap="none">
              <a:solidFill>
                <a:srgbClr val="000000"/>
              </a:solidFill>
              <a:latin typeface="Arial"/>
              <a:ea typeface="Arial"/>
              <a:cs typeface="Arial"/>
              <a:sym typeface="Arial"/>
            </a:endParaRPr>
          </a:p>
        </p:txBody>
      </p:sp>
      <p:pic>
        <p:nvPicPr>
          <p:cNvPr id="407" name="Google Shape;407;p54" descr="A screenshot of a social media post&#10;&#10;Description automatically generated"/>
          <p:cNvPicPr preferRelativeResize="0"/>
          <p:nvPr/>
        </p:nvPicPr>
        <p:blipFill rotWithShape="1">
          <a:blip r:embed="rId3">
            <a:alphaModFix/>
          </a:blip>
          <a:srcRect/>
          <a:stretch/>
        </p:blipFill>
        <p:spPr>
          <a:xfrm>
            <a:off x="109745" y="1065318"/>
            <a:ext cx="9034255" cy="447087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11"/>
        <p:cNvGrpSpPr/>
        <p:nvPr/>
      </p:nvGrpSpPr>
      <p:grpSpPr>
        <a:xfrm>
          <a:off x="0" y="0"/>
          <a:ext cx="0" cy="0"/>
          <a:chOff x="0" y="0"/>
          <a:chExt cx="0" cy="0"/>
        </a:xfrm>
      </p:grpSpPr>
      <p:sp>
        <p:nvSpPr>
          <p:cNvPr id="412" name="Google Shape;412;p55"/>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3" name="Google Shape;413;p55"/>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FFFFFF"/>
              </a:buClr>
              <a:buSzPts val="3200"/>
              <a:buFont typeface="Calibri"/>
              <a:buNone/>
            </a:pPr>
            <a:r>
              <a:rPr lang="en-US" sz="3200" b="0" i="0" u="none" strike="noStrike" cap="none">
                <a:solidFill>
                  <a:srgbClr val="FFFFFF"/>
                </a:solidFill>
                <a:latin typeface="Calibri"/>
                <a:ea typeface="Calibri"/>
                <a:cs typeface="Calibri"/>
                <a:sym typeface="Calibri"/>
              </a:rPr>
              <a:t>@cdknetwork</a:t>
            </a:r>
            <a:endParaRPr sz="3200" b="0" i="0" u="none" strike="noStrike" cap="none">
              <a:solidFill>
                <a:schemeClr val="dk1"/>
              </a:solidFill>
              <a:latin typeface="Calibri"/>
              <a:ea typeface="Calibri"/>
              <a:cs typeface="Calibri"/>
              <a:sym typeface="Calibri"/>
            </a:endParaRPr>
          </a:p>
        </p:txBody>
      </p:sp>
      <p:sp>
        <p:nvSpPr>
          <p:cNvPr id="414" name="Google Shape;414;p55"/>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US" sz="3600">
                <a:solidFill>
                  <a:schemeClr val="lt1"/>
                </a:solidFill>
              </a:rPr>
            </a:br>
            <a:br>
              <a:rPr lang="en-US" sz="3600">
                <a:solidFill>
                  <a:schemeClr val="lt1"/>
                </a:solidFill>
              </a:rPr>
            </a:br>
            <a:br>
              <a:rPr lang="en-US" sz="3600">
                <a:solidFill>
                  <a:schemeClr val="lt1"/>
                </a:solidFill>
              </a:rPr>
            </a:br>
            <a:br>
              <a:rPr lang="en-US" sz="3600">
                <a:solidFill>
                  <a:schemeClr val="lt1"/>
                </a:solidFill>
              </a:rPr>
            </a:br>
            <a:br>
              <a:rPr lang="en-US" sz="3600">
                <a:solidFill>
                  <a:schemeClr val="lt1"/>
                </a:solidFill>
              </a:rPr>
            </a:br>
            <a:r>
              <a:rPr lang="en-US" sz="3600">
                <a:solidFill>
                  <a:schemeClr val="lt1"/>
                </a:solidFill>
              </a:rPr>
              <a:t> </a:t>
            </a:r>
            <a:r>
              <a:rPr lang="en-US" sz="3600" u="sng">
                <a:solidFill>
                  <a:schemeClr val="hlink"/>
                </a:solidFill>
                <a:hlinkClick r:id="rId3"/>
              </a:rPr>
              <a:t>www.cdkn.org</a:t>
            </a:r>
            <a:br>
              <a:rPr lang="en-US">
                <a:solidFill>
                  <a:schemeClr val="lt1"/>
                </a:solidFill>
              </a:rPr>
            </a:br>
            <a:br>
              <a:rPr lang="en-US">
                <a:solidFill>
                  <a:schemeClr val="lt1"/>
                </a:solidFill>
              </a:rPr>
            </a:br>
            <a:r>
              <a:rPr lang="en-US">
                <a:solidFill>
                  <a:schemeClr val="lt1"/>
                </a:solidFill>
              </a:rPr>
              <a:t> </a:t>
            </a:r>
            <a:br>
              <a:rPr lang="en-US">
                <a:solidFill>
                  <a:schemeClr val="lt1"/>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964366" y="560890"/>
            <a:ext cx="7654847"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There is a global gender gap in development</a:t>
            </a:r>
            <a:endParaRPr>
              <a:highlight>
                <a:srgbClr val="00FF00"/>
              </a:highlight>
            </a:endParaRPr>
          </a:p>
        </p:txBody>
      </p:sp>
      <p:sp>
        <p:nvSpPr>
          <p:cNvPr id="97" name="Google Shape;97;p15"/>
          <p:cNvSpPr txBox="1"/>
          <p:nvPr/>
        </p:nvSpPr>
        <p:spPr>
          <a:xfrm>
            <a:off x="771904" y="1345759"/>
            <a:ext cx="8039769" cy="1107996"/>
          </a:xfrm>
          <a:prstGeom prst="rect">
            <a:avLst/>
          </a:prstGeom>
          <a:noFill/>
          <a:ln>
            <a:noFill/>
          </a:ln>
        </p:spPr>
        <p:txBody>
          <a:bodyPr spcFirstLastPara="1" wrap="square" lIns="91425" tIns="45700" rIns="91425" bIns="45700" anchor="t" anchorCtr="0">
            <a:noAutofit/>
          </a:bodyPr>
          <a:lstStyle/>
          <a:p>
            <a:pPr marL="285750" marR="0" lvl="0" indent="-146050" algn="l" rtl="0">
              <a:lnSpc>
                <a:spcPct val="100000"/>
              </a:lnSpc>
              <a:spcBef>
                <a:spcPts val="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p:txBody>
      </p:sp>
      <p:pic>
        <p:nvPicPr>
          <p:cNvPr id="98" name="Google Shape;98;p15" descr="A close up of a sign&#10;&#10;Description automatically generated"/>
          <p:cNvPicPr preferRelativeResize="0"/>
          <p:nvPr/>
        </p:nvPicPr>
        <p:blipFill rotWithShape="1">
          <a:blip r:embed="rId3">
            <a:alphaModFix/>
          </a:blip>
          <a:srcRect/>
          <a:stretch/>
        </p:blipFill>
        <p:spPr>
          <a:xfrm>
            <a:off x="1147836" y="1345759"/>
            <a:ext cx="6848327" cy="52067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1179051" y="584489"/>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Women’s life opportunities and influence in </a:t>
            </a:r>
            <a:br>
              <a:rPr lang="en-US"/>
            </a:br>
            <a:r>
              <a:rPr lang="en-US"/>
              <a:t>public decision-making are more constrained</a:t>
            </a:r>
            <a:br>
              <a:rPr lang="en-US"/>
            </a:br>
            <a:endParaRPr>
              <a:highlight>
                <a:srgbClr val="00FF00"/>
              </a:highlight>
            </a:endParaRPr>
          </a:p>
        </p:txBody>
      </p:sp>
      <p:sp>
        <p:nvSpPr>
          <p:cNvPr id="104" name="Google Shape;104;p16"/>
          <p:cNvSpPr txBox="1">
            <a:spLocks noGrp="1"/>
          </p:cNvSpPr>
          <p:nvPr>
            <p:ph type="body" idx="1"/>
          </p:nvPr>
        </p:nvSpPr>
        <p:spPr>
          <a:xfrm>
            <a:off x="882517" y="4611757"/>
            <a:ext cx="7060912" cy="2090238"/>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0"/>
              </a:spcBef>
              <a:spcAft>
                <a:spcPts val="0"/>
              </a:spcAft>
              <a:buSzPts val="1400"/>
              <a:buNone/>
            </a:pPr>
            <a:r>
              <a:rPr lang="en-US" sz="2035"/>
              <a:t>Among women, unemployment rates are higher and labour force participation rates lower. </a:t>
            </a:r>
            <a:endParaRPr/>
          </a:p>
          <a:p>
            <a:pPr marL="457200" lvl="0" indent="-228600" algn="l" rtl="0">
              <a:lnSpc>
                <a:spcPct val="90000"/>
              </a:lnSpc>
              <a:spcBef>
                <a:spcPts val="0"/>
              </a:spcBef>
              <a:spcAft>
                <a:spcPts val="0"/>
              </a:spcAft>
              <a:buSzPts val="1400"/>
              <a:buNone/>
            </a:pPr>
            <a:r>
              <a:rPr lang="en-US" sz="2035"/>
              <a:t>Yet women provide most unpaid care work in the home—limiting their choices in paid work. </a:t>
            </a:r>
            <a:endParaRPr/>
          </a:p>
          <a:p>
            <a:pPr marL="457200" lvl="0" indent="-228600" algn="l" rtl="0">
              <a:lnSpc>
                <a:spcPct val="90000"/>
              </a:lnSpc>
              <a:spcBef>
                <a:spcPts val="0"/>
              </a:spcBef>
              <a:spcAft>
                <a:spcPts val="0"/>
              </a:spcAft>
              <a:buSzPts val="1400"/>
              <a:buNone/>
            </a:pPr>
            <a:r>
              <a:rPr lang="en-US" sz="2035"/>
              <a:t>Knock-on effects for women:</a:t>
            </a:r>
            <a:endParaRPr/>
          </a:p>
          <a:p>
            <a:pPr marL="285750" lvl="0" indent="-285750" algn="l" rtl="0">
              <a:lnSpc>
                <a:spcPct val="90000"/>
              </a:lnSpc>
              <a:spcBef>
                <a:spcPts val="0"/>
              </a:spcBef>
              <a:spcAft>
                <a:spcPts val="0"/>
              </a:spcAft>
              <a:buSzPts val="1400"/>
              <a:buFont typeface="Calibri"/>
              <a:buChar char="-"/>
            </a:pPr>
            <a:r>
              <a:rPr lang="en-US" sz="2035"/>
              <a:t>Less access to formal pensions</a:t>
            </a:r>
            <a:endParaRPr/>
          </a:p>
          <a:p>
            <a:pPr marL="285750" lvl="0" indent="-285750" algn="l" rtl="0">
              <a:lnSpc>
                <a:spcPct val="90000"/>
              </a:lnSpc>
              <a:spcBef>
                <a:spcPts val="0"/>
              </a:spcBef>
              <a:spcAft>
                <a:spcPts val="0"/>
              </a:spcAft>
              <a:buSzPts val="1400"/>
              <a:buFont typeface="Calibri"/>
              <a:buChar char="-"/>
            </a:pPr>
            <a:r>
              <a:rPr lang="en-US" sz="2035"/>
              <a:t>Less access to workplace benefits than men</a:t>
            </a:r>
            <a:endParaRPr/>
          </a:p>
          <a:p>
            <a:pPr marL="285750" lvl="0" indent="-285750" algn="l" rtl="0">
              <a:lnSpc>
                <a:spcPct val="90000"/>
              </a:lnSpc>
              <a:spcBef>
                <a:spcPts val="0"/>
              </a:spcBef>
              <a:spcAft>
                <a:spcPts val="0"/>
              </a:spcAft>
              <a:buSzPts val="1400"/>
              <a:buFont typeface="Calibri"/>
              <a:buChar char="-"/>
            </a:pPr>
            <a:r>
              <a:rPr lang="en-US" sz="1202"/>
              <a:t>Diagram © Oxfam</a:t>
            </a:r>
            <a:endParaRPr/>
          </a:p>
          <a:p>
            <a:pPr marL="457200" lvl="0" indent="-228600" algn="l" rtl="0">
              <a:lnSpc>
                <a:spcPct val="90000"/>
              </a:lnSpc>
              <a:spcBef>
                <a:spcPts val="0"/>
              </a:spcBef>
              <a:spcAft>
                <a:spcPts val="0"/>
              </a:spcAft>
              <a:buSzPts val="1400"/>
              <a:buNone/>
            </a:pPr>
            <a:endParaRPr sz="2035"/>
          </a:p>
        </p:txBody>
      </p:sp>
      <p:sp>
        <p:nvSpPr>
          <p:cNvPr id="105" name="Google Shape;105;p16"/>
          <p:cNvSpPr txBox="1"/>
          <p:nvPr/>
        </p:nvSpPr>
        <p:spPr>
          <a:xfrm>
            <a:off x="5064980" y="4826675"/>
            <a:ext cx="376891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106" name="Google Shape;106;p16" descr="A screenshot of a cell phone&#10;&#10;Description automatically generated"/>
          <p:cNvPicPr preferRelativeResize="0"/>
          <p:nvPr/>
        </p:nvPicPr>
        <p:blipFill rotWithShape="1">
          <a:blip r:embed="rId3">
            <a:alphaModFix/>
          </a:blip>
          <a:srcRect/>
          <a:stretch/>
        </p:blipFill>
        <p:spPr>
          <a:xfrm>
            <a:off x="567323" y="1492994"/>
            <a:ext cx="8266575" cy="30071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849937" y="646814"/>
            <a:ext cx="6624736" cy="50405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800"/>
              <a:buNone/>
            </a:pPr>
            <a:r>
              <a:rPr lang="en-US">
                <a:solidFill>
                  <a:srgbClr val="C00000"/>
                </a:solidFill>
                <a:latin typeface="Calibri"/>
                <a:ea typeface="Calibri"/>
                <a:cs typeface="Calibri"/>
                <a:sym typeface="Calibri"/>
              </a:rPr>
              <a:t>Ethiopia’s HDI and GDI values, 2018</a:t>
            </a:r>
            <a:endParaRPr>
              <a:solidFill>
                <a:srgbClr val="C00000"/>
              </a:solidFill>
              <a:highlight>
                <a:srgbClr val="FFFF00"/>
              </a:highlight>
              <a:latin typeface="Calibri"/>
              <a:ea typeface="Calibri"/>
              <a:cs typeface="Calibri"/>
              <a:sym typeface="Calibri"/>
            </a:endParaRPr>
          </a:p>
        </p:txBody>
      </p:sp>
      <p:sp>
        <p:nvSpPr>
          <p:cNvPr id="113" name="Google Shape;113;p17"/>
          <p:cNvSpPr txBox="1">
            <a:spLocks noGrp="1"/>
          </p:cNvSpPr>
          <p:nvPr>
            <p:ph type="body" idx="1"/>
          </p:nvPr>
        </p:nvSpPr>
        <p:spPr>
          <a:xfrm>
            <a:off x="628651" y="2226469"/>
            <a:ext cx="7702133" cy="3263504"/>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800"/>
              <a:buChar char="•"/>
            </a:pPr>
            <a:r>
              <a:rPr lang="en-US" sz="2550">
                <a:latin typeface="Calibri"/>
                <a:ea typeface="Calibri"/>
                <a:cs typeface="Calibri"/>
                <a:sym typeface="Calibri"/>
              </a:rPr>
              <a:t>Ethiopia’s HDI value for 2018 - 0.470</a:t>
            </a:r>
            <a:endParaRPr/>
          </a:p>
          <a:p>
            <a:pPr marL="457200" lvl="0" indent="-342900" algn="l" rtl="0">
              <a:lnSpc>
                <a:spcPct val="100000"/>
              </a:lnSpc>
              <a:spcBef>
                <a:spcPts val="360"/>
              </a:spcBef>
              <a:spcAft>
                <a:spcPts val="0"/>
              </a:spcAft>
              <a:buSzPts val="1800"/>
              <a:buChar char="•"/>
            </a:pPr>
            <a:r>
              <a:rPr lang="en-US" sz="2550">
                <a:latin typeface="Calibri"/>
                <a:ea typeface="Calibri"/>
                <a:cs typeface="Calibri"/>
                <a:sym typeface="Calibri"/>
              </a:rPr>
              <a:t>Places it in the low human development category</a:t>
            </a:r>
            <a:endParaRPr/>
          </a:p>
          <a:p>
            <a:pPr marL="457200" lvl="0" indent="-342900" algn="l" rtl="0">
              <a:lnSpc>
                <a:spcPct val="100000"/>
              </a:lnSpc>
              <a:spcBef>
                <a:spcPts val="360"/>
              </a:spcBef>
              <a:spcAft>
                <a:spcPts val="0"/>
              </a:spcAft>
              <a:buSzPts val="1800"/>
              <a:buChar char="•"/>
            </a:pPr>
            <a:r>
              <a:rPr lang="en-US" sz="2550">
                <a:latin typeface="Calibri"/>
                <a:ea typeface="Calibri"/>
                <a:cs typeface="Calibri"/>
                <a:sym typeface="Calibri"/>
              </a:rPr>
              <a:t>Positioned at 173 out of 189 countries and territories. </a:t>
            </a:r>
            <a:endParaRPr/>
          </a:p>
          <a:p>
            <a:pPr marL="457200" lvl="0" indent="-342900" algn="l" rtl="0">
              <a:lnSpc>
                <a:spcPct val="100000"/>
              </a:lnSpc>
              <a:spcBef>
                <a:spcPts val="360"/>
              </a:spcBef>
              <a:spcAft>
                <a:spcPts val="0"/>
              </a:spcAft>
              <a:buSzPts val="1800"/>
              <a:buChar char="•"/>
            </a:pPr>
            <a:r>
              <a:rPr lang="en-US" sz="2550">
                <a:latin typeface="Calibri"/>
                <a:ea typeface="Calibri"/>
                <a:cs typeface="Calibri"/>
                <a:sym typeface="Calibri"/>
              </a:rPr>
              <a:t>The female HDI value for Ethiopia is 0.428 in contrast with 0.507 for males.</a:t>
            </a:r>
            <a:endParaRPr/>
          </a:p>
          <a:p>
            <a:pPr marL="457200" lvl="0" indent="-342900" algn="l" rtl="0">
              <a:lnSpc>
                <a:spcPct val="100000"/>
              </a:lnSpc>
              <a:spcBef>
                <a:spcPts val="360"/>
              </a:spcBef>
              <a:spcAft>
                <a:spcPts val="0"/>
              </a:spcAft>
              <a:buSzPts val="1800"/>
              <a:buChar char="•"/>
            </a:pPr>
            <a:r>
              <a:rPr lang="en-US" sz="2550">
                <a:latin typeface="Calibri"/>
                <a:ea typeface="Calibri"/>
                <a:cs typeface="Calibri"/>
                <a:sym typeface="Calibri"/>
              </a:rPr>
              <a:t>Ethiopia’s GDI value is 0.844, Placing it in group 5</a:t>
            </a:r>
            <a:endParaRPr/>
          </a:p>
          <a:p>
            <a:pPr marL="0" lvl="0" indent="0" algn="l" rtl="0">
              <a:lnSpc>
                <a:spcPct val="100000"/>
              </a:lnSpc>
              <a:spcBef>
                <a:spcPts val="360"/>
              </a:spcBef>
              <a:spcAft>
                <a:spcPts val="0"/>
              </a:spcAft>
              <a:buSzPts val="1800"/>
              <a:buNone/>
            </a:pPr>
            <a:endParaRPr sz="25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8"/>
          <p:cNvPicPr preferRelativeResize="0"/>
          <p:nvPr/>
        </p:nvPicPr>
        <p:blipFill rotWithShape="1">
          <a:blip r:embed="rId3">
            <a:alphaModFix/>
          </a:blip>
          <a:srcRect/>
          <a:stretch/>
        </p:blipFill>
        <p:spPr>
          <a:xfrm>
            <a:off x="1442907" y="2134259"/>
            <a:ext cx="6772977" cy="1935423"/>
          </a:xfrm>
          <a:prstGeom prst="rect">
            <a:avLst/>
          </a:prstGeom>
          <a:noFill/>
          <a:ln>
            <a:noFill/>
          </a:ln>
        </p:spPr>
      </p:pic>
      <p:pic>
        <p:nvPicPr>
          <p:cNvPr id="120" name="Google Shape;120;p18"/>
          <p:cNvPicPr preferRelativeResize="0"/>
          <p:nvPr/>
        </p:nvPicPr>
        <p:blipFill rotWithShape="1">
          <a:blip r:embed="rId4">
            <a:alphaModFix/>
          </a:blip>
          <a:srcRect/>
          <a:stretch/>
        </p:blipFill>
        <p:spPr>
          <a:xfrm>
            <a:off x="1755727" y="3957066"/>
            <a:ext cx="6501305" cy="1688752"/>
          </a:xfrm>
          <a:prstGeom prst="rect">
            <a:avLst/>
          </a:prstGeom>
          <a:noFill/>
          <a:ln>
            <a:noFill/>
          </a:ln>
        </p:spPr>
      </p:pic>
      <p:sp>
        <p:nvSpPr>
          <p:cNvPr id="121" name="Google Shape;121;p18"/>
          <p:cNvSpPr txBox="1"/>
          <p:nvPr/>
        </p:nvSpPr>
        <p:spPr>
          <a:xfrm>
            <a:off x="1795203" y="961246"/>
            <a:ext cx="606838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a:solidFill>
                  <a:srgbClr val="C00000"/>
                </a:solidFill>
                <a:latin typeface="Calibri"/>
                <a:ea typeface="Calibri"/>
                <a:cs typeface="Calibri"/>
                <a:sym typeface="Calibri"/>
              </a:rPr>
              <a:t>Gender and Politics – Ethiopia 2015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9"/>
          <p:cNvPicPr preferRelativeResize="0"/>
          <p:nvPr/>
        </p:nvPicPr>
        <p:blipFill rotWithShape="1">
          <a:blip r:embed="rId3">
            <a:alphaModFix/>
          </a:blip>
          <a:srcRect/>
          <a:stretch/>
        </p:blipFill>
        <p:spPr>
          <a:xfrm>
            <a:off x="1319464" y="2167021"/>
            <a:ext cx="5261810" cy="1902661"/>
          </a:xfrm>
          <a:prstGeom prst="rect">
            <a:avLst/>
          </a:prstGeom>
          <a:noFill/>
          <a:ln>
            <a:noFill/>
          </a:ln>
        </p:spPr>
      </p:pic>
      <p:pic>
        <p:nvPicPr>
          <p:cNvPr id="128" name="Google Shape;128;p19"/>
          <p:cNvPicPr preferRelativeResize="0"/>
          <p:nvPr/>
        </p:nvPicPr>
        <p:blipFill rotWithShape="1">
          <a:blip r:embed="rId4">
            <a:alphaModFix/>
          </a:blip>
          <a:srcRect/>
          <a:stretch/>
        </p:blipFill>
        <p:spPr>
          <a:xfrm>
            <a:off x="1632283" y="3887537"/>
            <a:ext cx="5346032" cy="1758282"/>
          </a:xfrm>
          <a:prstGeom prst="rect">
            <a:avLst/>
          </a:prstGeom>
          <a:noFill/>
          <a:ln>
            <a:noFill/>
          </a:ln>
        </p:spPr>
      </p:pic>
      <p:sp>
        <p:nvSpPr>
          <p:cNvPr id="129" name="Google Shape;129;p19"/>
          <p:cNvSpPr txBox="1"/>
          <p:nvPr/>
        </p:nvSpPr>
        <p:spPr>
          <a:xfrm>
            <a:off x="1632283" y="1104276"/>
            <a:ext cx="576656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a:solidFill>
                  <a:srgbClr val="C00000"/>
                </a:solidFill>
                <a:latin typeface="Calibri"/>
                <a:ea typeface="Calibri"/>
                <a:cs typeface="Calibri"/>
                <a:sym typeface="Calibri"/>
              </a:rPr>
              <a:t>Gender and Politics – Ethiopia 2020</a:t>
            </a:r>
            <a:endParaRPr/>
          </a:p>
        </p:txBody>
      </p:sp>
    </p:spTree>
  </p:cSld>
  <p:clrMapOvr>
    <a:masterClrMapping/>
  </p:clrMapOvr>
</p:sld>
</file>

<file path=ppt/theme/theme1.xml><?xml version="1.0" encoding="utf-8"?>
<a:theme xmlns:a="http://schemas.openxmlformats.org/drawingml/2006/main" name="SMT pay review options_200212">
  <a:themeElements>
    <a:clrScheme name="ODI">
      <a:dk1>
        <a:srgbClr val="000000"/>
      </a:dk1>
      <a:lt1>
        <a:srgbClr val="FFFFFF"/>
      </a:lt1>
      <a:dk2>
        <a:srgbClr val="6D6E70"/>
      </a:dk2>
      <a:lt2>
        <a:srgbClr val="BCBEC0"/>
      </a:lt2>
      <a:accent1>
        <a:srgbClr val="1E407B"/>
      </a:accent1>
      <a:accent2>
        <a:srgbClr val="5D75A9"/>
      </a:accent2>
      <a:accent3>
        <a:srgbClr val="8998C1"/>
      </a:accent3>
      <a:accent4>
        <a:srgbClr val="BBC3DC"/>
      </a:accent4>
      <a:accent5>
        <a:srgbClr val="F7941E"/>
      </a:accent5>
      <a:accent6>
        <a:srgbClr val="F9A64A"/>
      </a:accent6>
      <a:hlink>
        <a:srgbClr val="FCBB76"/>
      </a:hlink>
      <a:folHlink>
        <a:srgbClr val="FED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5">
      <a:dk1>
        <a:srgbClr val="000000"/>
      </a:dk1>
      <a:lt1>
        <a:srgbClr val="FFFFFF"/>
      </a:lt1>
      <a:dk2>
        <a:srgbClr val="880F1B"/>
      </a:dk2>
      <a:lt2>
        <a:srgbClr val="F7A126"/>
      </a:lt2>
      <a:accent1>
        <a:srgbClr val="EB5925"/>
      </a:accent1>
      <a:accent2>
        <a:srgbClr val="DC3122"/>
      </a:accent2>
      <a:accent3>
        <a:srgbClr val="B61322"/>
      </a:accent3>
      <a:accent4>
        <a:srgbClr val="FEFDFD"/>
      </a:accent4>
      <a:accent5>
        <a:srgbClr val="FEFDFD"/>
      </a:accent5>
      <a:accent6>
        <a:srgbClr val="FEFDFD"/>
      </a:accent6>
      <a:hlink>
        <a:srgbClr val="FEFDFD"/>
      </a:hlink>
      <a:folHlink>
        <a:srgbClr val="FEFD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11300</Words>
  <Application>Microsoft Office PowerPoint</Application>
  <PresentationFormat>On-screen Show (4:3)</PresentationFormat>
  <Paragraphs>618</Paragraphs>
  <Slides>45</Slides>
  <Notes>45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45</vt:i4>
      </vt:variant>
    </vt:vector>
  </HeadingPairs>
  <TitlesOfParts>
    <vt:vector size="53" baseType="lpstr">
      <vt:lpstr>Arial</vt:lpstr>
      <vt:lpstr>Calibri</vt:lpstr>
      <vt:lpstr>Georgia</vt:lpstr>
      <vt:lpstr>Trebuchet MS</vt:lpstr>
      <vt:lpstr>Verdana</vt:lpstr>
      <vt:lpstr>SMT pay review options_200212</vt:lpstr>
      <vt:lpstr>Office Theme</vt:lpstr>
      <vt:lpstr>Office Theme</vt:lpstr>
      <vt:lpstr>Climate compatible development:   Why is a gender-responsive and socially inclusive approach needed?  </vt:lpstr>
      <vt:lpstr>What you will learn from this module</vt:lpstr>
      <vt:lpstr>How are people differently impacted by climate change?</vt:lpstr>
      <vt:lpstr>There is a global gender gap in development</vt:lpstr>
      <vt:lpstr>There is a global gender gap in development</vt:lpstr>
      <vt:lpstr>Women’s life opportunities and influence in  public decision-making are more constrained </vt:lpstr>
      <vt:lpstr>Ethiopia’s HDI and GDI values, 2018</vt:lpstr>
      <vt:lpstr>PowerPoint Presentation</vt:lpstr>
      <vt:lpstr>PowerPoint Presentation</vt:lpstr>
      <vt:lpstr>Economic status – Ethiopian women </vt:lpstr>
      <vt:lpstr>Health status – Ethiopian women </vt:lpstr>
      <vt:lpstr>Education status – Ethiopian women </vt:lpstr>
      <vt:lpstr>PowerPoint Presentation</vt:lpstr>
      <vt:lpstr>Individual people face different forms of opportunity and discrimination  - based on many characteristics (‘intersectionality’)</vt:lpstr>
      <vt:lpstr>What is gender identity and why does it matter?</vt:lpstr>
      <vt:lpstr>Group exercise: Take a character card</vt:lpstr>
      <vt:lpstr>Beyond the numbers: we are all individuals</vt:lpstr>
      <vt:lpstr>What does it mean for climate action?</vt:lpstr>
      <vt:lpstr>The climate risk formula (IPCC, 2014): hazard – exposure - vulnerability</vt:lpstr>
      <vt:lpstr>What gives us the ability to adapt and be resilient?</vt:lpstr>
      <vt:lpstr>Women and girls often have less access to the things that make people more resilient </vt:lpstr>
      <vt:lpstr>Women and girls often have less access to the things that make people more resilient </vt:lpstr>
      <vt:lpstr>Case studies: How gender-responsive approaches are making climate-smart agriculture succeed</vt:lpstr>
      <vt:lpstr>PowerPoint Presentation</vt:lpstr>
      <vt:lpstr>PowerPoint Presentation</vt:lpstr>
      <vt:lpstr>PowerPoint Presentation</vt:lpstr>
      <vt:lpstr>The current picture: Women are missing out on key opportunities (1)</vt:lpstr>
      <vt:lpstr>The current picture: Women are missing out on key opportunities (2)</vt:lpstr>
      <vt:lpstr>Case study: Climate-smart agriculture, Nepal</vt:lpstr>
      <vt:lpstr>Case study: Climate-smart agriculture, Nepal</vt:lpstr>
      <vt:lpstr>Case study: Climate-smart agriculture, Nepal</vt:lpstr>
      <vt:lpstr>Case study: Climate-smart agriculture, Gorakhpur, India</vt:lpstr>
      <vt:lpstr>PowerPoint Presentation</vt:lpstr>
      <vt:lpstr>PowerPoint Presentation</vt:lpstr>
      <vt:lpstr>Further evidence on the effectiveness of gender-responsive approaches</vt:lpstr>
      <vt:lpstr> It matters:  gender-responsive approaches recognise people’s different needs</vt:lpstr>
      <vt:lpstr>PowerPoint Presentation</vt:lpstr>
      <vt:lpstr> Gender responsive approaches work:  they lead  to more sustainable outcomes for climate compatible development</vt:lpstr>
      <vt:lpstr>Summary: why gender matters and why inclusive climate compatible development is better for everyone</vt:lpstr>
      <vt:lpstr>Gender and climate action</vt:lpstr>
      <vt:lpstr>Women are adaptation leaders</vt:lpstr>
      <vt:lpstr>Group exercise: How people are dealing with diverse risks and pressures in semi-arid lands</vt:lpstr>
      <vt:lpstr>Group exercise: How people are dealing with diverse risks and pressures in semi-arid lands</vt:lpstr>
      <vt:lpstr>Group exercise: How people are dealing with diverse risks and pressures in semi-arid lands</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compatible development:   Why is a gender-responsive and socially inclusive approach needed?  </dc:title>
  <cp:lastModifiedBy>Mairi Dupar</cp:lastModifiedBy>
  <cp:revision>3</cp:revision>
  <dcterms:modified xsi:type="dcterms:W3CDTF">2021-04-23T12:13:22Z</dcterms:modified>
</cp:coreProperties>
</file>