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2"/>
  </p:sldMasterIdLst>
  <p:notesMasterIdLst>
    <p:notesMasterId r:id="rId18"/>
  </p:notesMasterIdLst>
  <p:handoutMasterIdLst>
    <p:handoutMasterId r:id="rId19"/>
  </p:handoutMasterIdLst>
  <p:sldIdLst>
    <p:sldId id="367" r:id="rId3"/>
    <p:sldId id="604" r:id="rId4"/>
    <p:sldId id="583" r:id="rId5"/>
    <p:sldId id="577" r:id="rId6"/>
    <p:sldId id="584" r:id="rId7"/>
    <p:sldId id="586" r:id="rId8"/>
    <p:sldId id="587" r:id="rId9"/>
    <p:sldId id="588" r:id="rId10"/>
    <p:sldId id="608" r:id="rId11"/>
    <p:sldId id="617" r:id="rId12"/>
    <p:sldId id="607" r:id="rId13"/>
    <p:sldId id="609" r:id="rId14"/>
    <p:sldId id="610" r:id="rId15"/>
    <p:sldId id="601" r:id="rId16"/>
    <p:sldId id="34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56933" autoAdjust="0"/>
  </p:normalViewPr>
  <p:slideViewPr>
    <p:cSldViewPr snapToGrid="0">
      <p:cViewPr varScale="1">
        <p:scale>
          <a:sx n="38" d="100"/>
          <a:sy n="38" d="100"/>
        </p:scale>
        <p:origin x="1832" y="44"/>
      </p:cViewPr>
      <p:guideLst>
        <p:guide orient="horz" pos="2160"/>
        <p:guide pos="3840"/>
      </p:guideLst>
    </p:cSldViewPr>
  </p:slideViewPr>
  <p:outlineViewPr>
    <p:cViewPr>
      <p:scale>
        <a:sx n="33" d="100"/>
        <a:sy n="33" d="100"/>
      </p:scale>
      <p:origin x="24" y="571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steeves\Dropbox%20(Acclimatise)\50103%20CDKN%20Bangladesh%20GCF's%20PSF_Shared\Phase%201-%20Business%20Case\Interviews\Analysis\Interview%20analysis%20MASTE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steeves\Dropbox%20(Acclimatise)\50103%20CDKN%20Bangladesh%20GCF's%20PSF_Shared\Phase%201-%20Business%20Case\Interviews\Analysis\Interview%20analysis%20MA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n-GB"/>
              <a:t>What opportunities does climate change present?  (n=11)</a:t>
            </a:r>
          </a:p>
        </c:rich>
      </c:tx>
      <c:layout/>
      <c:overlay val="0"/>
    </c:title>
    <c:autoTitleDeleted val="0"/>
    <c:plotArea>
      <c:layout/>
      <c:barChart>
        <c:barDir val="bar"/>
        <c:grouping val="clustered"/>
        <c:varyColors val="0"/>
        <c:ser>
          <c:idx val="0"/>
          <c:order val="0"/>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Checklists!$A$4:$A$8</c:f>
              <c:strCache>
                <c:ptCount val="5"/>
                <c:pt idx="0">
                  <c:v>Cost savings</c:v>
                </c:pt>
                <c:pt idx="1">
                  <c:v>Securing supply chains</c:v>
                </c:pt>
                <c:pt idx="2">
                  <c:v>Reputation brand value</c:v>
                </c:pt>
                <c:pt idx="3">
                  <c:v>New or expanded markets</c:v>
                </c:pt>
                <c:pt idx="4">
                  <c:v>New products &amp; services</c:v>
                </c:pt>
              </c:strCache>
            </c:strRef>
          </c:cat>
          <c:val>
            <c:numRef>
              <c:f>Checklists!$B$4:$B$8</c:f>
              <c:numCache>
                <c:formatCode>0%</c:formatCode>
                <c:ptCount val="5"/>
                <c:pt idx="0">
                  <c:v>0.58333333333333337</c:v>
                </c:pt>
                <c:pt idx="1">
                  <c:v>0.58333333333333337</c:v>
                </c:pt>
                <c:pt idx="2">
                  <c:v>0.66666666666666663</c:v>
                </c:pt>
                <c:pt idx="3">
                  <c:v>0.83333333333333337</c:v>
                </c:pt>
                <c:pt idx="4">
                  <c:v>1</c:v>
                </c:pt>
              </c:numCache>
            </c:numRef>
          </c:val>
          <c:extLst xmlns:c16r2="http://schemas.microsoft.com/office/drawing/2015/06/chart">
            <c:ext xmlns:c16="http://schemas.microsoft.com/office/drawing/2014/chart" uri="{C3380CC4-5D6E-409C-BE32-E72D297353CC}">
              <c16:uniqueId val="{00000000-E8E0-416E-98A7-E877E70E99FF}"/>
            </c:ext>
          </c:extLst>
        </c:ser>
        <c:dLbls>
          <c:showLegendKey val="0"/>
          <c:showVal val="1"/>
          <c:showCatName val="0"/>
          <c:showSerName val="0"/>
          <c:showPercent val="0"/>
          <c:showBubbleSize val="0"/>
        </c:dLbls>
        <c:gapWidth val="150"/>
        <c:overlap val="-25"/>
        <c:axId val="239317264"/>
        <c:axId val="239315696"/>
      </c:barChart>
      <c:catAx>
        <c:axId val="239317264"/>
        <c:scaling>
          <c:orientation val="minMax"/>
        </c:scaling>
        <c:delete val="0"/>
        <c:axPos val="l"/>
        <c:numFmt formatCode="General" sourceLinked="0"/>
        <c:majorTickMark val="none"/>
        <c:minorTickMark val="none"/>
        <c:tickLblPos val="nextTo"/>
        <c:txPr>
          <a:bodyPr/>
          <a:lstStyle/>
          <a:p>
            <a:pPr>
              <a:defRPr sz="1800"/>
            </a:pPr>
            <a:endParaRPr lang="en-US"/>
          </a:p>
        </c:txPr>
        <c:crossAx val="239315696"/>
        <c:crosses val="autoZero"/>
        <c:auto val="1"/>
        <c:lblAlgn val="ctr"/>
        <c:lblOffset val="100"/>
        <c:noMultiLvlLbl val="0"/>
      </c:catAx>
      <c:valAx>
        <c:axId val="239315696"/>
        <c:scaling>
          <c:orientation val="minMax"/>
        </c:scaling>
        <c:delete val="1"/>
        <c:axPos val="b"/>
        <c:numFmt formatCode="0%" sourceLinked="1"/>
        <c:majorTickMark val="none"/>
        <c:minorTickMark val="none"/>
        <c:tickLblPos val="nextTo"/>
        <c:crossAx val="23931726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n-GB" dirty="0"/>
              <a:t>Barriers to</a:t>
            </a:r>
            <a:r>
              <a:rPr lang="en-GB" baseline="0" dirty="0"/>
              <a:t> engaging in climate related activities</a:t>
            </a:r>
          </a:p>
          <a:p>
            <a:pPr>
              <a:defRPr/>
            </a:pPr>
            <a:r>
              <a:rPr lang="en-GB" baseline="0" dirty="0"/>
              <a:t>(n=11)</a:t>
            </a:r>
            <a:endParaRPr lang="en-GB" dirty="0"/>
          </a:p>
        </c:rich>
      </c:tx>
      <c:layout/>
      <c:overlay val="0"/>
    </c:title>
    <c:autoTitleDeleted val="0"/>
    <c:plotArea>
      <c:layout/>
      <c:barChart>
        <c:barDir val="bar"/>
        <c:grouping val="clustered"/>
        <c:varyColors val="0"/>
        <c:ser>
          <c:idx val="0"/>
          <c:order val="0"/>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Checklists!$A$12:$A$17</c:f>
              <c:strCache>
                <c:ptCount val="6"/>
                <c:pt idx="0">
                  <c:v>Market size</c:v>
                </c:pt>
                <c:pt idx="1">
                  <c:v>Transaction costs</c:v>
                </c:pt>
                <c:pt idx="2">
                  <c:v>Policy/regulatory</c:v>
                </c:pt>
                <c:pt idx="3">
                  <c:v>Weak financial markets</c:v>
                </c:pt>
                <c:pt idx="4">
                  <c:v>Capacity constraints</c:v>
                </c:pt>
                <c:pt idx="5">
                  <c:v>Information gaps </c:v>
                </c:pt>
              </c:strCache>
            </c:strRef>
          </c:cat>
          <c:val>
            <c:numRef>
              <c:f>Checklists!$B$12:$B$17</c:f>
              <c:numCache>
                <c:formatCode>0%</c:formatCode>
                <c:ptCount val="6"/>
                <c:pt idx="0">
                  <c:v>8.3333333333333329E-2</c:v>
                </c:pt>
                <c:pt idx="1">
                  <c:v>0.33333333333333331</c:v>
                </c:pt>
                <c:pt idx="2">
                  <c:v>0.75</c:v>
                </c:pt>
                <c:pt idx="3">
                  <c:v>0.83333333333333337</c:v>
                </c:pt>
                <c:pt idx="4">
                  <c:v>0.83333333333333337</c:v>
                </c:pt>
                <c:pt idx="5">
                  <c:v>0.91666666666666663</c:v>
                </c:pt>
              </c:numCache>
            </c:numRef>
          </c:val>
          <c:extLst xmlns:c16r2="http://schemas.microsoft.com/office/drawing/2015/06/chart">
            <c:ext xmlns:c16="http://schemas.microsoft.com/office/drawing/2014/chart" uri="{C3380CC4-5D6E-409C-BE32-E72D297353CC}">
              <c16:uniqueId val="{00000000-E4CD-472E-9360-B89E51BC97E7}"/>
            </c:ext>
          </c:extLst>
        </c:ser>
        <c:dLbls>
          <c:showLegendKey val="0"/>
          <c:showVal val="1"/>
          <c:showCatName val="0"/>
          <c:showSerName val="0"/>
          <c:showPercent val="0"/>
          <c:showBubbleSize val="0"/>
        </c:dLbls>
        <c:gapWidth val="150"/>
        <c:overlap val="-25"/>
        <c:axId val="239320400"/>
        <c:axId val="239318048"/>
      </c:barChart>
      <c:catAx>
        <c:axId val="239320400"/>
        <c:scaling>
          <c:orientation val="minMax"/>
        </c:scaling>
        <c:delete val="0"/>
        <c:axPos val="l"/>
        <c:numFmt formatCode="General" sourceLinked="0"/>
        <c:majorTickMark val="none"/>
        <c:minorTickMark val="none"/>
        <c:tickLblPos val="nextTo"/>
        <c:txPr>
          <a:bodyPr/>
          <a:lstStyle/>
          <a:p>
            <a:pPr>
              <a:defRPr sz="1800"/>
            </a:pPr>
            <a:endParaRPr lang="en-US"/>
          </a:p>
        </c:txPr>
        <c:crossAx val="239318048"/>
        <c:crosses val="autoZero"/>
        <c:auto val="1"/>
        <c:lblAlgn val="ctr"/>
        <c:lblOffset val="100"/>
        <c:noMultiLvlLbl val="0"/>
      </c:catAx>
      <c:valAx>
        <c:axId val="239318048"/>
        <c:scaling>
          <c:orientation val="minMax"/>
        </c:scaling>
        <c:delete val="1"/>
        <c:axPos val="b"/>
        <c:numFmt formatCode="0%" sourceLinked="1"/>
        <c:majorTickMark val="out"/>
        <c:minorTickMark val="none"/>
        <c:tickLblPos val="nextTo"/>
        <c:crossAx val="23932040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1E311A-40CD-4BE9-9EF4-F6D81ABD6559}" type="doc">
      <dgm:prSet loTypeId="urn:microsoft.com/office/officeart/2005/8/layout/hierarchy3" loCatId="list" qsTypeId="urn:microsoft.com/office/officeart/2005/8/quickstyle/simple4" qsCatId="simple" csTypeId="urn:microsoft.com/office/officeart/2005/8/colors/accent2_2" csCatId="accent2" phldr="1"/>
      <dgm:spPr/>
      <dgm:t>
        <a:bodyPr/>
        <a:lstStyle/>
        <a:p>
          <a:endParaRPr lang="it-IT"/>
        </a:p>
      </dgm:t>
    </dgm:pt>
    <dgm:pt modelId="{77F94042-4F3D-410C-9035-9D8203F25757}">
      <dgm:prSet phldrT="[Testo]" custT="1"/>
      <dgm:spPr/>
      <dgm:t>
        <a:bodyPr/>
        <a:lstStyle/>
        <a:p>
          <a:r>
            <a:rPr lang="en-GB" sz="1400" b="1" dirty="0">
              <a:latin typeface="+mj-lt"/>
            </a:rPr>
            <a:t>Development and distribution of new products and services</a:t>
          </a:r>
          <a:r>
            <a:rPr lang="en-GB" sz="1600" dirty="0">
              <a:latin typeface="+mj-lt"/>
            </a:rPr>
            <a:t>  </a:t>
          </a:r>
          <a:endParaRPr lang="it-IT" sz="1600" dirty="0">
            <a:latin typeface="+mj-lt"/>
          </a:endParaRPr>
        </a:p>
      </dgm:t>
    </dgm:pt>
    <dgm:pt modelId="{0DF0A902-5DA3-4C54-BF73-F54D323849F5}" type="parTrans" cxnId="{0817CEFD-992F-441B-A939-93BF732BAF2F}">
      <dgm:prSet/>
      <dgm:spPr/>
      <dgm:t>
        <a:bodyPr/>
        <a:lstStyle/>
        <a:p>
          <a:endParaRPr lang="it-IT">
            <a:latin typeface="+mj-lt"/>
          </a:endParaRPr>
        </a:p>
      </dgm:t>
    </dgm:pt>
    <dgm:pt modelId="{2536F0A7-9F40-4937-AAD2-F9060BE54B56}" type="sibTrans" cxnId="{0817CEFD-992F-441B-A939-93BF732BAF2F}">
      <dgm:prSet/>
      <dgm:spPr/>
      <dgm:t>
        <a:bodyPr/>
        <a:lstStyle/>
        <a:p>
          <a:endParaRPr lang="it-IT">
            <a:latin typeface="+mj-lt"/>
          </a:endParaRPr>
        </a:p>
      </dgm:t>
    </dgm:pt>
    <dgm:pt modelId="{F1E7D525-6DC1-4AB5-88F5-F2C32F47B34F}">
      <dgm:prSet phldrT="[Testo]" custT="1"/>
      <dgm:spPr/>
      <dgm:t>
        <a:bodyPr/>
        <a:lstStyle/>
        <a:p>
          <a:r>
            <a:rPr lang="en-GB" sz="1600" dirty="0">
              <a:latin typeface="+mj-lt"/>
            </a:rPr>
            <a:t>New revenue streams</a:t>
          </a:r>
          <a:endParaRPr lang="it-IT" sz="1600" dirty="0">
            <a:latin typeface="+mj-lt"/>
          </a:endParaRPr>
        </a:p>
      </dgm:t>
    </dgm:pt>
    <dgm:pt modelId="{0AE62C96-5B6C-4D84-A242-69BB9D3921E9}" type="parTrans" cxnId="{CF2B16A5-383A-4F71-B669-EAA3A4D1AA7D}">
      <dgm:prSet/>
      <dgm:spPr/>
      <dgm:t>
        <a:bodyPr/>
        <a:lstStyle/>
        <a:p>
          <a:endParaRPr lang="it-IT">
            <a:latin typeface="+mj-lt"/>
          </a:endParaRPr>
        </a:p>
      </dgm:t>
    </dgm:pt>
    <dgm:pt modelId="{FAF42169-0E67-4E1C-9E99-BB4DF8D4AB0A}" type="sibTrans" cxnId="{CF2B16A5-383A-4F71-B669-EAA3A4D1AA7D}">
      <dgm:prSet/>
      <dgm:spPr/>
      <dgm:t>
        <a:bodyPr/>
        <a:lstStyle/>
        <a:p>
          <a:endParaRPr lang="it-IT">
            <a:latin typeface="+mj-lt"/>
          </a:endParaRPr>
        </a:p>
      </dgm:t>
    </dgm:pt>
    <dgm:pt modelId="{530AE466-D85E-4BE5-99B0-B8556DA68826}">
      <dgm:prSet phldrT="[Testo]" custT="1"/>
      <dgm:spPr/>
      <dgm:t>
        <a:bodyPr/>
        <a:lstStyle/>
        <a:p>
          <a:r>
            <a:rPr lang="en-GB" sz="1400" b="1" dirty="0">
              <a:latin typeface="+mj-lt"/>
            </a:rPr>
            <a:t>New, expanded markets for products and services</a:t>
          </a:r>
          <a:endParaRPr lang="it-IT" sz="1400" dirty="0">
            <a:latin typeface="+mj-lt"/>
          </a:endParaRPr>
        </a:p>
      </dgm:t>
    </dgm:pt>
    <dgm:pt modelId="{4C889DC0-718D-4C31-BE5E-8D19884B4C94}" type="parTrans" cxnId="{E15DD72D-F82F-422A-B686-4CBA073EBDFB}">
      <dgm:prSet/>
      <dgm:spPr/>
      <dgm:t>
        <a:bodyPr/>
        <a:lstStyle/>
        <a:p>
          <a:endParaRPr lang="it-IT">
            <a:latin typeface="+mj-lt"/>
          </a:endParaRPr>
        </a:p>
      </dgm:t>
    </dgm:pt>
    <dgm:pt modelId="{DBFCA7C0-E9F2-440F-9398-4DF537824F2B}" type="sibTrans" cxnId="{E15DD72D-F82F-422A-B686-4CBA073EBDFB}">
      <dgm:prSet/>
      <dgm:spPr/>
      <dgm:t>
        <a:bodyPr/>
        <a:lstStyle/>
        <a:p>
          <a:endParaRPr lang="it-IT">
            <a:latin typeface="+mj-lt"/>
          </a:endParaRPr>
        </a:p>
      </dgm:t>
    </dgm:pt>
    <dgm:pt modelId="{511694FC-CB92-452C-BD7B-1B46097E98A7}">
      <dgm:prSet phldrT="[Testo]" custT="1"/>
      <dgm:spPr/>
      <dgm:t>
        <a:bodyPr/>
        <a:lstStyle/>
        <a:p>
          <a:r>
            <a:rPr lang="en-GB" sz="1400" dirty="0">
              <a:latin typeface="+mj-lt"/>
            </a:rPr>
            <a:t>Increased market share</a:t>
          </a:r>
          <a:endParaRPr lang="it-IT" sz="1400" dirty="0">
            <a:latin typeface="+mj-lt"/>
          </a:endParaRPr>
        </a:p>
      </dgm:t>
    </dgm:pt>
    <dgm:pt modelId="{8256A35E-B7B0-42D9-8408-FCC405134BB0}" type="parTrans" cxnId="{F8288C5F-7BF1-4D64-A0C7-9ABB34286EF6}">
      <dgm:prSet/>
      <dgm:spPr/>
      <dgm:t>
        <a:bodyPr/>
        <a:lstStyle/>
        <a:p>
          <a:endParaRPr lang="it-IT">
            <a:latin typeface="+mj-lt"/>
          </a:endParaRPr>
        </a:p>
      </dgm:t>
    </dgm:pt>
    <dgm:pt modelId="{0D6A7DBE-C576-42D3-B384-8A57DC0D68CC}" type="sibTrans" cxnId="{F8288C5F-7BF1-4D64-A0C7-9ABB34286EF6}">
      <dgm:prSet/>
      <dgm:spPr/>
      <dgm:t>
        <a:bodyPr/>
        <a:lstStyle/>
        <a:p>
          <a:endParaRPr lang="it-IT">
            <a:latin typeface="+mj-lt"/>
          </a:endParaRPr>
        </a:p>
      </dgm:t>
    </dgm:pt>
    <dgm:pt modelId="{98E41273-12A0-41DE-93C0-499B64ACAE9E}">
      <dgm:prSet phldrT="[Testo]" custT="1"/>
      <dgm:spPr/>
      <dgm:t>
        <a:bodyPr/>
        <a:lstStyle/>
        <a:p>
          <a:r>
            <a:rPr lang="it-IT" sz="1800" b="1" dirty="0">
              <a:latin typeface="+mj-lt"/>
            </a:rPr>
            <a:t>Cost savings</a:t>
          </a:r>
        </a:p>
      </dgm:t>
    </dgm:pt>
    <dgm:pt modelId="{36EA547B-ADD3-4C00-A216-9EC6E93944CA}" type="parTrans" cxnId="{A881456D-E9EF-42EE-A4F2-DD6FED35D63A}">
      <dgm:prSet/>
      <dgm:spPr/>
      <dgm:t>
        <a:bodyPr/>
        <a:lstStyle/>
        <a:p>
          <a:endParaRPr lang="it-IT">
            <a:latin typeface="+mj-lt"/>
          </a:endParaRPr>
        </a:p>
      </dgm:t>
    </dgm:pt>
    <dgm:pt modelId="{CF59958E-1442-4BC9-9FBF-E4DD7326EB25}" type="sibTrans" cxnId="{A881456D-E9EF-42EE-A4F2-DD6FED35D63A}">
      <dgm:prSet/>
      <dgm:spPr/>
      <dgm:t>
        <a:bodyPr/>
        <a:lstStyle/>
        <a:p>
          <a:endParaRPr lang="it-IT">
            <a:latin typeface="+mj-lt"/>
          </a:endParaRPr>
        </a:p>
      </dgm:t>
    </dgm:pt>
    <dgm:pt modelId="{2C6E16D5-E579-4756-B855-94DA9F7E7952}">
      <dgm:prSet phldrT="[Testo]" custT="1"/>
      <dgm:spPr/>
      <dgm:t>
        <a:bodyPr/>
        <a:lstStyle/>
        <a:p>
          <a:r>
            <a:rPr lang="en-GB" sz="1200" dirty="0">
              <a:latin typeface="+mj-lt"/>
            </a:rPr>
            <a:t>Reduced raw material costs (arising from increased resource efficiency</a:t>
          </a:r>
          <a:r>
            <a:rPr lang="en-GB" sz="1100" dirty="0">
              <a:latin typeface="+mj-lt"/>
            </a:rPr>
            <a:t>)</a:t>
          </a:r>
          <a:endParaRPr lang="it-IT" sz="1100" dirty="0">
            <a:latin typeface="+mj-lt"/>
          </a:endParaRPr>
        </a:p>
      </dgm:t>
    </dgm:pt>
    <dgm:pt modelId="{02B2D159-B094-4780-8D40-77113ED35730}" type="parTrans" cxnId="{C0791087-A4F5-464F-81DD-30176AC56605}">
      <dgm:prSet/>
      <dgm:spPr/>
      <dgm:t>
        <a:bodyPr/>
        <a:lstStyle/>
        <a:p>
          <a:endParaRPr lang="it-IT">
            <a:latin typeface="+mj-lt"/>
          </a:endParaRPr>
        </a:p>
      </dgm:t>
    </dgm:pt>
    <dgm:pt modelId="{BBC217FE-9A13-4DF7-8B46-FF82EC9ED143}" type="sibTrans" cxnId="{C0791087-A4F5-464F-81DD-30176AC56605}">
      <dgm:prSet/>
      <dgm:spPr/>
      <dgm:t>
        <a:bodyPr/>
        <a:lstStyle/>
        <a:p>
          <a:endParaRPr lang="it-IT">
            <a:latin typeface="+mj-lt"/>
          </a:endParaRPr>
        </a:p>
      </dgm:t>
    </dgm:pt>
    <dgm:pt modelId="{B19928FE-20BB-44B9-90ED-9E92D614DD86}">
      <dgm:prSet custT="1"/>
      <dgm:spPr/>
      <dgm:t>
        <a:bodyPr/>
        <a:lstStyle/>
        <a:p>
          <a:r>
            <a:rPr lang="en-GB" sz="1400" dirty="0">
              <a:latin typeface="+mj-lt"/>
            </a:rPr>
            <a:t>Gain competitive advantage</a:t>
          </a:r>
          <a:endParaRPr lang="it-IT" sz="1400" dirty="0">
            <a:latin typeface="+mj-lt"/>
          </a:endParaRPr>
        </a:p>
      </dgm:t>
    </dgm:pt>
    <dgm:pt modelId="{D2D9BA88-B319-4E06-9CF8-04B4B4388CA1}" type="parTrans" cxnId="{89F9F8D2-F18F-4171-B98E-70078BFCD4A0}">
      <dgm:prSet/>
      <dgm:spPr/>
      <dgm:t>
        <a:bodyPr/>
        <a:lstStyle/>
        <a:p>
          <a:endParaRPr lang="it-IT">
            <a:latin typeface="+mj-lt"/>
          </a:endParaRPr>
        </a:p>
      </dgm:t>
    </dgm:pt>
    <dgm:pt modelId="{277EF12F-EB4F-4683-A891-F46906B6D691}" type="sibTrans" cxnId="{89F9F8D2-F18F-4171-B98E-70078BFCD4A0}">
      <dgm:prSet/>
      <dgm:spPr/>
      <dgm:t>
        <a:bodyPr/>
        <a:lstStyle/>
        <a:p>
          <a:endParaRPr lang="it-IT">
            <a:latin typeface="+mj-lt"/>
          </a:endParaRPr>
        </a:p>
      </dgm:t>
    </dgm:pt>
    <dgm:pt modelId="{0D0D3991-D0B7-4399-BF51-526E5F7A5268}">
      <dgm:prSet custT="1"/>
      <dgm:spPr/>
      <dgm:t>
        <a:bodyPr/>
        <a:lstStyle/>
        <a:p>
          <a:r>
            <a:rPr lang="en-GB" sz="1600" b="1" dirty="0">
              <a:latin typeface="+mj-lt"/>
            </a:rPr>
            <a:t>Supply chain resilience</a:t>
          </a:r>
          <a:endParaRPr lang="it-IT" sz="1600" b="1" dirty="0">
            <a:latin typeface="+mj-lt"/>
          </a:endParaRPr>
        </a:p>
      </dgm:t>
    </dgm:pt>
    <dgm:pt modelId="{F8A1F279-3CAF-479B-9ABD-9EEE8BB47167}" type="parTrans" cxnId="{D193ECF6-8B01-4897-A0E5-9FC778099F62}">
      <dgm:prSet/>
      <dgm:spPr/>
      <dgm:t>
        <a:bodyPr/>
        <a:lstStyle/>
        <a:p>
          <a:endParaRPr lang="it-IT">
            <a:latin typeface="+mj-lt"/>
          </a:endParaRPr>
        </a:p>
      </dgm:t>
    </dgm:pt>
    <dgm:pt modelId="{3CB7A450-EDCF-46A1-BFB6-E368804AC167}" type="sibTrans" cxnId="{D193ECF6-8B01-4897-A0E5-9FC778099F62}">
      <dgm:prSet/>
      <dgm:spPr/>
      <dgm:t>
        <a:bodyPr/>
        <a:lstStyle/>
        <a:p>
          <a:endParaRPr lang="it-IT">
            <a:latin typeface="+mj-lt"/>
          </a:endParaRPr>
        </a:p>
      </dgm:t>
    </dgm:pt>
    <dgm:pt modelId="{5C69EE3D-587B-454E-8227-AE21E874E3E6}">
      <dgm:prSet custT="1"/>
      <dgm:spPr/>
      <dgm:t>
        <a:bodyPr/>
        <a:lstStyle/>
        <a:p>
          <a:r>
            <a:rPr lang="en-GB" sz="1200" dirty="0">
              <a:latin typeface="+mj-lt"/>
            </a:rPr>
            <a:t>Long-term viability or success of business</a:t>
          </a:r>
          <a:endParaRPr lang="it-IT" sz="1200" dirty="0">
            <a:latin typeface="+mj-lt"/>
          </a:endParaRPr>
        </a:p>
      </dgm:t>
    </dgm:pt>
    <dgm:pt modelId="{CD379E56-07DC-415C-9A95-1AB2170A103E}" type="parTrans" cxnId="{DD81E777-82B3-4610-8303-E7B39ED9B135}">
      <dgm:prSet/>
      <dgm:spPr/>
      <dgm:t>
        <a:bodyPr/>
        <a:lstStyle/>
        <a:p>
          <a:endParaRPr lang="it-IT">
            <a:latin typeface="+mj-lt"/>
          </a:endParaRPr>
        </a:p>
      </dgm:t>
    </dgm:pt>
    <dgm:pt modelId="{E8EE954A-B39E-48B5-8397-8F8F2DE5175E}" type="sibTrans" cxnId="{DD81E777-82B3-4610-8303-E7B39ED9B135}">
      <dgm:prSet/>
      <dgm:spPr/>
      <dgm:t>
        <a:bodyPr/>
        <a:lstStyle/>
        <a:p>
          <a:endParaRPr lang="it-IT">
            <a:latin typeface="+mj-lt"/>
          </a:endParaRPr>
        </a:p>
      </dgm:t>
    </dgm:pt>
    <dgm:pt modelId="{7512ADD1-4CA7-4C22-AF51-31514617D502}">
      <dgm:prSet custT="1"/>
      <dgm:spPr/>
      <dgm:t>
        <a:bodyPr/>
        <a:lstStyle/>
        <a:p>
          <a:r>
            <a:rPr lang="en-GB" sz="1600" b="1" dirty="0">
              <a:latin typeface="+mj-lt"/>
            </a:rPr>
            <a:t>Reputation and brand value</a:t>
          </a:r>
          <a:endParaRPr lang="it-IT" sz="1600" dirty="0">
            <a:latin typeface="+mj-lt"/>
          </a:endParaRPr>
        </a:p>
      </dgm:t>
    </dgm:pt>
    <dgm:pt modelId="{CD266EF3-0A44-4952-9714-58FB6B12EBA1}" type="parTrans" cxnId="{70C07936-8111-4463-AC36-72037DDA4180}">
      <dgm:prSet/>
      <dgm:spPr/>
      <dgm:t>
        <a:bodyPr/>
        <a:lstStyle/>
        <a:p>
          <a:endParaRPr lang="it-IT">
            <a:latin typeface="+mj-lt"/>
          </a:endParaRPr>
        </a:p>
      </dgm:t>
    </dgm:pt>
    <dgm:pt modelId="{1955B890-CCF2-432A-9A4E-6883E477A01C}" type="sibTrans" cxnId="{70C07936-8111-4463-AC36-72037DDA4180}">
      <dgm:prSet/>
      <dgm:spPr/>
      <dgm:t>
        <a:bodyPr/>
        <a:lstStyle/>
        <a:p>
          <a:endParaRPr lang="it-IT">
            <a:latin typeface="+mj-lt"/>
          </a:endParaRPr>
        </a:p>
      </dgm:t>
    </dgm:pt>
    <dgm:pt modelId="{6E24F8C2-8AB9-46A1-8D7D-E3A3573350EC}">
      <dgm:prSet custT="1"/>
      <dgm:spPr/>
      <dgm:t>
        <a:bodyPr/>
        <a:lstStyle/>
        <a:p>
          <a:r>
            <a:rPr lang="en-GB" sz="1400" dirty="0">
              <a:latin typeface="+mj-lt"/>
            </a:rPr>
            <a:t>Reduced operational costs</a:t>
          </a:r>
          <a:endParaRPr lang="it-IT" sz="1400" dirty="0">
            <a:latin typeface="+mj-lt"/>
          </a:endParaRPr>
        </a:p>
      </dgm:t>
    </dgm:pt>
    <dgm:pt modelId="{6DAD8732-7FD5-4A89-971F-EEBF34A150EA}" type="parTrans" cxnId="{33720C53-D69B-4698-8ACA-B7F64281FDE0}">
      <dgm:prSet/>
      <dgm:spPr/>
      <dgm:t>
        <a:bodyPr/>
        <a:lstStyle/>
        <a:p>
          <a:endParaRPr lang="it-IT">
            <a:latin typeface="+mj-lt"/>
          </a:endParaRPr>
        </a:p>
      </dgm:t>
    </dgm:pt>
    <dgm:pt modelId="{D888C11D-3C84-4CA0-9A57-18F6C402EFED}" type="sibTrans" cxnId="{33720C53-D69B-4698-8ACA-B7F64281FDE0}">
      <dgm:prSet/>
      <dgm:spPr/>
      <dgm:t>
        <a:bodyPr/>
        <a:lstStyle/>
        <a:p>
          <a:endParaRPr lang="it-IT">
            <a:latin typeface="+mj-lt"/>
          </a:endParaRPr>
        </a:p>
      </dgm:t>
    </dgm:pt>
    <dgm:pt modelId="{6229E17C-751F-46FE-99B9-64CDC4FE4A6D}">
      <dgm:prSet custT="1"/>
      <dgm:spPr/>
      <dgm:t>
        <a:bodyPr/>
        <a:lstStyle/>
        <a:p>
          <a:r>
            <a:rPr lang="en-GB" sz="1200" dirty="0">
              <a:latin typeface="+mj-lt"/>
            </a:rPr>
            <a:t>Protects profitability especially when margins are already tight</a:t>
          </a:r>
          <a:endParaRPr lang="it-IT" sz="1200" dirty="0">
            <a:latin typeface="+mj-lt"/>
          </a:endParaRPr>
        </a:p>
      </dgm:t>
    </dgm:pt>
    <dgm:pt modelId="{2525B344-65AD-49FD-9E17-A55F16E54606}" type="parTrans" cxnId="{845EAF97-DF73-473F-B535-5531666C8C19}">
      <dgm:prSet/>
      <dgm:spPr/>
      <dgm:t>
        <a:bodyPr/>
        <a:lstStyle/>
        <a:p>
          <a:endParaRPr lang="it-IT">
            <a:latin typeface="+mj-lt"/>
          </a:endParaRPr>
        </a:p>
      </dgm:t>
    </dgm:pt>
    <dgm:pt modelId="{A4E76392-089D-481C-9493-4DEEF2926BE3}" type="sibTrans" cxnId="{845EAF97-DF73-473F-B535-5531666C8C19}">
      <dgm:prSet/>
      <dgm:spPr/>
      <dgm:t>
        <a:bodyPr/>
        <a:lstStyle/>
        <a:p>
          <a:endParaRPr lang="it-IT">
            <a:latin typeface="+mj-lt"/>
          </a:endParaRPr>
        </a:p>
      </dgm:t>
    </dgm:pt>
    <dgm:pt modelId="{2B89E75D-B76E-41CB-930E-679D896522B3}">
      <dgm:prSet custT="1"/>
      <dgm:spPr/>
      <dgm:t>
        <a:bodyPr/>
        <a:lstStyle/>
        <a:p>
          <a:r>
            <a:rPr lang="en-GB" sz="1200" dirty="0">
              <a:latin typeface="+mj-lt"/>
            </a:rPr>
            <a:t>Competitive advantage can be gained by having a more secure and resilient supply chain.</a:t>
          </a:r>
          <a:endParaRPr lang="it-IT" sz="1200" dirty="0">
            <a:latin typeface="+mj-lt"/>
          </a:endParaRPr>
        </a:p>
      </dgm:t>
    </dgm:pt>
    <dgm:pt modelId="{0E4B91C3-9347-44E2-A4D2-68ABBA8A070E}" type="parTrans" cxnId="{A26535A9-5AA1-493A-B0CD-AAB84C3646E6}">
      <dgm:prSet/>
      <dgm:spPr/>
      <dgm:t>
        <a:bodyPr/>
        <a:lstStyle/>
        <a:p>
          <a:endParaRPr lang="it-IT">
            <a:latin typeface="+mj-lt"/>
          </a:endParaRPr>
        </a:p>
      </dgm:t>
    </dgm:pt>
    <dgm:pt modelId="{D990917E-E868-4246-AD01-FB45AA306A09}" type="sibTrans" cxnId="{A26535A9-5AA1-493A-B0CD-AAB84C3646E6}">
      <dgm:prSet/>
      <dgm:spPr/>
      <dgm:t>
        <a:bodyPr/>
        <a:lstStyle/>
        <a:p>
          <a:endParaRPr lang="it-IT">
            <a:latin typeface="+mj-lt"/>
          </a:endParaRPr>
        </a:p>
      </dgm:t>
    </dgm:pt>
    <dgm:pt modelId="{E7BE0932-BCDF-4894-A466-26402134848D}">
      <dgm:prSet custT="1"/>
      <dgm:spPr/>
      <dgm:t>
        <a:bodyPr/>
        <a:lstStyle/>
        <a:p>
          <a:r>
            <a:rPr lang="en-GB" sz="1200" dirty="0">
              <a:latin typeface="+mj-lt"/>
            </a:rPr>
            <a:t>Improved insurance purchasing and lower residual losses</a:t>
          </a:r>
          <a:endParaRPr lang="it-IT" sz="1200" dirty="0">
            <a:latin typeface="+mj-lt"/>
          </a:endParaRPr>
        </a:p>
      </dgm:t>
    </dgm:pt>
    <dgm:pt modelId="{2C6EFF0A-C9DF-408F-AAFD-C43A64F8860A}" type="parTrans" cxnId="{6B50F26E-DE9F-4BA7-ABDA-50C45D881917}">
      <dgm:prSet/>
      <dgm:spPr/>
      <dgm:t>
        <a:bodyPr/>
        <a:lstStyle/>
        <a:p>
          <a:endParaRPr lang="it-IT">
            <a:latin typeface="+mj-lt"/>
          </a:endParaRPr>
        </a:p>
      </dgm:t>
    </dgm:pt>
    <dgm:pt modelId="{324B92DA-2A36-441D-8AE3-66B1E1636783}" type="sibTrans" cxnId="{6B50F26E-DE9F-4BA7-ABDA-50C45D881917}">
      <dgm:prSet/>
      <dgm:spPr/>
      <dgm:t>
        <a:bodyPr/>
        <a:lstStyle/>
        <a:p>
          <a:endParaRPr lang="it-IT">
            <a:latin typeface="+mj-lt"/>
          </a:endParaRPr>
        </a:p>
      </dgm:t>
    </dgm:pt>
    <dgm:pt modelId="{7A1FE553-5817-4B46-95A8-7F4A7C88F570}">
      <dgm:prSet custT="1"/>
      <dgm:spPr/>
      <dgm:t>
        <a:bodyPr/>
        <a:lstStyle/>
        <a:p>
          <a:r>
            <a:rPr lang="en-GB" sz="1400" dirty="0">
              <a:latin typeface="+mj-lt"/>
            </a:rPr>
            <a:t>Market leadership</a:t>
          </a:r>
          <a:endParaRPr lang="it-IT" sz="1400" dirty="0">
            <a:latin typeface="+mj-lt"/>
          </a:endParaRPr>
        </a:p>
      </dgm:t>
    </dgm:pt>
    <dgm:pt modelId="{3323841F-6D0D-4E1D-AD9A-5898BA6CD67A}" type="parTrans" cxnId="{A770C26D-63C3-4BF7-8043-E361FAD67510}">
      <dgm:prSet/>
      <dgm:spPr/>
      <dgm:t>
        <a:bodyPr/>
        <a:lstStyle/>
        <a:p>
          <a:endParaRPr lang="it-IT">
            <a:latin typeface="+mj-lt"/>
          </a:endParaRPr>
        </a:p>
      </dgm:t>
    </dgm:pt>
    <dgm:pt modelId="{58A8003B-F1B3-40BA-A3A3-54DC1942D39F}" type="sibTrans" cxnId="{A770C26D-63C3-4BF7-8043-E361FAD67510}">
      <dgm:prSet/>
      <dgm:spPr/>
      <dgm:t>
        <a:bodyPr/>
        <a:lstStyle/>
        <a:p>
          <a:endParaRPr lang="it-IT">
            <a:latin typeface="+mj-lt"/>
          </a:endParaRPr>
        </a:p>
      </dgm:t>
    </dgm:pt>
    <dgm:pt modelId="{81DAF5F3-9AF0-4B9A-AFC7-F39389C185C1}">
      <dgm:prSet custT="1"/>
      <dgm:spPr/>
      <dgm:t>
        <a:bodyPr/>
        <a:lstStyle/>
        <a:p>
          <a:r>
            <a:rPr lang="en-GB" sz="1200" dirty="0">
              <a:latin typeface="+mj-lt"/>
            </a:rPr>
            <a:t>Increased investor, consumer and other stakeholders’ confidence</a:t>
          </a:r>
          <a:endParaRPr lang="it-IT" sz="1200" dirty="0">
            <a:latin typeface="+mj-lt"/>
          </a:endParaRPr>
        </a:p>
      </dgm:t>
    </dgm:pt>
    <dgm:pt modelId="{B64E5220-0B48-4F97-8E61-ADF9170E0215}" type="parTrans" cxnId="{A93FF644-8AA4-4F6E-BD21-37B1F0B047C5}">
      <dgm:prSet/>
      <dgm:spPr/>
      <dgm:t>
        <a:bodyPr/>
        <a:lstStyle/>
        <a:p>
          <a:endParaRPr lang="it-IT">
            <a:latin typeface="+mj-lt"/>
          </a:endParaRPr>
        </a:p>
      </dgm:t>
    </dgm:pt>
    <dgm:pt modelId="{2DC076E6-5900-45E2-8064-FE9344EA44E9}" type="sibTrans" cxnId="{A93FF644-8AA4-4F6E-BD21-37B1F0B047C5}">
      <dgm:prSet/>
      <dgm:spPr/>
      <dgm:t>
        <a:bodyPr/>
        <a:lstStyle/>
        <a:p>
          <a:endParaRPr lang="it-IT">
            <a:latin typeface="+mj-lt"/>
          </a:endParaRPr>
        </a:p>
      </dgm:t>
    </dgm:pt>
    <dgm:pt modelId="{D97E46F5-DC3E-4561-840A-69F155406FA2}" type="pres">
      <dgm:prSet presAssocID="{5B1E311A-40CD-4BE9-9EF4-F6D81ABD6559}" presName="diagram" presStyleCnt="0">
        <dgm:presLayoutVars>
          <dgm:chPref val="1"/>
          <dgm:dir/>
          <dgm:animOne val="branch"/>
          <dgm:animLvl val="lvl"/>
          <dgm:resizeHandles/>
        </dgm:presLayoutVars>
      </dgm:prSet>
      <dgm:spPr/>
      <dgm:t>
        <a:bodyPr/>
        <a:lstStyle/>
        <a:p>
          <a:endParaRPr lang="en-GB"/>
        </a:p>
      </dgm:t>
    </dgm:pt>
    <dgm:pt modelId="{7CDD4745-02DB-4082-A767-80C25B63D9D2}" type="pres">
      <dgm:prSet presAssocID="{77F94042-4F3D-410C-9035-9D8203F25757}" presName="root" presStyleCnt="0"/>
      <dgm:spPr/>
    </dgm:pt>
    <dgm:pt modelId="{DF37217A-E7FA-435D-907D-EDBDF69C159D}" type="pres">
      <dgm:prSet presAssocID="{77F94042-4F3D-410C-9035-9D8203F25757}" presName="rootComposite" presStyleCnt="0"/>
      <dgm:spPr/>
    </dgm:pt>
    <dgm:pt modelId="{F5FEB79F-B982-4247-817D-CC13109954E3}" type="pres">
      <dgm:prSet presAssocID="{77F94042-4F3D-410C-9035-9D8203F25757}" presName="rootText" presStyleLbl="node1" presStyleIdx="0" presStyleCnt="5" custScaleX="112495" custScaleY="124678"/>
      <dgm:spPr/>
      <dgm:t>
        <a:bodyPr/>
        <a:lstStyle/>
        <a:p>
          <a:endParaRPr lang="en-GB"/>
        </a:p>
      </dgm:t>
    </dgm:pt>
    <dgm:pt modelId="{C68C1D90-1AE8-4CB3-AE55-02AA2204D568}" type="pres">
      <dgm:prSet presAssocID="{77F94042-4F3D-410C-9035-9D8203F25757}" presName="rootConnector" presStyleLbl="node1" presStyleIdx="0" presStyleCnt="5"/>
      <dgm:spPr/>
      <dgm:t>
        <a:bodyPr/>
        <a:lstStyle/>
        <a:p>
          <a:endParaRPr lang="en-GB"/>
        </a:p>
      </dgm:t>
    </dgm:pt>
    <dgm:pt modelId="{BC01AFAD-61F7-46F3-AB89-F83CE209A6D0}" type="pres">
      <dgm:prSet presAssocID="{77F94042-4F3D-410C-9035-9D8203F25757}" presName="childShape" presStyleCnt="0"/>
      <dgm:spPr/>
    </dgm:pt>
    <dgm:pt modelId="{6C770441-3DC8-476B-B8DD-34AF29B595F4}" type="pres">
      <dgm:prSet presAssocID="{0AE62C96-5B6C-4D84-A242-69BB9D3921E9}" presName="Name13" presStyleLbl="parChTrans1D2" presStyleIdx="0" presStyleCnt="11"/>
      <dgm:spPr/>
      <dgm:t>
        <a:bodyPr/>
        <a:lstStyle/>
        <a:p>
          <a:endParaRPr lang="en-GB"/>
        </a:p>
      </dgm:t>
    </dgm:pt>
    <dgm:pt modelId="{5A0D2356-E7D1-49A9-BAD0-8EE9B9B804FD}" type="pres">
      <dgm:prSet presAssocID="{F1E7D525-6DC1-4AB5-88F5-F2C32F47B34F}" presName="childText" presStyleLbl="bgAcc1" presStyleIdx="0" presStyleCnt="11">
        <dgm:presLayoutVars>
          <dgm:bulletEnabled val="1"/>
        </dgm:presLayoutVars>
      </dgm:prSet>
      <dgm:spPr/>
      <dgm:t>
        <a:bodyPr/>
        <a:lstStyle/>
        <a:p>
          <a:endParaRPr lang="en-GB"/>
        </a:p>
      </dgm:t>
    </dgm:pt>
    <dgm:pt modelId="{7FB63C64-F7D2-4459-8869-2BD7C0948548}" type="pres">
      <dgm:prSet presAssocID="{D2D9BA88-B319-4E06-9CF8-04B4B4388CA1}" presName="Name13" presStyleLbl="parChTrans1D2" presStyleIdx="1" presStyleCnt="11"/>
      <dgm:spPr/>
      <dgm:t>
        <a:bodyPr/>
        <a:lstStyle/>
        <a:p>
          <a:endParaRPr lang="en-GB"/>
        </a:p>
      </dgm:t>
    </dgm:pt>
    <dgm:pt modelId="{503FF164-F41A-4351-8A5C-21350F93198E}" type="pres">
      <dgm:prSet presAssocID="{B19928FE-20BB-44B9-90ED-9E92D614DD86}" presName="childText" presStyleLbl="bgAcc1" presStyleIdx="1" presStyleCnt="11">
        <dgm:presLayoutVars>
          <dgm:bulletEnabled val="1"/>
        </dgm:presLayoutVars>
      </dgm:prSet>
      <dgm:spPr/>
      <dgm:t>
        <a:bodyPr/>
        <a:lstStyle/>
        <a:p>
          <a:endParaRPr lang="en-GB"/>
        </a:p>
      </dgm:t>
    </dgm:pt>
    <dgm:pt modelId="{A90A78CE-EE00-4584-B811-112F46137FE3}" type="pres">
      <dgm:prSet presAssocID="{530AE466-D85E-4BE5-99B0-B8556DA68826}" presName="root" presStyleCnt="0"/>
      <dgm:spPr/>
    </dgm:pt>
    <dgm:pt modelId="{141E4C97-D37A-4993-9AD6-C0EB30A18B2D}" type="pres">
      <dgm:prSet presAssocID="{530AE466-D85E-4BE5-99B0-B8556DA68826}" presName="rootComposite" presStyleCnt="0"/>
      <dgm:spPr/>
    </dgm:pt>
    <dgm:pt modelId="{7DDBAF82-D768-40B2-9186-D0A623BE2730}" type="pres">
      <dgm:prSet presAssocID="{530AE466-D85E-4BE5-99B0-B8556DA68826}" presName="rootText" presStyleLbl="node1" presStyleIdx="1" presStyleCnt="5" custScaleX="112495" custScaleY="124678"/>
      <dgm:spPr/>
      <dgm:t>
        <a:bodyPr/>
        <a:lstStyle/>
        <a:p>
          <a:endParaRPr lang="en-GB"/>
        </a:p>
      </dgm:t>
    </dgm:pt>
    <dgm:pt modelId="{3CAEB900-FF36-4AD9-BE14-7C10693F609A}" type="pres">
      <dgm:prSet presAssocID="{530AE466-D85E-4BE5-99B0-B8556DA68826}" presName="rootConnector" presStyleLbl="node1" presStyleIdx="1" presStyleCnt="5"/>
      <dgm:spPr/>
      <dgm:t>
        <a:bodyPr/>
        <a:lstStyle/>
        <a:p>
          <a:endParaRPr lang="en-GB"/>
        </a:p>
      </dgm:t>
    </dgm:pt>
    <dgm:pt modelId="{359C2891-B74F-48DA-9773-C9BA8D7AA44E}" type="pres">
      <dgm:prSet presAssocID="{530AE466-D85E-4BE5-99B0-B8556DA68826}" presName="childShape" presStyleCnt="0"/>
      <dgm:spPr/>
    </dgm:pt>
    <dgm:pt modelId="{5F03B3AE-B332-4719-808A-7674F0E813FB}" type="pres">
      <dgm:prSet presAssocID="{8256A35E-B7B0-42D9-8408-FCC405134BB0}" presName="Name13" presStyleLbl="parChTrans1D2" presStyleIdx="2" presStyleCnt="11"/>
      <dgm:spPr/>
      <dgm:t>
        <a:bodyPr/>
        <a:lstStyle/>
        <a:p>
          <a:endParaRPr lang="en-GB"/>
        </a:p>
      </dgm:t>
    </dgm:pt>
    <dgm:pt modelId="{58F63E95-29B0-4D4A-8BFF-C7D9C57CA67E}" type="pres">
      <dgm:prSet presAssocID="{511694FC-CB92-452C-BD7B-1B46097E98A7}" presName="childText" presStyleLbl="bgAcc1" presStyleIdx="2" presStyleCnt="11">
        <dgm:presLayoutVars>
          <dgm:bulletEnabled val="1"/>
        </dgm:presLayoutVars>
      </dgm:prSet>
      <dgm:spPr/>
      <dgm:t>
        <a:bodyPr/>
        <a:lstStyle/>
        <a:p>
          <a:endParaRPr lang="en-GB"/>
        </a:p>
      </dgm:t>
    </dgm:pt>
    <dgm:pt modelId="{F1EE2A59-419B-4BEF-95F5-0FC276CE7251}" type="pres">
      <dgm:prSet presAssocID="{CD379E56-07DC-415C-9A95-1AB2170A103E}" presName="Name13" presStyleLbl="parChTrans1D2" presStyleIdx="3" presStyleCnt="11"/>
      <dgm:spPr/>
      <dgm:t>
        <a:bodyPr/>
        <a:lstStyle/>
        <a:p>
          <a:endParaRPr lang="en-GB"/>
        </a:p>
      </dgm:t>
    </dgm:pt>
    <dgm:pt modelId="{5D6B3465-F776-4A5E-B8C8-3DD0E1F84E86}" type="pres">
      <dgm:prSet presAssocID="{5C69EE3D-587B-454E-8227-AE21E874E3E6}" presName="childText" presStyleLbl="bgAcc1" presStyleIdx="3" presStyleCnt="11">
        <dgm:presLayoutVars>
          <dgm:bulletEnabled val="1"/>
        </dgm:presLayoutVars>
      </dgm:prSet>
      <dgm:spPr/>
      <dgm:t>
        <a:bodyPr/>
        <a:lstStyle/>
        <a:p>
          <a:endParaRPr lang="en-GB"/>
        </a:p>
      </dgm:t>
    </dgm:pt>
    <dgm:pt modelId="{FDE8867A-8570-4987-9498-C4B90B7F5AA2}" type="pres">
      <dgm:prSet presAssocID="{0D0D3991-D0B7-4399-BF51-526E5F7A5268}" presName="root" presStyleCnt="0"/>
      <dgm:spPr/>
    </dgm:pt>
    <dgm:pt modelId="{C22F0695-3CEA-487B-B1E5-2B6D6CE3D3B5}" type="pres">
      <dgm:prSet presAssocID="{0D0D3991-D0B7-4399-BF51-526E5F7A5268}" presName="rootComposite" presStyleCnt="0"/>
      <dgm:spPr/>
    </dgm:pt>
    <dgm:pt modelId="{C66BC820-8C5B-499B-A07F-3BD5AA7B3D8C}" type="pres">
      <dgm:prSet presAssocID="{0D0D3991-D0B7-4399-BF51-526E5F7A5268}" presName="rootText" presStyleLbl="node1" presStyleIdx="2" presStyleCnt="5" custScaleX="112495" custScaleY="124678" custLinFactNeighborX="-1057" custLinFactNeighborY="7697"/>
      <dgm:spPr/>
      <dgm:t>
        <a:bodyPr/>
        <a:lstStyle/>
        <a:p>
          <a:endParaRPr lang="en-GB"/>
        </a:p>
      </dgm:t>
    </dgm:pt>
    <dgm:pt modelId="{63D7977A-A5F1-4026-81A6-2510BDAECC3C}" type="pres">
      <dgm:prSet presAssocID="{0D0D3991-D0B7-4399-BF51-526E5F7A5268}" presName="rootConnector" presStyleLbl="node1" presStyleIdx="2" presStyleCnt="5"/>
      <dgm:spPr/>
      <dgm:t>
        <a:bodyPr/>
        <a:lstStyle/>
        <a:p>
          <a:endParaRPr lang="en-GB"/>
        </a:p>
      </dgm:t>
    </dgm:pt>
    <dgm:pt modelId="{0F502546-84CB-475B-933C-BDDE05CBB549}" type="pres">
      <dgm:prSet presAssocID="{0D0D3991-D0B7-4399-BF51-526E5F7A5268}" presName="childShape" presStyleCnt="0"/>
      <dgm:spPr/>
    </dgm:pt>
    <dgm:pt modelId="{BFA5B1EA-08B7-4D5E-AD98-A85B65F6CD9A}" type="pres">
      <dgm:prSet presAssocID="{0E4B91C3-9347-44E2-A4D2-68ABBA8A070E}" presName="Name13" presStyleLbl="parChTrans1D2" presStyleIdx="4" presStyleCnt="11"/>
      <dgm:spPr/>
      <dgm:t>
        <a:bodyPr/>
        <a:lstStyle/>
        <a:p>
          <a:endParaRPr lang="en-GB"/>
        </a:p>
      </dgm:t>
    </dgm:pt>
    <dgm:pt modelId="{36F05D40-1C42-492B-9DFD-9BCC114C9E29}" type="pres">
      <dgm:prSet presAssocID="{2B89E75D-B76E-41CB-930E-679D896522B3}" presName="childText" presStyleLbl="bgAcc1" presStyleIdx="4" presStyleCnt="11" custScaleY="166708">
        <dgm:presLayoutVars>
          <dgm:bulletEnabled val="1"/>
        </dgm:presLayoutVars>
      </dgm:prSet>
      <dgm:spPr/>
      <dgm:t>
        <a:bodyPr/>
        <a:lstStyle/>
        <a:p>
          <a:endParaRPr lang="en-GB"/>
        </a:p>
      </dgm:t>
    </dgm:pt>
    <dgm:pt modelId="{C31E528E-CB54-4C44-8711-0C2E215DF6FA}" type="pres">
      <dgm:prSet presAssocID="{98E41273-12A0-41DE-93C0-499B64ACAE9E}" presName="root" presStyleCnt="0"/>
      <dgm:spPr/>
    </dgm:pt>
    <dgm:pt modelId="{7F955E44-0C1B-40F3-AC85-B528D667F2B9}" type="pres">
      <dgm:prSet presAssocID="{98E41273-12A0-41DE-93C0-499B64ACAE9E}" presName="rootComposite" presStyleCnt="0"/>
      <dgm:spPr/>
    </dgm:pt>
    <dgm:pt modelId="{D76CFDF4-B7B1-4F38-A703-BFC670A06115}" type="pres">
      <dgm:prSet presAssocID="{98E41273-12A0-41DE-93C0-499B64ACAE9E}" presName="rootText" presStyleLbl="node1" presStyleIdx="3" presStyleCnt="5" custScaleX="112495" custScaleY="124678"/>
      <dgm:spPr/>
      <dgm:t>
        <a:bodyPr/>
        <a:lstStyle/>
        <a:p>
          <a:endParaRPr lang="en-GB"/>
        </a:p>
      </dgm:t>
    </dgm:pt>
    <dgm:pt modelId="{F2D34A31-978E-4714-8AF2-BFAA689B1928}" type="pres">
      <dgm:prSet presAssocID="{98E41273-12A0-41DE-93C0-499B64ACAE9E}" presName="rootConnector" presStyleLbl="node1" presStyleIdx="3" presStyleCnt="5"/>
      <dgm:spPr/>
      <dgm:t>
        <a:bodyPr/>
        <a:lstStyle/>
        <a:p>
          <a:endParaRPr lang="en-GB"/>
        </a:p>
      </dgm:t>
    </dgm:pt>
    <dgm:pt modelId="{7083AB90-4C7B-48C3-99B6-708B41256CCE}" type="pres">
      <dgm:prSet presAssocID="{98E41273-12A0-41DE-93C0-499B64ACAE9E}" presName="childShape" presStyleCnt="0"/>
      <dgm:spPr/>
    </dgm:pt>
    <dgm:pt modelId="{8E674004-EB21-454D-B806-C0169F77AC09}" type="pres">
      <dgm:prSet presAssocID="{02B2D159-B094-4780-8D40-77113ED35730}" presName="Name13" presStyleLbl="parChTrans1D2" presStyleIdx="5" presStyleCnt="11"/>
      <dgm:spPr/>
      <dgm:t>
        <a:bodyPr/>
        <a:lstStyle/>
        <a:p>
          <a:endParaRPr lang="en-GB"/>
        </a:p>
      </dgm:t>
    </dgm:pt>
    <dgm:pt modelId="{30378ABC-4DE5-47B1-B6A9-2F732047E73E}" type="pres">
      <dgm:prSet presAssocID="{2C6E16D5-E579-4756-B855-94DA9F7E7952}" presName="childText" presStyleLbl="bgAcc1" presStyleIdx="5" presStyleCnt="11" custScaleX="100000" custScaleY="144425">
        <dgm:presLayoutVars>
          <dgm:bulletEnabled val="1"/>
        </dgm:presLayoutVars>
      </dgm:prSet>
      <dgm:spPr/>
      <dgm:t>
        <a:bodyPr/>
        <a:lstStyle/>
        <a:p>
          <a:endParaRPr lang="en-GB"/>
        </a:p>
      </dgm:t>
    </dgm:pt>
    <dgm:pt modelId="{643C516C-0446-442E-BACC-9200CCF0C6BA}" type="pres">
      <dgm:prSet presAssocID="{6DAD8732-7FD5-4A89-971F-EEBF34A150EA}" presName="Name13" presStyleLbl="parChTrans1D2" presStyleIdx="6" presStyleCnt="11"/>
      <dgm:spPr/>
      <dgm:t>
        <a:bodyPr/>
        <a:lstStyle/>
        <a:p>
          <a:endParaRPr lang="en-GB"/>
        </a:p>
      </dgm:t>
    </dgm:pt>
    <dgm:pt modelId="{658D317F-52FD-4949-ABAC-83132A50CE54}" type="pres">
      <dgm:prSet presAssocID="{6E24F8C2-8AB9-46A1-8D7D-E3A3573350EC}" presName="childText" presStyleLbl="bgAcc1" presStyleIdx="6" presStyleCnt="11" custLinFactNeighborY="3820">
        <dgm:presLayoutVars>
          <dgm:bulletEnabled val="1"/>
        </dgm:presLayoutVars>
      </dgm:prSet>
      <dgm:spPr/>
      <dgm:t>
        <a:bodyPr/>
        <a:lstStyle/>
        <a:p>
          <a:endParaRPr lang="en-GB"/>
        </a:p>
      </dgm:t>
    </dgm:pt>
    <dgm:pt modelId="{D877BF1C-3D52-46B2-BF09-A92F51DC3962}" type="pres">
      <dgm:prSet presAssocID="{2525B344-65AD-49FD-9E17-A55F16E54606}" presName="Name13" presStyleLbl="parChTrans1D2" presStyleIdx="7" presStyleCnt="11"/>
      <dgm:spPr/>
      <dgm:t>
        <a:bodyPr/>
        <a:lstStyle/>
        <a:p>
          <a:endParaRPr lang="en-GB"/>
        </a:p>
      </dgm:t>
    </dgm:pt>
    <dgm:pt modelId="{C2DE5CB9-A541-49C0-A8DF-CFA0ECFD6A12}" type="pres">
      <dgm:prSet presAssocID="{6229E17C-751F-46FE-99B9-64CDC4FE4A6D}" presName="childText" presStyleLbl="bgAcc1" presStyleIdx="7" presStyleCnt="11" custScaleX="102915" custScaleY="142341" custLinFactNeighborY="5730">
        <dgm:presLayoutVars>
          <dgm:bulletEnabled val="1"/>
        </dgm:presLayoutVars>
      </dgm:prSet>
      <dgm:spPr/>
      <dgm:t>
        <a:bodyPr/>
        <a:lstStyle/>
        <a:p>
          <a:endParaRPr lang="en-GB"/>
        </a:p>
      </dgm:t>
    </dgm:pt>
    <dgm:pt modelId="{1BA120D7-1B47-4A83-97A8-D9C32C23580C}" type="pres">
      <dgm:prSet presAssocID="{7512ADD1-4CA7-4C22-AF51-31514617D502}" presName="root" presStyleCnt="0"/>
      <dgm:spPr/>
    </dgm:pt>
    <dgm:pt modelId="{BD75F3D4-B12B-4783-BD16-A942CC5E64D7}" type="pres">
      <dgm:prSet presAssocID="{7512ADD1-4CA7-4C22-AF51-31514617D502}" presName="rootComposite" presStyleCnt="0"/>
      <dgm:spPr/>
    </dgm:pt>
    <dgm:pt modelId="{7095747E-63A1-41A0-A50F-B764224E0A52}" type="pres">
      <dgm:prSet presAssocID="{7512ADD1-4CA7-4C22-AF51-31514617D502}" presName="rootText" presStyleLbl="node1" presStyleIdx="4" presStyleCnt="5" custScaleX="112495" custScaleY="124678"/>
      <dgm:spPr/>
      <dgm:t>
        <a:bodyPr/>
        <a:lstStyle/>
        <a:p>
          <a:endParaRPr lang="en-GB"/>
        </a:p>
      </dgm:t>
    </dgm:pt>
    <dgm:pt modelId="{14E063C8-C35E-4E3B-8D81-05C056246688}" type="pres">
      <dgm:prSet presAssocID="{7512ADD1-4CA7-4C22-AF51-31514617D502}" presName="rootConnector" presStyleLbl="node1" presStyleIdx="4" presStyleCnt="5"/>
      <dgm:spPr/>
      <dgm:t>
        <a:bodyPr/>
        <a:lstStyle/>
        <a:p>
          <a:endParaRPr lang="en-GB"/>
        </a:p>
      </dgm:t>
    </dgm:pt>
    <dgm:pt modelId="{64663903-89B8-4DD4-9EC2-5CB1E723FF90}" type="pres">
      <dgm:prSet presAssocID="{7512ADD1-4CA7-4C22-AF51-31514617D502}" presName="childShape" presStyleCnt="0"/>
      <dgm:spPr/>
    </dgm:pt>
    <dgm:pt modelId="{4D0DF800-B611-4742-A005-AF0B7359CF3C}" type="pres">
      <dgm:prSet presAssocID="{2C6EFF0A-C9DF-408F-AAFD-C43A64F8860A}" presName="Name13" presStyleLbl="parChTrans1D2" presStyleIdx="8" presStyleCnt="11"/>
      <dgm:spPr/>
      <dgm:t>
        <a:bodyPr/>
        <a:lstStyle/>
        <a:p>
          <a:endParaRPr lang="en-GB"/>
        </a:p>
      </dgm:t>
    </dgm:pt>
    <dgm:pt modelId="{9EFA4C5A-E671-4AFD-9340-BA5B974BD83B}" type="pres">
      <dgm:prSet presAssocID="{E7BE0932-BCDF-4894-A466-26402134848D}" presName="childText" presStyleLbl="bgAcc1" presStyleIdx="8" presStyleCnt="11" custScaleY="116284">
        <dgm:presLayoutVars>
          <dgm:bulletEnabled val="1"/>
        </dgm:presLayoutVars>
      </dgm:prSet>
      <dgm:spPr/>
      <dgm:t>
        <a:bodyPr/>
        <a:lstStyle/>
        <a:p>
          <a:endParaRPr lang="en-GB"/>
        </a:p>
      </dgm:t>
    </dgm:pt>
    <dgm:pt modelId="{1190B29E-DCF1-4466-8FB0-D7F30B6A2EE6}" type="pres">
      <dgm:prSet presAssocID="{3323841F-6D0D-4E1D-AD9A-5898BA6CD67A}" presName="Name13" presStyleLbl="parChTrans1D2" presStyleIdx="9" presStyleCnt="11"/>
      <dgm:spPr/>
      <dgm:t>
        <a:bodyPr/>
        <a:lstStyle/>
        <a:p>
          <a:endParaRPr lang="en-GB"/>
        </a:p>
      </dgm:t>
    </dgm:pt>
    <dgm:pt modelId="{D72C0EAB-AF81-43F7-AD0D-84423A0D0A38}" type="pres">
      <dgm:prSet presAssocID="{7A1FE553-5817-4B46-95A8-7F4A7C88F570}" presName="childText" presStyleLbl="bgAcc1" presStyleIdx="9" presStyleCnt="11">
        <dgm:presLayoutVars>
          <dgm:bulletEnabled val="1"/>
        </dgm:presLayoutVars>
      </dgm:prSet>
      <dgm:spPr/>
      <dgm:t>
        <a:bodyPr/>
        <a:lstStyle/>
        <a:p>
          <a:endParaRPr lang="en-GB"/>
        </a:p>
      </dgm:t>
    </dgm:pt>
    <dgm:pt modelId="{F4DC8F0C-4353-40EA-98C0-5A311A57AB76}" type="pres">
      <dgm:prSet presAssocID="{B64E5220-0B48-4F97-8E61-ADF9170E0215}" presName="Name13" presStyleLbl="parChTrans1D2" presStyleIdx="10" presStyleCnt="11"/>
      <dgm:spPr/>
      <dgm:t>
        <a:bodyPr/>
        <a:lstStyle/>
        <a:p>
          <a:endParaRPr lang="en-GB"/>
        </a:p>
      </dgm:t>
    </dgm:pt>
    <dgm:pt modelId="{85A1C2C4-C91F-489E-A4DA-8ED69B95C8C1}" type="pres">
      <dgm:prSet presAssocID="{81DAF5F3-9AF0-4B9A-AFC7-F39389C185C1}" presName="childText" presStyleLbl="bgAcc1" presStyleIdx="10" presStyleCnt="11" custScaleX="99780" custScaleY="154127">
        <dgm:presLayoutVars>
          <dgm:bulletEnabled val="1"/>
        </dgm:presLayoutVars>
      </dgm:prSet>
      <dgm:spPr/>
      <dgm:t>
        <a:bodyPr/>
        <a:lstStyle/>
        <a:p>
          <a:endParaRPr lang="en-GB"/>
        </a:p>
      </dgm:t>
    </dgm:pt>
  </dgm:ptLst>
  <dgm:cxnLst>
    <dgm:cxn modelId="{C471CE46-518E-4C2A-A307-A5FD3DDC94AC}" type="presOf" srcId="{3323841F-6D0D-4E1D-AD9A-5898BA6CD67A}" destId="{1190B29E-DCF1-4466-8FB0-D7F30B6A2EE6}" srcOrd="0" destOrd="0" presId="urn:microsoft.com/office/officeart/2005/8/layout/hierarchy3"/>
    <dgm:cxn modelId="{7D4A33B2-3AB3-4D1D-8E92-908FEF488AB1}" type="presOf" srcId="{81DAF5F3-9AF0-4B9A-AFC7-F39389C185C1}" destId="{85A1C2C4-C91F-489E-A4DA-8ED69B95C8C1}" srcOrd="0" destOrd="0" presId="urn:microsoft.com/office/officeart/2005/8/layout/hierarchy3"/>
    <dgm:cxn modelId="{F910DB64-ADC4-48BB-BF92-1F77414C37F7}" type="presOf" srcId="{511694FC-CB92-452C-BD7B-1B46097E98A7}" destId="{58F63E95-29B0-4D4A-8BFF-C7D9C57CA67E}" srcOrd="0" destOrd="0" presId="urn:microsoft.com/office/officeart/2005/8/layout/hierarchy3"/>
    <dgm:cxn modelId="{845EAF97-DF73-473F-B535-5531666C8C19}" srcId="{98E41273-12A0-41DE-93C0-499B64ACAE9E}" destId="{6229E17C-751F-46FE-99B9-64CDC4FE4A6D}" srcOrd="2" destOrd="0" parTransId="{2525B344-65AD-49FD-9E17-A55F16E54606}" sibTransId="{A4E76392-089D-481C-9493-4DEEF2926BE3}"/>
    <dgm:cxn modelId="{3AF7AB73-FC18-4850-B7E3-659A4F26A42A}" type="presOf" srcId="{6E24F8C2-8AB9-46A1-8D7D-E3A3573350EC}" destId="{658D317F-52FD-4949-ABAC-83132A50CE54}" srcOrd="0" destOrd="0" presId="urn:microsoft.com/office/officeart/2005/8/layout/hierarchy3"/>
    <dgm:cxn modelId="{0C1F9F48-B0CB-49A7-8A5E-97FD31BE5038}" type="presOf" srcId="{530AE466-D85E-4BE5-99B0-B8556DA68826}" destId="{3CAEB900-FF36-4AD9-BE14-7C10693F609A}" srcOrd="1" destOrd="0" presId="urn:microsoft.com/office/officeart/2005/8/layout/hierarchy3"/>
    <dgm:cxn modelId="{A26535A9-5AA1-493A-B0CD-AAB84C3646E6}" srcId="{0D0D3991-D0B7-4399-BF51-526E5F7A5268}" destId="{2B89E75D-B76E-41CB-930E-679D896522B3}" srcOrd="0" destOrd="0" parTransId="{0E4B91C3-9347-44E2-A4D2-68ABBA8A070E}" sibTransId="{D990917E-E868-4246-AD01-FB45AA306A09}"/>
    <dgm:cxn modelId="{B505E44F-EF26-44C4-963B-35A92C3A635C}" type="presOf" srcId="{7A1FE553-5817-4B46-95A8-7F4A7C88F570}" destId="{D72C0EAB-AF81-43F7-AD0D-84423A0D0A38}" srcOrd="0" destOrd="0" presId="urn:microsoft.com/office/officeart/2005/8/layout/hierarchy3"/>
    <dgm:cxn modelId="{662F79C9-05C3-4C36-BE08-3AB5E6B10E65}" type="presOf" srcId="{D2D9BA88-B319-4E06-9CF8-04B4B4388CA1}" destId="{7FB63C64-F7D2-4459-8869-2BD7C0948548}" srcOrd="0" destOrd="0" presId="urn:microsoft.com/office/officeart/2005/8/layout/hierarchy3"/>
    <dgm:cxn modelId="{CF2B16A5-383A-4F71-B669-EAA3A4D1AA7D}" srcId="{77F94042-4F3D-410C-9035-9D8203F25757}" destId="{F1E7D525-6DC1-4AB5-88F5-F2C32F47B34F}" srcOrd="0" destOrd="0" parTransId="{0AE62C96-5B6C-4D84-A242-69BB9D3921E9}" sibTransId="{FAF42169-0E67-4E1C-9E99-BB4DF8D4AB0A}"/>
    <dgm:cxn modelId="{F8288C5F-7BF1-4D64-A0C7-9ABB34286EF6}" srcId="{530AE466-D85E-4BE5-99B0-B8556DA68826}" destId="{511694FC-CB92-452C-BD7B-1B46097E98A7}" srcOrd="0" destOrd="0" parTransId="{8256A35E-B7B0-42D9-8408-FCC405134BB0}" sibTransId="{0D6A7DBE-C576-42D3-B384-8A57DC0D68CC}"/>
    <dgm:cxn modelId="{A770C26D-63C3-4BF7-8043-E361FAD67510}" srcId="{7512ADD1-4CA7-4C22-AF51-31514617D502}" destId="{7A1FE553-5817-4B46-95A8-7F4A7C88F570}" srcOrd="1" destOrd="0" parTransId="{3323841F-6D0D-4E1D-AD9A-5898BA6CD67A}" sibTransId="{58A8003B-F1B3-40BA-A3A3-54DC1942D39F}"/>
    <dgm:cxn modelId="{C0AD7525-D67D-4CBE-BB4B-6DCB529184B2}" type="presOf" srcId="{2B89E75D-B76E-41CB-930E-679D896522B3}" destId="{36F05D40-1C42-492B-9DFD-9BCC114C9E29}" srcOrd="0" destOrd="0" presId="urn:microsoft.com/office/officeart/2005/8/layout/hierarchy3"/>
    <dgm:cxn modelId="{EB3277B1-0350-4806-A4BA-3991FE1D7DD0}" type="presOf" srcId="{77F94042-4F3D-410C-9035-9D8203F25757}" destId="{F5FEB79F-B982-4247-817D-CC13109954E3}" srcOrd="0" destOrd="0" presId="urn:microsoft.com/office/officeart/2005/8/layout/hierarchy3"/>
    <dgm:cxn modelId="{C0791087-A4F5-464F-81DD-30176AC56605}" srcId="{98E41273-12A0-41DE-93C0-499B64ACAE9E}" destId="{2C6E16D5-E579-4756-B855-94DA9F7E7952}" srcOrd="0" destOrd="0" parTransId="{02B2D159-B094-4780-8D40-77113ED35730}" sibTransId="{BBC217FE-9A13-4DF7-8B46-FF82EC9ED143}"/>
    <dgm:cxn modelId="{A93FF644-8AA4-4F6E-BD21-37B1F0B047C5}" srcId="{7512ADD1-4CA7-4C22-AF51-31514617D502}" destId="{81DAF5F3-9AF0-4B9A-AFC7-F39389C185C1}" srcOrd="2" destOrd="0" parTransId="{B64E5220-0B48-4F97-8E61-ADF9170E0215}" sibTransId="{2DC076E6-5900-45E2-8064-FE9344EA44E9}"/>
    <dgm:cxn modelId="{D193ECF6-8B01-4897-A0E5-9FC778099F62}" srcId="{5B1E311A-40CD-4BE9-9EF4-F6D81ABD6559}" destId="{0D0D3991-D0B7-4399-BF51-526E5F7A5268}" srcOrd="2" destOrd="0" parTransId="{F8A1F279-3CAF-479B-9ABD-9EEE8BB47167}" sibTransId="{3CB7A450-EDCF-46A1-BFB6-E368804AC167}"/>
    <dgm:cxn modelId="{3E9D81CC-CFA4-457A-86D3-B5EB0A5D6F22}" type="presOf" srcId="{98E41273-12A0-41DE-93C0-499B64ACAE9E}" destId="{F2D34A31-978E-4714-8AF2-BFAA689B1928}" srcOrd="1" destOrd="0" presId="urn:microsoft.com/office/officeart/2005/8/layout/hierarchy3"/>
    <dgm:cxn modelId="{EAF1B278-2DAA-4170-BCF2-8FF6F99EFA4C}" type="presOf" srcId="{0E4B91C3-9347-44E2-A4D2-68ABBA8A070E}" destId="{BFA5B1EA-08B7-4D5E-AD98-A85B65F6CD9A}" srcOrd="0" destOrd="0" presId="urn:microsoft.com/office/officeart/2005/8/layout/hierarchy3"/>
    <dgm:cxn modelId="{DD81E777-82B3-4610-8303-E7B39ED9B135}" srcId="{530AE466-D85E-4BE5-99B0-B8556DA68826}" destId="{5C69EE3D-587B-454E-8227-AE21E874E3E6}" srcOrd="1" destOrd="0" parTransId="{CD379E56-07DC-415C-9A95-1AB2170A103E}" sibTransId="{E8EE954A-B39E-48B5-8397-8F8F2DE5175E}"/>
    <dgm:cxn modelId="{70C07936-8111-4463-AC36-72037DDA4180}" srcId="{5B1E311A-40CD-4BE9-9EF4-F6D81ABD6559}" destId="{7512ADD1-4CA7-4C22-AF51-31514617D502}" srcOrd="4" destOrd="0" parTransId="{CD266EF3-0A44-4952-9714-58FB6B12EBA1}" sibTransId="{1955B890-CCF2-432A-9A4E-6883E477A01C}"/>
    <dgm:cxn modelId="{6B65ED8A-B3D6-4A24-A517-C19A8A3F2839}" type="presOf" srcId="{2C6E16D5-E579-4756-B855-94DA9F7E7952}" destId="{30378ABC-4DE5-47B1-B6A9-2F732047E73E}" srcOrd="0" destOrd="0" presId="urn:microsoft.com/office/officeart/2005/8/layout/hierarchy3"/>
    <dgm:cxn modelId="{74F8AB08-DFAE-44D5-A24D-54A06B435EFA}" type="presOf" srcId="{8256A35E-B7B0-42D9-8408-FCC405134BB0}" destId="{5F03B3AE-B332-4719-808A-7674F0E813FB}" srcOrd="0" destOrd="0" presId="urn:microsoft.com/office/officeart/2005/8/layout/hierarchy3"/>
    <dgm:cxn modelId="{39CA6E46-93AD-4348-BC66-C9521F74FFB0}" type="presOf" srcId="{2525B344-65AD-49FD-9E17-A55F16E54606}" destId="{D877BF1C-3D52-46B2-BF09-A92F51DC3962}" srcOrd="0" destOrd="0" presId="urn:microsoft.com/office/officeart/2005/8/layout/hierarchy3"/>
    <dgm:cxn modelId="{02F97335-7208-41BF-8127-5A8899929DE4}" type="presOf" srcId="{5B1E311A-40CD-4BE9-9EF4-F6D81ABD6559}" destId="{D97E46F5-DC3E-4561-840A-69F155406FA2}" srcOrd="0" destOrd="0" presId="urn:microsoft.com/office/officeart/2005/8/layout/hierarchy3"/>
    <dgm:cxn modelId="{E30D6F1B-B497-4B62-93E3-06FAF4BB40F0}" type="presOf" srcId="{CD379E56-07DC-415C-9A95-1AB2170A103E}" destId="{F1EE2A59-419B-4BEF-95F5-0FC276CE7251}" srcOrd="0" destOrd="0" presId="urn:microsoft.com/office/officeart/2005/8/layout/hierarchy3"/>
    <dgm:cxn modelId="{30CBBFE6-070C-47B1-BA2E-2BAF8D3B8141}" type="presOf" srcId="{B19928FE-20BB-44B9-90ED-9E92D614DD86}" destId="{503FF164-F41A-4351-8A5C-21350F93198E}" srcOrd="0" destOrd="0" presId="urn:microsoft.com/office/officeart/2005/8/layout/hierarchy3"/>
    <dgm:cxn modelId="{E15DD72D-F82F-422A-B686-4CBA073EBDFB}" srcId="{5B1E311A-40CD-4BE9-9EF4-F6D81ABD6559}" destId="{530AE466-D85E-4BE5-99B0-B8556DA68826}" srcOrd="1" destOrd="0" parTransId="{4C889DC0-718D-4C31-BE5E-8D19884B4C94}" sibTransId="{DBFCA7C0-E9F2-440F-9398-4DF537824F2B}"/>
    <dgm:cxn modelId="{17BEF681-2B84-485B-B9D1-B3DC89944810}" type="presOf" srcId="{F1E7D525-6DC1-4AB5-88F5-F2C32F47B34F}" destId="{5A0D2356-E7D1-49A9-BAD0-8EE9B9B804FD}" srcOrd="0" destOrd="0" presId="urn:microsoft.com/office/officeart/2005/8/layout/hierarchy3"/>
    <dgm:cxn modelId="{CAD855E8-AF83-44EB-978D-7CCE33606B79}" type="presOf" srcId="{02B2D159-B094-4780-8D40-77113ED35730}" destId="{8E674004-EB21-454D-B806-C0169F77AC09}" srcOrd="0" destOrd="0" presId="urn:microsoft.com/office/officeart/2005/8/layout/hierarchy3"/>
    <dgm:cxn modelId="{1E806B04-5938-4C71-B33C-2A4ABAB1ED50}" type="presOf" srcId="{530AE466-D85E-4BE5-99B0-B8556DA68826}" destId="{7DDBAF82-D768-40B2-9186-D0A623BE2730}" srcOrd="0" destOrd="0" presId="urn:microsoft.com/office/officeart/2005/8/layout/hierarchy3"/>
    <dgm:cxn modelId="{7E2EED2C-3BA3-4B7C-B433-23A526F057BE}" type="presOf" srcId="{6229E17C-751F-46FE-99B9-64CDC4FE4A6D}" destId="{C2DE5CB9-A541-49C0-A8DF-CFA0ECFD6A12}" srcOrd="0" destOrd="0" presId="urn:microsoft.com/office/officeart/2005/8/layout/hierarchy3"/>
    <dgm:cxn modelId="{97D0088B-0F9F-45D2-8B64-A6F4B27A0FDA}" type="presOf" srcId="{7512ADD1-4CA7-4C22-AF51-31514617D502}" destId="{7095747E-63A1-41A0-A50F-B764224E0A52}" srcOrd="0" destOrd="0" presId="urn:microsoft.com/office/officeart/2005/8/layout/hierarchy3"/>
    <dgm:cxn modelId="{89F9F8D2-F18F-4171-B98E-70078BFCD4A0}" srcId="{77F94042-4F3D-410C-9035-9D8203F25757}" destId="{B19928FE-20BB-44B9-90ED-9E92D614DD86}" srcOrd="1" destOrd="0" parTransId="{D2D9BA88-B319-4E06-9CF8-04B4B4388CA1}" sibTransId="{277EF12F-EB4F-4683-A891-F46906B6D691}"/>
    <dgm:cxn modelId="{25B589B8-BD91-4ABD-BF0E-9746B7398BE2}" type="presOf" srcId="{5C69EE3D-587B-454E-8227-AE21E874E3E6}" destId="{5D6B3465-F776-4A5E-B8C8-3DD0E1F84E86}" srcOrd="0" destOrd="0" presId="urn:microsoft.com/office/officeart/2005/8/layout/hierarchy3"/>
    <dgm:cxn modelId="{A9A35400-4EB1-408D-813D-7C82297887EB}" type="presOf" srcId="{0D0D3991-D0B7-4399-BF51-526E5F7A5268}" destId="{C66BC820-8C5B-499B-A07F-3BD5AA7B3D8C}" srcOrd="0" destOrd="0" presId="urn:microsoft.com/office/officeart/2005/8/layout/hierarchy3"/>
    <dgm:cxn modelId="{0817CEFD-992F-441B-A939-93BF732BAF2F}" srcId="{5B1E311A-40CD-4BE9-9EF4-F6D81ABD6559}" destId="{77F94042-4F3D-410C-9035-9D8203F25757}" srcOrd="0" destOrd="0" parTransId="{0DF0A902-5DA3-4C54-BF73-F54D323849F5}" sibTransId="{2536F0A7-9F40-4937-AAD2-F9060BE54B56}"/>
    <dgm:cxn modelId="{807D19A2-46F6-46FA-A9D7-FA13FC6ADE72}" type="presOf" srcId="{6DAD8732-7FD5-4A89-971F-EEBF34A150EA}" destId="{643C516C-0446-442E-BACC-9200CCF0C6BA}" srcOrd="0" destOrd="0" presId="urn:microsoft.com/office/officeart/2005/8/layout/hierarchy3"/>
    <dgm:cxn modelId="{49E0AC8F-649B-41CC-BD0D-EC79CAE8C42E}" type="presOf" srcId="{0D0D3991-D0B7-4399-BF51-526E5F7A5268}" destId="{63D7977A-A5F1-4026-81A6-2510BDAECC3C}" srcOrd="1" destOrd="0" presId="urn:microsoft.com/office/officeart/2005/8/layout/hierarchy3"/>
    <dgm:cxn modelId="{801EB9D2-0E89-465C-9738-86C3FEC95229}" type="presOf" srcId="{2C6EFF0A-C9DF-408F-AAFD-C43A64F8860A}" destId="{4D0DF800-B611-4742-A005-AF0B7359CF3C}" srcOrd="0" destOrd="0" presId="urn:microsoft.com/office/officeart/2005/8/layout/hierarchy3"/>
    <dgm:cxn modelId="{CC2B477C-4B5B-4EAC-AE37-273E4BE12D73}" type="presOf" srcId="{98E41273-12A0-41DE-93C0-499B64ACAE9E}" destId="{D76CFDF4-B7B1-4F38-A703-BFC670A06115}" srcOrd="0" destOrd="0" presId="urn:microsoft.com/office/officeart/2005/8/layout/hierarchy3"/>
    <dgm:cxn modelId="{344E4887-9D8B-4E33-87E0-77D6EFA83DEE}" type="presOf" srcId="{0AE62C96-5B6C-4D84-A242-69BB9D3921E9}" destId="{6C770441-3DC8-476B-B8DD-34AF29B595F4}" srcOrd="0" destOrd="0" presId="urn:microsoft.com/office/officeart/2005/8/layout/hierarchy3"/>
    <dgm:cxn modelId="{33720C53-D69B-4698-8ACA-B7F64281FDE0}" srcId="{98E41273-12A0-41DE-93C0-499B64ACAE9E}" destId="{6E24F8C2-8AB9-46A1-8D7D-E3A3573350EC}" srcOrd="1" destOrd="0" parTransId="{6DAD8732-7FD5-4A89-971F-EEBF34A150EA}" sibTransId="{D888C11D-3C84-4CA0-9A57-18F6C402EFED}"/>
    <dgm:cxn modelId="{E7D5B739-72A2-439F-9401-9F3A60DFFBF6}" type="presOf" srcId="{7512ADD1-4CA7-4C22-AF51-31514617D502}" destId="{14E063C8-C35E-4E3B-8D81-05C056246688}" srcOrd="1" destOrd="0" presId="urn:microsoft.com/office/officeart/2005/8/layout/hierarchy3"/>
    <dgm:cxn modelId="{A881456D-E9EF-42EE-A4F2-DD6FED35D63A}" srcId="{5B1E311A-40CD-4BE9-9EF4-F6D81ABD6559}" destId="{98E41273-12A0-41DE-93C0-499B64ACAE9E}" srcOrd="3" destOrd="0" parTransId="{36EA547B-ADD3-4C00-A216-9EC6E93944CA}" sibTransId="{CF59958E-1442-4BC9-9FBF-E4DD7326EB25}"/>
    <dgm:cxn modelId="{6B50F26E-DE9F-4BA7-ABDA-50C45D881917}" srcId="{7512ADD1-4CA7-4C22-AF51-31514617D502}" destId="{E7BE0932-BCDF-4894-A466-26402134848D}" srcOrd="0" destOrd="0" parTransId="{2C6EFF0A-C9DF-408F-AAFD-C43A64F8860A}" sibTransId="{324B92DA-2A36-441D-8AE3-66B1E1636783}"/>
    <dgm:cxn modelId="{BD7267FE-5B09-4263-AF47-45A71CFC966C}" type="presOf" srcId="{E7BE0932-BCDF-4894-A466-26402134848D}" destId="{9EFA4C5A-E671-4AFD-9340-BA5B974BD83B}" srcOrd="0" destOrd="0" presId="urn:microsoft.com/office/officeart/2005/8/layout/hierarchy3"/>
    <dgm:cxn modelId="{493130F5-FC7B-4DC3-905B-0B7796A09E1E}" type="presOf" srcId="{77F94042-4F3D-410C-9035-9D8203F25757}" destId="{C68C1D90-1AE8-4CB3-AE55-02AA2204D568}" srcOrd="1" destOrd="0" presId="urn:microsoft.com/office/officeart/2005/8/layout/hierarchy3"/>
    <dgm:cxn modelId="{6A12A12F-2E50-4BAD-B0A1-42A88FE415DD}" type="presOf" srcId="{B64E5220-0B48-4F97-8E61-ADF9170E0215}" destId="{F4DC8F0C-4353-40EA-98C0-5A311A57AB76}" srcOrd="0" destOrd="0" presId="urn:microsoft.com/office/officeart/2005/8/layout/hierarchy3"/>
    <dgm:cxn modelId="{31380BD6-8813-4E4C-965E-7FBF643E50A6}" type="presParOf" srcId="{D97E46F5-DC3E-4561-840A-69F155406FA2}" destId="{7CDD4745-02DB-4082-A767-80C25B63D9D2}" srcOrd="0" destOrd="0" presId="urn:microsoft.com/office/officeart/2005/8/layout/hierarchy3"/>
    <dgm:cxn modelId="{66E826CE-CC54-42F9-8310-D2F8006F5509}" type="presParOf" srcId="{7CDD4745-02DB-4082-A767-80C25B63D9D2}" destId="{DF37217A-E7FA-435D-907D-EDBDF69C159D}" srcOrd="0" destOrd="0" presId="urn:microsoft.com/office/officeart/2005/8/layout/hierarchy3"/>
    <dgm:cxn modelId="{C54C48C2-E468-45C9-9EBA-40CDA6F62ED4}" type="presParOf" srcId="{DF37217A-E7FA-435D-907D-EDBDF69C159D}" destId="{F5FEB79F-B982-4247-817D-CC13109954E3}" srcOrd="0" destOrd="0" presId="urn:microsoft.com/office/officeart/2005/8/layout/hierarchy3"/>
    <dgm:cxn modelId="{9A9E082D-13D0-423C-AFFF-C26CFAA21105}" type="presParOf" srcId="{DF37217A-E7FA-435D-907D-EDBDF69C159D}" destId="{C68C1D90-1AE8-4CB3-AE55-02AA2204D568}" srcOrd="1" destOrd="0" presId="urn:microsoft.com/office/officeart/2005/8/layout/hierarchy3"/>
    <dgm:cxn modelId="{B0D91AB3-8839-4BE3-920C-F8B5E22928BD}" type="presParOf" srcId="{7CDD4745-02DB-4082-A767-80C25B63D9D2}" destId="{BC01AFAD-61F7-46F3-AB89-F83CE209A6D0}" srcOrd="1" destOrd="0" presId="urn:microsoft.com/office/officeart/2005/8/layout/hierarchy3"/>
    <dgm:cxn modelId="{AEA27126-7229-40EE-866D-A712E80FE159}" type="presParOf" srcId="{BC01AFAD-61F7-46F3-AB89-F83CE209A6D0}" destId="{6C770441-3DC8-476B-B8DD-34AF29B595F4}" srcOrd="0" destOrd="0" presId="urn:microsoft.com/office/officeart/2005/8/layout/hierarchy3"/>
    <dgm:cxn modelId="{C9B4F8CD-E56D-4700-9D0A-FBF815393C75}" type="presParOf" srcId="{BC01AFAD-61F7-46F3-AB89-F83CE209A6D0}" destId="{5A0D2356-E7D1-49A9-BAD0-8EE9B9B804FD}" srcOrd="1" destOrd="0" presId="urn:microsoft.com/office/officeart/2005/8/layout/hierarchy3"/>
    <dgm:cxn modelId="{691BE6A3-4C0E-4885-89C6-2F98F7D4F9B5}" type="presParOf" srcId="{BC01AFAD-61F7-46F3-AB89-F83CE209A6D0}" destId="{7FB63C64-F7D2-4459-8869-2BD7C0948548}" srcOrd="2" destOrd="0" presId="urn:microsoft.com/office/officeart/2005/8/layout/hierarchy3"/>
    <dgm:cxn modelId="{161638D9-C9A6-4968-BFF9-656505DF094C}" type="presParOf" srcId="{BC01AFAD-61F7-46F3-AB89-F83CE209A6D0}" destId="{503FF164-F41A-4351-8A5C-21350F93198E}" srcOrd="3" destOrd="0" presId="urn:microsoft.com/office/officeart/2005/8/layout/hierarchy3"/>
    <dgm:cxn modelId="{00934A94-3575-4D70-9D90-53781503D446}" type="presParOf" srcId="{D97E46F5-DC3E-4561-840A-69F155406FA2}" destId="{A90A78CE-EE00-4584-B811-112F46137FE3}" srcOrd="1" destOrd="0" presId="urn:microsoft.com/office/officeart/2005/8/layout/hierarchy3"/>
    <dgm:cxn modelId="{818743F0-AC17-4746-ABAF-B3B99830EA24}" type="presParOf" srcId="{A90A78CE-EE00-4584-B811-112F46137FE3}" destId="{141E4C97-D37A-4993-9AD6-C0EB30A18B2D}" srcOrd="0" destOrd="0" presId="urn:microsoft.com/office/officeart/2005/8/layout/hierarchy3"/>
    <dgm:cxn modelId="{60C09C75-5486-4D07-9F2B-5D8289A74B8F}" type="presParOf" srcId="{141E4C97-D37A-4993-9AD6-C0EB30A18B2D}" destId="{7DDBAF82-D768-40B2-9186-D0A623BE2730}" srcOrd="0" destOrd="0" presId="urn:microsoft.com/office/officeart/2005/8/layout/hierarchy3"/>
    <dgm:cxn modelId="{F8B2A9FB-A4F1-413D-871C-431ACBE199F4}" type="presParOf" srcId="{141E4C97-D37A-4993-9AD6-C0EB30A18B2D}" destId="{3CAEB900-FF36-4AD9-BE14-7C10693F609A}" srcOrd="1" destOrd="0" presId="urn:microsoft.com/office/officeart/2005/8/layout/hierarchy3"/>
    <dgm:cxn modelId="{4B231393-FB2B-45C5-8FCE-FA488FC4F60B}" type="presParOf" srcId="{A90A78CE-EE00-4584-B811-112F46137FE3}" destId="{359C2891-B74F-48DA-9773-C9BA8D7AA44E}" srcOrd="1" destOrd="0" presId="urn:microsoft.com/office/officeart/2005/8/layout/hierarchy3"/>
    <dgm:cxn modelId="{2B20EF59-6B4D-4326-BE2B-37EE13DBAF4E}" type="presParOf" srcId="{359C2891-B74F-48DA-9773-C9BA8D7AA44E}" destId="{5F03B3AE-B332-4719-808A-7674F0E813FB}" srcOrd="0" destOrd="0" presId="urn:microsoft.com/office/officeart/2005/8/layout/hierarchy3"/>
    <dgm:cxn modelId="{16199EF5-C178-4C76-AFF5-E75DB07C61D9}" type="presParOf" srcId="{359C2891-B74F-48DA-9773-C9BA8D7AA44E}" destId="{58F63E95-29B0-4D4A-8BFF-C7D9C57CA67E}" srcOrd="1" destOrd="0" presId="urn:microsoft.com/office/officeart/2005/8/layout/hierarchy3"/>
    <dgm:cxn modelId="{40CE4914-69AB-4ACD-85C6-01353D3D2B28}" type="presParOf" srcId="{359C2891-B74F-48DA-9773-C9BA8D7AA44E}" destId="{F1EE2A59-419B-4BEF-95F5-0FC276CE7251}" srcOrd="2" destOrd="0" presId="urn:microsoft.com/office/officeart/2005/8/layout/hierarchy3"/>
    <dgm:cxn modelId="{D3726871-9AD0-4113-AAE4-29D41C4ADD3A}" type="presParOf" srcId="{359C2891-B74F-48DA-9773-C9BA8D7AA44E}" destId="{5D6B3465-F776-4A5E-B8C8-3DD0E1F84E86}" srcOrd="3" destOrd="0" presId="urn:microsoft.com/office/officeart/2005/8/layout/hierarchy3"/>
    <dgm:cxn modelId="{C2842BEF-C0FE-4F94-A833-48BE63A722CF}" type="presParOf" srcId="{D97E46F5-DC3E-4561-840A-69F155406FA2}" destId="{FDE8867A-8570-4987-9498-C4B90B7F5AA2}" srcOrd="2" destOrd="0" presId="urn:microsoft.com/office/officeart/2005/8/layout/hierarchy3"/>
    <dgm:cxn modelId="{ED4BC618-70AC-4038-8982-2370E6DF5571}" type="presParOf" srcId="{FDE8867A-8570-4987-9498-C4B90B7F5AA2}" destId="{C22F0695-3CEA-487B-B1E5-2B6D6CE3D3B5}" srcOrd="0" destOrd="0" presId="urn:microsoft.com/office/officeart/2005/8/layout/hierarchy3"/>
    <dgm:cxn modelId="{3F304655-F5CA-45DC-8370-8F9C422C7F09}" type="presParOf" srcId="{C22F0695-3CEA-487B-B1E5-2B6D6CE3D3B5}" destId="{C66BC820-8C5B-499B-A07F-3BD5AA7B3D8C}" srcOrd="0" destOrd="0" presId="urn:microsoft.com/office/officeart/2005/8/layout/hierarchy3"/>
    <dgm:cxn modelId="{B02D7E20-2CBA-43A2-AC1F-D926A1FABBE3}" type="presParOf" srcId="{C22F0695-3CEA-487B-B1E5-2B6D6CE3D3B5}" destId="{63D7977A-A5F1-4026-81A6-2510BDAECC3C}" srcOrd="1" destOrd="0" presId="urn:microsoft.com/office/officeart/2005/8/layout/hierarchy3"/>
    <dgm:cxn modelId="{4B056EAC-BECD-4F2B-8F1D-52A7297BC5E7}" type="presParOf" srcId="{FDE8867A-8570-4987-9498-C4B90B7F5AA2}" destId="{0F502546-84CB-475B-933C-BDDE05CBB549}" srcOrd="1" destOrd="0" presId="urn:microsoft.com/office/officeart/2005/8/layout/hierarchy3"/>
    <dgm:cxn modelId="{51C45FED-80C6-42DC-A812-9ED39593D4D3}" type="presParOf" srcId="{0F502546-84CB-475B-933C-BDDE05CBB549}" destId="{BFA5B1EA-08B7-4D5E-AD98-A85B65F6CD9A}" srcOrd="0" destOrd="0" presId="urn:microsoft.com/office/officeart/2005/8/layout/hierarchy3"/>
    <dgm:cxn modelId="{F89822BC-FD2F-4155-B371-F466A6EB4BB1}" type="presParOf" srcId="{0F502546-84CB-475B-933C-BDDE05CBB549}" destId="{36F05D40-1C42-492B-9DFD-9BCC114C9E29}" srcOrd="1" destOrd="0" presId="urn:microsoft.com/office/officeart/2005/8/layout/hierarchy3"/>
    <dgm:cxn modelId="{AEE53E1F-EB31-491E-9DC9-DE4DF908F2D8}" type="presParOf" srcId="{D97E46F5-DC3E-4561-840A-69F155406FA2}" destId="{C31E528E-CB54-4C44-8711-0C2E215DF6FA}" srcOrd="3" destOrd="0" presId="urn:microsoft.com/office/officeart/2005/8/layout/hierarchy3"/>
    <dgm:cxn modelId="{32DD3564-0F67-407B-B380-0285DC74AC71}" type="presParOf" srcId="{C31E528E-CB54-4C44-8711-0C2E215DF6FA}" destId="{7F955E44-0C1B-40F3-AC85-B528D667F2B9}" srcOrd="0" destOrd="0" presId="urn:microsoft.com/office/officeart/2005/8/layout/hierarchy3"/>
    <dgm:cxn modelId="{1315A44F-35FD-4708-A8D2-B03218868A18}" type="presParOf" srcId="{7F955E44-0C1B-40F3-AC85-B528D667F2B9}" destId="{D76CFDF4-B7B1-4F38-A703-BFC670A06115}" srcOrd="0" destOrd="0" presId="urn:microsoft.com/office/officeart/2005/8/layout/hierarchy3"/>
    <dgm:cxn modelId="{89508C68-98BB-4C21-92D7-563DF6C49657}" type="presParOf" srcId="{7F955E44-0C1B-40F3-AC85-B528D667F2B9}" destId="{F2D34A31-978E-4714-8AF2-BFAA689B1928}" srcOrd="1" destOrd="0" presId="urn:microsoft.com/office/officeart/2005/8/layout/hierarchy3"/>
    <dgm:cxn modelId="{5ED14785-1C5F-4591-8C8A-826F53C14943}" type="presParOf" srcId="{C31E528E-CB54-4C44-8711-0C2E215DF6FA}" destId="{7083AB90-4C7B-48C3-99B6-708B41256CCE}" srcOrd="1" destOrd="0" presId="urn:microsoft.com/office/officeart/2005/8/layout/hierarchy3"/>
    <dgm:cxn modelId="{3EB41174-FCF9-4B52-B4A5-1BFE3378946D}" type="presParOf" srcId="{7083AB90-4C7B-48C3-99B6-708B41256CCE}" destId="{8E674004-EB21-454D-B806-C0169F77AC09}" srcOrd="0" destOrd="0" presId="urn:microsoft.com/office/officeart/2005/8/layout/hierarchy3"/>
    <dgm:cxn modelId="{287C91B7-48A0-46D7-ACB0-9AA1AE688C03}" type="presParOf" srcId="{7083AB90-4C7B-48C3-99B6-708B41256CCE}" destId="{30378ABC-4DE5-47B1-B6A9-2F732047E73E}" srcOrd="1" destOrd="0" presId="urn:microsoft.com/office/officeart/2005/8/layout/hierarchy3"/>
    <dgm:cxn modelId="{DBD21FDB-3C7C-4BE5-AE61-B27FAC6EFB69}" type="presParOf" srcId="{7083AB90-4C7B-48C3-99B6-708B41256CCE}" destId="{643C516C-0446-442E-BACC-9200CCF0C6BA}" srcOrd="2" destOrd="0" presId="urn:microsoft.com/office/officeart/2005/8/layout/hierarchy3"/>
    <dgm:cxn modelId="{83E1CB37-F4E6-4E14-A3BF-559937F3CA93}" type="presParOf" srcId="{7083AB90-4C7B-48C3-99B6-708B41256CCE}" destId="{658D317F-52FD-4949-ABAC-83132A50CE54}" srcOrd="3" destOrd="0" presId="urn:microsoft.com/office/officeart/2005/8/layout/hierarchy3"/>
    <dgm:cxn modelId="{EFADAD3C-E8A5-4CB5-B1C5-B92E11C7F6B5}" type="presParOf" srcId="{7083AB90-4C7B-48C3-99B6-708B41256CCE}" destId="{D877BF1C-3D52-46B2-BF09-A92F51DC3962}" srcOrd="4" destOrd="0" presId="urn:microsoft.com/office/officeart/2005/8/layout/hierarchy3"/>
    <dgm:cxn modelId="{393B2E0C-B913-4B6C-A54A-20B3A57FC179}" type="presParOf" srcId="{7083AB90-4C7B-48C3-99B6-708B41256CCE}" destId="{C2DE5CB9-A541-49C0-A8DF-CFA0ECFD6A12}" srcOrd="5" destOrd="0" presId="urn:microsoft.com/office/officeart/2005/8/layout/hierarchy3"/>
    <dgm:cxn modelId="{06ED8AEE-F62B-4921-BC00-0F997999C718}" type="presParOf" srcId="{D97E46F5-DC3E-4561-840A-69F155406FA2}" destId="{1BA120D7-1B47-4A83-97A8-D9C32C23580C}" srcOrd="4" destOrd="0" presId="urn:microsoft.com/office/officeart/2005/8/layout/hierarchy3"/>
    <dgm:cxn modelId="{18D03234-0978-4F18-859A-91F75EDB3125}" type="presParOf" srcId="{1BA120D7-1B47-4A83-97A8-D9C32C23580C}" destId="{BD75F3D4-B12B-4783-BD16-A942CC5E64D7}" srcOrd="0" destOrd="0" presId="urn:microsoft.com/office/officeart/2005/8/layout/hierarchy3"/>
    <dgm:cxn modelId="{D0FDEEFD-E477-4234-9217-D645975CB42F}" type="presParOf" srcId="{BD75F3D4-B12B-4783-BD16-A942CC5E64D7}" destId="{7095747E-63A1-41A0-A50F-B764224E0A52}" srcOrd="0" destOrd="0" presId="urn:microsoft.com/office/officeart/2005/8/layout/hierarchy3"/>
    <dgm:cxn modelId="{7F8AEDB6-4A79-4F81-BB45-BB107B2B6132}" type="presParOf" srcId="{BD75F3D4-B12B-4783-BD16-A942CC5E64D7}" destId="{14E063C8-C35E-4E3B-8D81-05C056246688}" srcOrd="1" destOrd="0" presId="urn:microsoft.com/office/officeart/2005/8/layout/hierarchy3"/>
    <dgm:cxn modelId="{EECD3403-1A81-469D-BBE7-D031F65C2F3C}" type="presParOf" srcId="{1BA120D7-1B47-4A83-97A8-D9C32C23580C}" destId="{64663903-89B8-4DD4-9EC2-5CB1E723FF90}" srcOrd="1" destOrd="0" presId="urn:microsoft.com/office/officeart/2005/8/layout/hierarchy3"/>
    <dgm:cxn modelId="{47A2A08F-C9A7-43E4-9E39-1DA35B83289F}" type="presParOf" srcId="{64663903-89B8-4DD4-9EC2-5CB1E723FF90}" destId="{4D0DF800-B611-4742-A005-AF0B7359CF3C}" srcOrd="0" destOrd="0" presId="urn:microsoft.com/office/officeart/2005/8/layout/hierarchy3"/>
    <dgm:cxn modelId="{02EBB283-D740-4BE0-968A-D458D9E8D013}" type="presParOf" srcId="{64663903-89B8-4DD4-9EC2-5CB1E723FF90}" destId="{9EFA4C5A-E671-4AFD-9340-BA5B974BD83B}" srcOrd="1" destOrd="0" presId="urn:microsoft.com/office/officeart/2005/8/layout/hierarchy3"/>
    <dgm:cxn modelId="{9B667174-B399-4353-8FCE-DF85EB6B1F2F}" type="presParOf" srcId="{64663903-89B8-4DD4-9EC2-5CB1E723FF90}" destId="{1190B29E-DCF1-4466-8FB0-D7F30B6A2EE6}" srcOrd="2" destOrd="0" presId="urn:microsoft.com/office/officeart/2005/8/layout/hierarchy3"/>
    <dgm:cxn modelId="{32FF3B65-7CB1-4D73-BB86-D37CA21A5F6E}" type="presParOf" srcId="{64663903-89B8-4DD4-9EC2-5CB1E723FF90}" destId="{D72C0EAB-AF81-43F7-AD0D-84423A0D0A38}" srcOrd="3" destOrd="0" presId="urn:microsoft.com/office/officeart/2005/8/layout/hierarchy3"/>
    <dgm:cxn modelId="{6D46996F-985B-4262-8527-1C67748D96F9}" type="presParOf" srcId="{64663903-89B8-4DD4-9EC2-5CB1E723FF90}" destId="{F4DC8F0C-4353-40EA-98C0-5A311A57AB76}" srcOrd="4" destOrd="0" presId="urn:microsoft.com/office/officeart/2005/8/layout/hierarchy3"/>
    <dgm:cxn modelId="{08419B38-3073-4611-AA93-B83536B4E79D}" type="presParOf" srcId="{64663903-89B8-4DD4-9EC2-5CB1E723FF90}" destId="{85A1C2C4-C91F-489E-A4DA-8ED69B95C8C1}"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EB79F-B982-4247-817D-CC13109954E3}">
      <dsp:nvSpPr>
        <dsp:cNvPr id="0" name=""/>
        <dsp:cNvSpPr/>
      </dsp:nvSpPr>
      <dsp:spPr>
        <a:xfrm>
          <a:off x="2202" y="153666"/>
          <a:ext cx="1608225" cy="891196"/>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b="1" kern="1200" dirty="0">
              <a:latin typeface="+mj-lt"/>
            </a:rPr>
            <a:t>Development and distribution of new products and services</a:t>
          </a:r>
          <a:r>
            <a:rPr lang="en-GB" sz="1600" kern="1200" dirty="0">
              <a:latin typeface="+mj-lt"/>
            </a:rPr>
            <a:t>  </a:t>
          </a:r>
          <a:endParaRPr lang="it-IT" sz="1600" kern="1200" dirty="0">
            <a:latin typeface="+mj-lt"/>
          </a:endParaRPr>
        </a:p>
      </dsp:txBody>
      <dsp:txXfrm>
        <a:off x="28304" y="179768"/>
        <a:ext cx="1556021" cy="838992"/>
      </dsp:txXfrm>
    </dsp:sp>
    <dsp:sp modelId="{6C770441-3DC8-476B-B8DD-34AF29B595F4}">
      <dsp:nvSpPr>
        <dsp:cNvPr id="0" name=""/>
        <dsp:cNvSpPr/>
      </dsp:nvSpPr>
      <dsp:spPr>
        <a:xfrm>
          <a:off x="163025" y="1044862"/>
          <a:ext cx="160822" cy="536098"/>
        </a:xfrm>
        <a:custGeom>
          <a:avLst/>
          <a:gdLst/>
          <a:ahLst/>
          <a:cxnLst/>
          <a:rect l="0" t="0" r="0" b="0"/>
          <a:pathLst>
            <a:path>
              <a:moveTo>
                <a:pt x="0" y="0"/>
              </a:moveTo>
              <a:lnTo>
                <a:pt x="0" y="536098"/>
              </a:lnTo>
              <a:lnTo>
                <a:pt x="160822" y="536098"/>
              </a:lnTo>
            </a:path>
          </a:pathLst>
        </a:cu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0D2356-E7D1-49A9-BAD0-8EE9B9B804FD}">
      <dsp:nvSpPr>
        <dsp:cNvPr id="0" name=""/>
        <dsp:cNvSpPr/>
      </dsp:nvSpPr>
      <dsp:spPr>
        <a:xfrm>
          <a:off x="323847" y="1223562"/>
          <a:ext cx="1143677" cy="714798"/>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a:latin typeface="+mj-lt"/>
            </a:rPr>
            <a:t>New revenue streams</a:t>
          </a:r>
          <a:endParaRPr lang="it-IT" sz="1600" kern="1200" dirty="0">
            <a:latin typeface="+mj-lt"/>
          </a:endParaRPr>
        </a:p>
      </dsp:txBody>
      <dsp:txXfrm>
        <a:off x="344783" y="1244498"/>
        <a:ext cx="1101805" cy="672926"/>
      </dsp:txXfrm>
    </dsp:sp>
    <dsp:sp modelId="{7FB63C64-F7D2-4459-8869-2BD7C0948548}">
      <dsp:nvSpPr>
        <dsp:cNvPr id="0" name=""/>
        <dsp:cNvSpPr/>
      </dsp:nvSpPr>
      <dsp:spPr>
        <a:xfrm>
          <a:off x="163025" y="1044862"/>
          <a:ext cx="160822" cy="1429596"/>
        </a:xfrm>
        <a:custGeom>
          <a:avLst/>
          <a:gdLst/>
          <a:ahLst/>
          <a:cxnLst/>
          <a:rect l="0" t="0" r="0" b="0"/>
          <a:pathLst>
            <a:path>
              <a:moveTo>
                <a:pt x="0" y="0"/>
              </a:moveTo>
              <a:lnTo>
                <a:pt x="0" y="1429596"/>
              </a:lnTo>
              <a:lnTo>
                <a:pt x="160822" y="1429596"/>
              </a:lnTo>
            </a:path>
          </a:pathLst>
        </a:cu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03FF164-F41A-4351-8A5C-21350F93198E}">
      <dsp:nvSpPr>
        <dsp:cNvPr id="0" name=""/>
        <dsp:cNvSpPr/>
      </dsp:nvSpPr>
      <dsp:spPr>
        <a:xfrm>
          <a:off x="323847" y="2117060"/>
          <a:ext cx="1143677" cy="714798"/>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dirty="0">
              <a:latin typeface="+mj-lt"/>
            </a:rPr>
            <a:t>Gain competitive advantage</a:t>
          </a:r>
          <a:endParaRPr lang="it-IT" sz="1400" kern="1200" dirty="0">
            <a:latin typeface="+mj-lt"/>
          </a:endParaRPr>
        </a:p>
      </dsp:txBody>
      <dsp:txXfrm>
        <a:off x="344783" y="2137996"/>
        <a:ext cx="1101805" cy="672926"/>
      </dsp:txXfrm>
    </dsp:sp>
    <dsp:sp modelId="{7DDBAF82-D768-40B2-9186-D0A623BE2730}">
      <dsp:nvSpPr>
        <dsp:cNvPr id="0" name=""/>
        <dsp:cNvSpPr/>
      </dsp:nvSpPr>
      <dsp:spPr>
        <a:xfrm>
          <a:off x="1967827" y="153666"/>
          <a:ext cx="1608225" cy="891196"/>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b="1" kern="1200" dirty="0">
              <a:latin typeface="+mj-lt"/>
            </a:rPr>
            <a:t>New, expanded markets for products and services</a:t>
          </a:r>
          <a:endParaRPr lang="it-IT" sz="1400" kern="1200" dirty="0">
            <a:latin typeface="+mj-lt"/>
          </a:endParaRPr>
        </a:p>
      </dsp:txBody>
      <dsp:txXfrm>
        <a:off x="1993929" y="179768"/>
        <a:ext cx="1556021" cy="838992"/>
      </dsp:txXfrm>
    </dsp:sp>
    <dsp:sp modelId="{5F03B3AE-B332-4719-808A-7674F0E813FB}">
      <dsp:nvSpPr>
        <dsp:cNvPr id="0" name=""/>
        <dsp:cNvSpPr/>
      </dsp:nvSpPr>
      <dsp:spPr>
        <a:xfrm>
          <a:off x="2128649" y="1044862"/>
          <a:ext cx="160822" cy="536098"/>
        </a:xfrm>
        <a:custGeom>
          <a:avLst/>
          <a:gdLst/>
          <a:ahLst/>
          <a:cxnLst/>
          <a:rect l="0" t="0" r="0" b="0"/>
          <a:pathLst>
            <a:path>
              <a:moveTo>
                <a:pt x="0" y="0"/>
              </a:moveTo>
              <a:lnTo>
                <a:pt x="0" y="536098"/>
              </a:lnTo>
              <a:lnTo>
                <a:pt x="160822" y="536098"/>
              </a:lnTo>
            </a:path>
          </a:pathLst>
        </a:cu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F63E95-29B0-4D4A-8BFF-C7D9C57CA67E}">
      <dsp:nvSpPr>
        <dsp:cNvPr id="0" name=""/>
        <dsp:cNvSpPr/>
      </dsp:nvSpPr>
      <dsp:spPr>
        <a:xfrm>
          <a:off x="2289472" y="1223562"/>
          <a:ext cx="1143677" cy="714798"/>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dirty="0">
              <a:latin typeface="+mj-lt"/>
            </a:rPr>
            <a:t>Increased market share</a:t>
          </a:r>
          <a:endParaRPr lang="it-IT" sz="1400" kern="1200" dirty="0">
            <a:latin typeface="+mj-lt"/>
          </a:endParaRPr>
        </a:p>
      </dsp:txBody>
      <dsp:txXfrm>
        <a:off x="2310408" y="1244498"/>
        <a:ext cx="1101805" cy="672926"/>
      </dsp:txXfrm>
    </dsp:sp>
    <dsp:sp modelId="{F1EE2A59-419B-4BEF-95F5-0FC276CE7251}">
      <dsp:nvSpPr>
        <dsp:cNvPr id="0" name=""/>
        <dsp:cNvSpPr/>
      </dsp:nvSpPr>
      <dsp:spPr>
        <a:xfrm>
          <a:off x="2128649" y="1044862"/>
          <a:ext cx="160822" cy="1429596"/>
        </a:xfrm>
        <a:custGeom>
          <a:avLst/>
          <a:gdLst/>
          <a:ahLst/>
          <a:cxnLst/>
          <a:rect l="0" t="0" r="0" b="0"/>
          <a:pathLst>
            <a:path>
              <a:moveTo>
                <a:pt x="0" y="0"/>
              </a:moveTo>
              <a:lnTo>
                <a:pt x="0" y="1429596"/>
              </a:lnTo>
              <a:lnTo>
                <a:pt x="160822" y="1429596"/>
              </a:lnTo>
            </a:path>
          </a:pathLst>
        </a:cu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6B3465-F776-4A5E-B8C8-3DD0E1F84E86}">
      <dsp:nvSpPr>
        <dsp:cNvPr id="0" name=""/>
        <dsp:cNvSpPr/>
      </dsp:nvSpPr>
      <dsp:spPr>
        <a:xfrm>
          <a:off x="2289472" y="2117060"/>
          <a:ext cx="1143677" cy="714798"/>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GB" sz="1200" kern="1200" dirty="0">
              <a:latin typeface="+mj-lt"/>
            </a:rPr>
            <a:t>Long-term viability or success of business</a:t>
          </a:r>
          <a:endParaRPr lang="it-IT" sz="1200" kern="1200" dirty="0">
            <a:latin typeface="+mj-lt"/>
          </a:endParaRPr>
        </a:p>
      </dsp:txBody>
      <dsp:txXfrm>
        <a:off x="2310408" y="2137996"/>
        <a:ext cx="1101805" cy="672926"/>
      </dsp:txXfrm>
    </dsp:sp>
    <dsp:sp modelId="{C66BC820-8C5B-499B-A07F-3BD5AA7B3D8C}">
      <dsp:nvSpPr>
        <dsp:cNvPr id="0" name=""/>
        <dsp:cNvSpPr/>
      </dsp:nvSpPr>
      <dsp:spPr>
        <a:xfrm>
          <a:off x="3918340" y="208684"/>
          <a:ext cx="1608225" cy="891196"/>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b="1" kern="1200" dirty="0">
              <a:latin typeface="+mj-lt"/>
            </a:rPr>
            <a:t>Supply chain resilience</a:t>
          </a:r>
          <a:endParaRPr lang="it-IT" sz="1600" b="1" kern="1200" dirty="0">
            <a:latin typeface="+mj-lt"/>
          </a:endParaRPr>
        </a:p>
      </dsp:txBody>
      <dsp:txXfrm>
        <a:off x="3944442" y="234786"/>
        <a:ext cx="1556021" cy="838992"/>
      </dsp:txXfrm>
    </dsp:sp>
    <dsp:sp modelId="{BFA5B1EA-08B7-4D5E-AD98-A85B65F6CD9A}">
      <dsp:nvSpPr>
        <dsp:cNvPr id="0" name=""/>
        <dsp:cNvSpPr/>
      </dsp:nvSpPr>
      <dsp:spPr>
        <a:xfrm>
          <a:off x="4079163" y="1099880"/>
          <a:ext cx="175933" cy="719494"/>
        </a:xfrm>
        <a:custGeom>
          <a:avLst/>
          <a:gdLst/>
          <a:ahLst/>
          <a:cxnLst/>
          <a:rect l="0" t="0" r="0" b="0"/>
          <a:pathLst>
            <a:path>
              <a:moveTo>
                <a:pt x="0" y="0"/>
              </a:moveTo>
              <a:lnTo>
                <a:pt x="0" y="719494"/>
              </a:lnTo>
              <a:lnTo>
                <a:pt x="175933" y="719494"/>
              </a:lnTo>
            </a:path>
          </a:pathLst>
        </a:cu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F05D40-1C42-492B-9DFD-9BCC114C9E29}">
      <dsp:nvSpPr>
        <dsp:cNvPr id="0" name=""/>
        <dsp:cNvSpPr/>
      </dsp:nvSpPr>
      <dsp:spPr>
        <a:xfrm>
          <a:off x="4255096" y="1223562"/>
          <a:ext cx="1143677" cy="1191626"/>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GB" sz="1200" kern="1200" dirty="0">
              <a:latin typeface="+mj-lt"/>
            </a:rPr>
            <a:t>Competitive advantage can be gained by having a more secure and resilient supply chain.</a:t>
          </a:r>
          <a:endParaRPr lang="it-IT" sz="1200" kern="1200" dirty="0">
            <a:latin typeface="+mj-lt"/>
          </a:endParaRPr>
        </a:p>
      </dsp:txBody>
      <dsp:txXfrm>
        <a:off x="4288593" y="1257059"/>
        <a:ext cx="1076683" cy="1124632"/>
      </dsp:txXfrm>
    </dsp:sp>
    <dsp:sp modelId="{D76CFDF4-B7B1-4F38-A703-BFC670A06115}">
      <dsp:nvSpPr>
        <dsp:cNvPr id="0" name=""/>
        <dsp:cNvSpPr/>
      </dsp:nvSpPr>
      <dsp:spPr>
        <a:xfrm>
          <a:off x="5899075" y="153666"/>
          <a:ext cx="1608225" cy="891196"/>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it-IT" sz="1800" b="1" kern="1200" dirty="0">
              <a:latin typeface="+mj-lt"/>
            </a:rPr>
            <a:t>Cost savings</a:t>
          </a:r>
        </a:p>
      </dsp:txBody>
      <dsp:txXfrm>
        <a:off x="5925177" y="179768"/>
        <a:ext cx="1556021" cy="838992"/>
      </dsp:txXfrm>
    </dsp:sp>
    <dsp:sp modelId="{8E674004-EB21-454D-B806-C0169F77AC09}">
      <dsp:nvSpPr>
        <dsp:cNvPr id="0" name=""/>
        <dsp:cNvSpPr/>
      </dsp:nvSpPr>
      <dsp:spPr>
        <a:xfrm>
          <a:off x="6059898" y="1044862"/>
          <a:ext cx="160822" cy="694873"/>
        </a:xfrm>
        <a:custGeom>
          <a:avLst/>
          <a:gdLst/>
          <a:ahLst/>
          <a:cxnLst/>
          <a:rect l="0" t="0" r="0" b="0"/>
          <a:pathLst>
            <a:path>
              <a:moveTo>
                <a:pt x="0" y="0"/>
              </a:moveTo>
              <a:lnTo>
                <a:pt x="0" y="694873"/>
              </a:lnTo>
              <a:lnTo>
                <a:pt x="160822" y="694873"/>
              </a:lnTo>
            </a:path>
          </a:pathLst>
        </a:cu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378ABC-4DE5-47B1-B6A9-2F732047E73E}">
      <dsp:nvSpPr>
        <dsp:cNvPr id="0" name=""/>
        <dsp:cNvSpPr/>
      </dsp:nvSpPr>
      <dsp:spPr>
        <a:xfrm>
          <a:off x="6220720" y="1223562"/>
          <a:ext cx="1143677" cy="1032347"/>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GB" sz="1200" kern="1200" dirty="0">
              <a:latin typeface="+mj-lt"/>
            </a:rPr>
            <a:t>Reduced raw material costs (arising from increased resource efficiency</a:t>
          </a:r>
          <a:r>
            <a:rPr lang="en-GB" sz="1100" kern="1200" dirty="0">
              <a:latin typeface="+mj-lt"/>
            </a:rPr>
            <a:t>)</a:t>
          </a:r>
          <a:endParaRPr lang="it-IT" sz="1100" kern="1200" dirty="0">
            <a:latin typeface="+mj-lt"/>
          </a:endParaRPr>
        </a:p>
      </dsp:txBody>
      <dsp:txXfrm>
        <a:off x="6250956" y="1253798"/>
        <a:ext cx="1083205" cy="971875"/>
      </dsp:txXfrm>
    </dsp:sp>
    <dsp:sp modelId="{643C516C-0446-442E-BACC-9200CCF0C6BA}">
      <dsp:nvSpPr>
        <dsp:cNvPr id="0" name=""/>
        <dsp:cNvSpPr/>
      </dsp:nvSpPr>
      <dsp:spPr>
        <a:xfrm>
          <a:off x="6059898" y="1044862"/>
          <a:ext cx="160822" cy="1774451"/>
        </a:xfrm>
        <a:custGeom>
          <a:avLst/>
          <a:gdLst/>
          <a:ahLst/>
          <a:cxnLst/>
          <a:rect l="0" t="0" r="0" b="0"/>
          <a:pathLst>
            <a:path>
              <a:moveTo>
                <a:pt x="0" y="0"/>
              </a:moveTo>
              <a:lnTo>
                <a:pt x="0" y="1774451"/>
              </a:lnTo>
              <a:lnTo>
                <a:pt x="160822" y="1774451"/>
              </a:lnTo>
            </a:path>
          </a:pathLst>
        </a:cu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58D317F-52FD-4949-ABAC-83132A50CE54}">
      <dsp:nvSpPr>
        <dsp:cNvPr id="0" name=""/>
        <dsp:cNvSpPr/>
      </dsp:nvSpPr>
      <dsp:spPr>
        <a:xfrm>
          <a:off x="6220720" y="2461914"/>
          <a:ext cx="1143677" cy="714798"/>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dirty="0">
              <a:latin typeface="+mj-lt"/>
            </a:rPr>
            <a:t>Reduced operational costs</a:t>
          </a:r>
          <a:endParaRPr lang="it-IT" sz="1400" kern="1200" dirty="0">
            <a:latin typeface="+mj-lt"/>
          </a:endParaRPr>
        </a:p>
      </dsp:txBody>
      <dsp:txXfrm>
        <a:off x="6241656" y="2482850"/>
        <a:ext cx="1101805" cy="672926"/>
      </dsp:txXfrm>
    </dsp:sp>
    <dsp:sp modelId="{D877BF1C-3D52-46B2-BF09-A92F51DC3962}">
      <dsp:nvSpPr>
        <dsp:cNvPr id="0" name=""/>
        <dsp:cNvSpPr/>
      </dsp:nvSpPr>
      <dsp:spPr>
        <a:xfrm>
          <a:off x="6059898" y="1044862"/>
          <a:ext cx="160822" cy="2832928"/>
        </a:xfrm>
        <a:custGeom>
          <a:avLst/>
          <a:gdLst/>
          <a:ahLst/>
          <a:cxnLst/>
          <a:rect l="0" t="0" r="0" b="0"/>
          <a:pathLst>
            <a:path>
              <a:moveTo>
                <a:pt x="0" y="0"/>
              </a:moveTo>
              <a:lnTo>
                <a:pt x="0" y="2832928"/>
              </a:lnTo>
              <a:lnTo>
                <a:pt x="160822" y="2832928"/>
              </a:lnTo>
            </a:path>
          </a:pathLst>
        </a:cu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DE5CB9-A541-49C0-A8DF-CFA0ECFD6A12}">
      <dsp:nvSpPr>
        <dsp:cNvPr id="0" name=""/>
        <dsp:cNvSpPr/>
      </dsp:nvSpPr>
      <dsp:spPr>
        <a:xfrm>
          <a:off x="6220720" y="3369065"/>
          <a:ext cx="1177015" cy="1017451"/>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GB" sz="1200" kern="1200" dirty="0">
              <a:latin typeface="+mj-lt"/>
            </a:rPr>
            <a:t>Protects profitability especially when margins are already tight</a:t>
          </a:r>
          <a:endParaRPr lang="it-IT" sz="1200" kern="1200" dirty="0">
            <a:latin typeface="+mj-lt"/>
          </a:endParaRPr>
        </a:p>
      </dsp:txBody>
      <dsp:txXfrm>
        <a:off x="6250520" y="3398865"/>
        <a:ext cx="1117415" cy="957851"/>
      </dsp:txXfrm>
    </dsp:sp>
    <dsp:sp modelId="{7095747E-63A1-41A0-A50F-B764224E0A52}">
      <dsp:nvSpPr>
        <dsp:cNvPr id="0" name=""/>
        <dsp:cNvSpPr/>
      </dsp:nvSpPr>
      <dsp:spPr>
        <a:xfrm>
          <a:off x="7864700" y="153666"/>
          <a:ext cx="1608225" cy="891196"/>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b="1" kern="1200" dirty="0">
              <a:latin typeface="+mj-lt"/>
            </a:rPr>
            <a:t>Reputation and brand value</a:t>
          </a:r>
          <a:endParaRPr lang="it-IT" sz="1600" kern="1200" dirty="0">
            <a:latin typeface="+mj-lt"/>
          </a:endParaRPr>
        </a:p>
      </dsp:txBody>
      <dsp:txXfrm>
        <a:off x="7890802" y="179768"/>
        <a:ext cx="1556021" cy="838992"/>
      </dsp:txXfrm>
    </dsp:sp>
    <dsp:sp modelId="{4D0DF800-B611-4742-A005-AF0B7359CF3C}">
      <dsp:nvSpPr>
        <dsp:cNvPr id="0" name=""/>
        <dsp:cNvSpPr/>
      </dsp:nvSpPr>
      <dsp:spPr>
        <a:xfrm>
          <a:off x="8025522" y="1044862"/>
          <a:ext cx="160822" cy="594297"/>
        </a:xfrm>
        <a:custGeom>
          <a:avLst/>
          <a:gdLst/>
          <a:ahLst/>
          <a:cxnLst/>
          <a:rect l="0" t="0" r="0" b="0"/>
          <a:pathLst>
            <a:path>
              <a:moveTo>
                <a:pt x="0" y="0"/>
              </a:moveTo>
              <a:lnTo>
                <a:pt x="0" y="594297"/>
              </a:lnTo>
              <a:lnTo>
                <a:pt x="160822" y="594297"/>
              </a:lnTo>
            </a:path>
          </a:pathLst>
        </a:cu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FA4C5A-E671-4AFD-9340-BA5B974BD83B}">
      <dsp:nvSpPr>
        <dsp:cNvPr id="0" name=""/>
        <dsp:cNvSpPr/>
      </dsp:nvSpPr>
      <dsp:spPr>
        <a:xfrm>
          <a:off x="8186345" y="1223562"/>
          <a:ext cx="1143677" cy="831196"/>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GB" sz="1200" kern="1200" dirty="0">
              <a:latin typeface="+mj-lt"/>
            </a:rPr>
            <a:t>Improved insurance purchasing and lower residual losses</a:t>
          </a:r>
          <a:endParaRPr lang="it-IT" sz="1200" kern="1200" dirty="0">
            <a:latin typeface="+mj-lt"/>
          </a:endParaRPr>
        </a:p>
      </dsp:txBody>
      <dsp:txXfrm>
        <a:off x="8210690" y="1247907"/>
        <a:ext cx="1094987" cy="782506"/>
      </dsp:txXfrm>
    </dsp:sp>
    <dsp:sp modelId="{1190B29E-DCF1-4466-8FB0-D7F30B6A2EE6}">
      <dsp:nvSpPr>
        <dsp:cNvPr id="0" name=""/>
        <dsp:cNvSpPr/>
      </dsp:nvSpPr>
      <dsp:spPr>
        <a:xfrm>
          <a:off x="8025522" y="1044862"/>
          <a:ext cx="160822" cy="1545994"/>
        </a:xfrm>
        <a:custGeom>
          <a:avLst/>
          <a:gdLst/>
          <a:ahLst/>
          <a:cxnLst/>
          <a:rect l="0" t="0" r="0" b="0"/>
          <a:pathLst>
            <a:path>
              <a:moveTo>
                <a:pt x="0" y="0"/>
              </a:moveTo>
              <a:lnTo>
                <a:pt x="0" y="1545994"/>
              </a:lnTo>
              <a:lnTo>
                <a:pt x="160822" y="1545994"/>
              </a:lnTo>
            </a:path>
          </a:pathLst>
        </a:cu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72C0EAB-AF81-43F7-AD0D-84423A0D0A38}">
      <dsp:nvSpPr>
        <dsp:cNvPr id="0" name=""/>
        <dsp:cNvSpPr/>
      </dsp:nvSpPr>
      <dsp:spPr>
        <a:xfrm>
          <a:off x="8186345" y="2233458"/>
          <a:ext cx="1143677" cy="714798"/>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dirty="0">
              <a:latin typeface="+mj-lt"/>
            </a:rPr>
            <a:t>Market leadership</a:t>
          </a:r>
          <a:endParaRPr lang="it-IT" sz="1400" kern="1200" dirty="0">
            <a:latin typeface="+mj-lt"/>
          </a:endParaRPr>
        </a:p>
      </dsp:txBody>
      <dsp:txXfrm>
        <a:off x="8207281" y="2254394"/>
        <a:ext cx="1101805" cy="672926"/>
      </dsp:txXfrm>
    </dsp:sp>
    <dsp:sp modelId="{F4DC8F0C-4353-40EA-98C0-5A311A57AB76}">
      <dsp:nvSpPr>
        <dsp:cNvPr id="0" name=""/>
        <dsp:cNvSpPr/>
      </dsp:nvSpPr>
      <dsp:spPr>
        <a:xfrm>
          <a:off x="8025522" y="1044862"/>
          <a:ext cx="160822" cy="2632942"/>
        </a:xfrm>
        <a:custGeom>
          <a:avLst/>
          <a:gdLst/>
          <a:ahLst/>
          <a:cxnLst/>
          <a:rect l="0" t="0" r="0" b="0"/>
          <a:pathLst>
            <a:path>
              <a:moveTo>
                <a:pt x="0" y="0"/>
              </a:moveTo>
              <a:lnTo>
                <a:pt x="0" y="2632942"/>
              </a:lnTo>
              <a:lnTo>
                <a:pt x="160822" y="2632942"/>
              </a:lnTo>
            </a:path>
          </a:pathLst>
        </a:cu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A1C2C4-C91F-489E-A4DA-8ED69B95C8C1}">
      <dsp:nvSpPr>
        <dsp:cNvPr id="0" name=""/>
        <dsp:cNvSpPr/>
      </dsp:nvSpPr>
      <dsp:spPr>
        <a:xfrm>
          <a:off x="8186345" y="3126956"/>
          <a:ext cx="1141161" cy="1101697"/>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GB" sz="1200" kern="1200" dirty="0">
              <a:latin typeface="+mj-lt"/>
            </a:rPr>
            <a:t>Increased investor, consumer and other stakeholders’ confidence</a:t>
          </a:r>
          <a:endParaRPr lang="it-IT" sz="1200" kern="1200" dirty="0">
            <a:latin typeface="+mj-lt"/>
          </a:endParaRPr>
        </a:p>
      </dsp:txBody>
      <dsp:txXfrm>
        <a:off x="8218613" y="3159224"/>
        <a:ext cx="1076625" cy="10371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F29584-A727-4F49-B949-0AEB26801CC3}" type="datetimeFigureOut">
              <a:rPr lang="en-GB" smtClean="0"/>
              <a:t>21/11/2016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29BC5A-3973-4361-B110-00B60F77E117}" type="slidenum">
              <a:rPr lang="en-GB" smtClean="0"/>
              <a:t>‹#›</a:t>
            </a:fld>
            <a:endParaRPr lang="en-GB"/>
          </a:p>
        </p:txBody>
      </p:sp>
    </p:spTree>
    <p:extLst>
      <p:ext uri="{BB962C8B-B14F-4D97-AF65-F5344CB8AC3E}">
        <p14:creationId xmlns:p14="http://schemas.microsoft.com/office/powerpoint/2010/main" val="32953071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36ECF-AD53-4D03-BE83-7C5025234577}" type="datetimeFigureOut">
              <a:rPr lang="en-GB" smtClean="0"/>
              <a:t>21/11/2016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C6E9D-8011-4120-B4B5-00C9F3973D26}" type="slidenum">
              <a:rPr lang="en-GB" smtClean="0"/>
              <a:t>‹#›</a:t>
            </a:fld>
            <a:endParaRPr lang="en-GB"/>
          </a:p>
        </p:txBody>
      </p:sp>
    </p:spTree>
    <p:extLst>
      <p:ext uri="{BB962C8B-B14F-4D97-AF65-F5344CB8AC3E}">
        <p14:creationId xmlns:p14="http://schemas.microsoft.com/office/powerpoint/2010/main" val="27944309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305412/stimulating-private-sector-engagement-climate-disaster-resilience.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greenclimate.fund/contributions/pledge-tracker"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Acclimatise in partnership with the International</a:t>
            </a:r>
            <a:r>
              <a:rPr lang="en-GB" sz="1200" baseline="0" dirty="0"/>
              <a:t> Institute for Environment and Development (IIED) based in the UK and </a:t>
            </a:r>
            <a:r>
              <a:rPr lang="en-GB" sz="1200" dirty="0"/>
              <a:t>the International Centre for Climate Change and Development (ICCCAD) based in Bangladesh are commissioned by the Climate and Development Knowledge Network (CDKN)’s to support Bangladesh’s private sector to engage in climate relevant activities through its project titled “Building Readiness of the Private Sector in Bangladesh for Green Climate Fund (GCF) Accreditation”.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This project originated from a request for support</a:t>
            </a:r>
            <a:r>
              <a:rPr lang="en-GB" sz="1200" baseline="0" dirty="0"/>
              <a:t> </a:t>
            </a:r>
            <a:r>
              <a:rPr lang="en-GB" sz="1200" dirty="0"/>
              <a:t>by Bangladeshi</a:t>
            </a:r>
            <a:r>
              <a:rPr lang="en-GB" sz="1200" baseline="0" dirty="0"/>
              <a:t> private sector to invest ad finance their climate-related activities.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project is structured around three phases.</a:t>
            </a:r>
            <a:r>
              <a:rPr lang="en-GB" baseline="0" dirty="0"/>
              <a:t> </a:t>
            </a:r>
            <a:r>
              <a:rPr lang="en-GB" sz="1200" baseline="0" dirty="0"/>
              <a:t>This presentation will focus on the findings of the first phase of the project which aims to identify what the business case is for Bangladeshi businesses to invest in climate change.</a:t>
            </a:r>
          </a:p>
          <a:p>
            <a:endParaRPr lang="en-GB" dirty="0"/>
          </a:p>
        </p:txBody>
      </p:sp>
      <p:sp>
        <p:nvSpPr>
          <p:cNvPr id="4" name="Slide Number Placeholder 3"/>
          <p:cNvSpPr>
            <a:spLocks noGrp="1"/>
          </p:cNvSpPr>
          <p:nvPr>
            <p:ph type="sldNum" sz="quarter" idx="10"/>
          </p:nvPr>
        </p:nvSpPr>
        <p:spPr/>
        <p:txBody>
          <a:bodyPr/>
          <a:lstStyle/>
          <a:p>
            <a:fld id="{8F9C6E9D-8011-4120-B4B5-00C9F3973D26}" type="slidenum">
              <a:rPr lang="en-GB" smtClean="0"/>
              <a:t>1</a:t>
            </a:fld>
            <a:endParaRPr lang="en-GB"/>
          </a:p>
        </p:txBody>
      </p:sp>
    </p:spTree>
    <p:extLst>
      <p:ext uri="{BB962C8B-B14F-4D97-AF65-F5344CB8AC3E}">
        <p14:creationId xmlns:p14="http://schemas.microsoft.com/office/powerpoint/2010/main" val="2805244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subsidiary of </a:t>
            </a:r>
            <a:r>
              <a:rPr lang="en-GB" sz="1200" kern="1200" dirty="0" err="1">
                <a:solidFill>
                  <a:schemeClr val="tx1"/>
                </a:solidFill>
                <a:effectLst/>
                <a:latin typeface="+mn-lt"/>
                <a:ea typeface="+mn-ea"/>
                <a:cs typeface="+mn-cs"/>
              </a:rPr>
              <a:t>Rahimafrooz</a:t>
            </a:r>
            <a:r>
              <a:rPr lang="en-GB" sz="1200" kern="1200" dirty="0">
                <a:solidFill>
                  <a:schemeClr val="tx1"/>
                </a:solidFill>
                <a:effectLst/>
                <a:latin typeface="+mn-lt"/>
                <a:ea typeface="+mn-ea"/>
                <a:cs typeface="+mn-cs"/>
              </a:rPr>
              <a:t> Limited, a Bangladeshi family run conglomerate dealing across storage power, auto-motives, electronics, energy and retail. RREL specializes in solar energy solutions, and was one of the key starting organisations in IDCOLs SHS programme. They have also undertaken numerous innovative ventures in solar energy especially in rural Bangladesh, covering solar irrigation, solar charging for EVs, as well as a joint venture with Carbon Planet to form Bangladesh Carbon in 2009, enhancing domestic expertise on the CDM. </a:t>
            </a:r>
            <a:endParaRPr lang="en-GB" dirty="0"/>
          </a:p>
        </p:txBody>
      </p:sp>
      <p:sp>
        <p:nvSpPr>
          <p:cNvPr id="4" name="Slide Number Placeholder 3"/>
          <p:cNvSpPr>
            <a:spLocks noGrp="1"/>
          </p:cNvSpPr>
          <p:nvPr>
            <p:ph type="sldNum" sz="quarter" idx="10"/>
          </p:nvPr>
        </p:nvSpPr>
        <p:spPr/>
        <p:txBody>
          <a:bodyPr/>
          <a:lstStyle/>
          <a:p>
            <a:fld id="{8F9C6E9D-8011-4120-B4B5-00C9F3973D26}" type="slidenum">
              <a:rPr lang="en-GB" smtClean="0"/>
              <a:t>10</a:t>
            </a:fld>
            <a:endParaRPr lang="en-GB"/>
          </a:p>
        </p:txBody>
      </p:sp>
    </p:spTree>
    <p:extLst>
      <p:ext uri="{BB962C8B-B14F-4D97-AF65-F5344CB8AC3E}">
        <p14:creationId xmlns:p14="http://schemas.microsoft.com/office/powerpoint/2010/main" val="3338828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with all the opportunities</a:t>
            </a:r>
            <a:r>
              <a:rPr lang="en-GB" baseline="0" dirty="0"/>
              <a:t> and potential benefits of investing in climate change solutions, why don’t we see more of this kind of investment and action?</a:t>
            </a:r>
          </a:p>
          <a:p>
            <a:r>
              <a:rPr lang="en-GB" dirty="0"/>
              <a:t>There</a:t>
            </a:r>
            <a:r>
              <a:rPr lang="en-GB" baseline="0" dirty="0"/>
              <a:t> are of course challenges and barriers that prevent the private sector globally and in Bangladesh from investing further and scaling up climate related initiatives.</a:t>
            </a:r>
          </a:p>
          <a:p>
            <a:r>
              <a:rPr lang="en-GB" baseline="0" dirty="0"/>
              <a:t>These are the types of barriers identified by the private sector during our interviews. As you can see, market size is hardly perceived as a barrier at all – the market size is perceived as attractive. Information gaps, capacity constraints, weak financial markets and policy and regulatory challenges were identified as the most significant challenges.</a:t>
            </a:r>
          </a:p>
          <a:p>
            <a:r>
              <a:rPr lang="en-GB" baseline="0" dirty="0"/>
              <a:t>Within weak financial markets, access to low cost finance and long term financial products was cited as a significant barrier. We will look at how international climate finance, particularly the GCF, can help to overcome this in the next sessions.</a:t>
            </a:r>
          </a:p>
          <a:p>
            <a:endParaRPr lang="en-GB" baseline="0" dirty="0"/>
          </a:p>
          <a:p>
            <a:endParaRPr lang="en-GB"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Weak of shallow</a:t>
            </a:r>
            <a:r>
              <a:rPr lang="en-GB" sz="1200" kern="1200" baseline="0" dirty="0">
                <a:solidFill>
                  <a:schemeClr val="tx1"/>
                </a:solidFill>
                <a:effectLst/>
                <a:latin typeface="+mn-lt"/>
                <a:ea typeface="+mn-ea"/>
                <a:cs typeface="+mn-cs"/>
              </a:rPr>
              <a:t> financial markets: </a:t>
            </a:r>
            <a:r>
              <a:rPr lang="en-GB" sz="1200" kern="1200" dirty="0">
                <a:solidFill>
                  <a:schemeClr val="tx1"/>
                </a:solidFill>
                <a:effectLst/>
                <a:latin typeface="+mn-lt"/>
                <a:ea typeface="+mn-ea"/>
                <a:cs typeface="+mn-cs"/>
              </a:rPr>
              <a:t>Many developing countries lack debt or equity markets that can match domestic savings to the long-term financing needs of climate related investments, and they may also lack important financial products needed to successfully finance climate-related investment (e.g. leasing finance, venture capital, secondary markets to provide take-out finance for investors). These constraints mean that financially viable investments do not obtain the financing they need (GCF 2015)</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Access to finance, is a challenge in particular</a:t>
            </a:r>
            <a:r>
              <a:rPr lang="en-GB" baseline="0" dirty="0">
                <a:solidFill>
                  <a:srgbClr val="FF0000"/>
                </a:solidFill>
              </a:rPr>
              <a:t> </a:t>
            </a:r>
            <a:r>
              <a:rPr lang="en-GB" dirty="0">
                <a:solidFill>
                  <a:srgbClr val="FF0000"/>
                </a:solidFill>
              </a:rPr>
              <a:t>for small-scale projects. Commercial interest rates typically range between 11 percent and 14 percent for renewable energy projects, although the government sometimes provides loans at lower rates for the purchase of capital equipment. Apart from a range of financing programs for off-grid solar, solar irrigation, mini-grids, biogas, and biomass projects, the country does not have specific incentives for larger projects.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baseline="0" dirty="0"/>
          </a:p>
          <a:p>
            <a:endParaRPr lang="en-GB" dirty="0"/>
          </a:p>
        </p:txBody>
      </p:sp>
      <p:sp>
        <p:nvSpPr>
          <p:cNvPr id="4" name="Slide Number Placeholder 3"/>
          <p:cNvSpPr>
            <a:spLocks noGrp="1"/>
          </p:cNvSpPr>
          <p:nvPr>
            <p:ph type="sldNum" sz="quarter" idx="10"/>
          </p:nvPr>
        </p:nvSpPr>
        <p:spPr/>
        <p:txBody>
          <a:bodyPr/>
          <a:lstStyle/>
          <a:p>
            <a:fld id="{8F9C6E9D-8011-4120-B4B5-00C9F3973D26}" type="slidenum">
              <a:rPr lang="en-GB" smtClean="0"/>
              <a:t>11</a:t>
            </a:fld>
            <a:endParaRPr lang="en-GB"/>
          </a:p>
        </p:txBody>
      </p:sp>
    </p:spTree>
    <p:extLst>
      <p:ext uri="{BB962C8B-B14F-4D97-AF65-F5344CB8AC3E}">
        <p14:creationId xmlns:p14="http://schemas.microsoft.com/office/powerpoint/2010/main" val="4238840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public sector can help overcome these barriers and create an enabling environment. The following points were mentioned by interviewed companies as areas in which the public sector can provide support</a:t>
            </a:r>
          </a:p>
          <a:p>
            <a:endParaRPr lang="en-GB" dirty="0"/>
          </a:p>
        </p:txBody>
      </p:sp>
      <p:sp>
        <p:nvSpPr>
          <p:cNvPr id="4" name="Slide Number Placeholder 3"/>
          <p:cNvSpPr>
            <a:spLocks noGrp="1"/>
          </p:cNvSpPr>
          <p:nvPr>
            <p:ph type="sldNum" sz="quarter" idx="10"/>
          </p:nvPr>
        </p:nvSpPr>
        <p:spPr/>
        <p:txBody>
          <a:bodyPr/>
          <a:lstStyle/>
          <a:p>
            <a:fld id="{8F9C6E9D-8011-4120-B4B5-00C9F3973D26}" type="slidenum">
              <a:rPr lang="en-GB" smtClean="0"/>
              <a:t>13</a:t>
            </a:fld>
            <a:endParaRPr lang="en-GB"/>
          </a:p>
        </p:txBody>
      </p:sp>
    </p:spTree>
    <p:extLst>
      <p:ext uri="{BB962C8B-B14F-4D97-AF65-F5344CB8AC3E}">
        <p14:creationId xmlns:p14="http://schemas.microsoft.com/office/powerpoint/2010/main" val="551009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GB" dirty="0">
                <a:solidFill>
                  <a:srgbClr val="181716"/>
                </a:solidFill>
                <a:latin typeface="SourceSansPro-Regular"/>
              </a:rPr>
              <a:t>Our study focuses on exploring how Bangladeshi</a:t>
            </a:r>
            <a:r>
              <a:rPr lang="en-GB" baseline="0" dirty="0">
                <a:solidFill>
                  <a:srgbClr val="181716"/>
                </a:solidFill>
                <a:latin typeface="SourceSansPro-Regular"/>
              </a:rPr>
              <a:t> businesses could access</a:t>
            </a:r>
            <a:r>
              <a:rPr lang="en-GB" dirty="0">
                <a:solidFill>
                  <a:srgbClr val="181716"/>
                </a:solidFill>
                <a:latin typeface="SourceSansPro-Regular"/>
              </a:rPr>
              <a:t> the Green Climate Finance. GCF is not the</a:t>
            </a:r>
            <a:r>
              <a:rPr lang="en-GB" baseline="0" dirty="0">
                <a:solidFill>
                  <a:srgbClr val="181716"/>
                </a:solidFill>
                <a:latin typeface="SourceSansPro-Regular"/>
              </a:rPr>
              <a:t> only fund available for the private sector, but where there is most public funding for climate change at the moment. It also has a clear focus on private sector engagement.</a:t>
            </a:r>
          </a:p>
          <a:p>
            <a:endParaRPr lang="en-GB" baseline="0" dirty="0">
              <a:solidFill>
                <a:srgbClr val="181716"/>
              </a:solidFill>
              <a:latin typeface="SourceSansPro-Regular"/>
            </a:endParaRPr>
          </a:p>
          <a:p>
            <a:r>
              <a:rPr lang="en-GB" dirty="0">
                <a:solidFill>
                  <a:srgbClr val="181716"/>
                </a:solidFill>
                <a:latin typeface="SourceSansPro-Regular"/>
              </a:rPr>
              <a:t>While we only have preliminary findings and have</a:t>
            </a:r>
            <a:r>
              <a:rPr lang="en-GB" baseline="0" dirty="0">
                <a:solidFill>
                  <a:srgbClr val="181716"/>
                </a:solidFill>
                <a:latin typeface="SourceSansPro-Regular"/>
              </a:rPr>
              <a:t> </a:t>
            </a:r>
            <a:r>
              <a:rPr lang="en-GB" dirty="0">
                <a:solidFill>
                  <a:srgbClr val="181716"/>
                </a:solidFill>
                <a:latin typeface="SourceSansPro-Regular"/>
              </a:rPr>
              <a:t>little to share with you today,</a:t>
            </a:r>
            <a:r>
              <a:rPr lang="en-GB" baseline="0" dirty="0">
                <a:solidFill>
                  <a:srgbClr val="181716"/>
                </a:solidFill>
                <a:latin typeface="SourceSansPro-Regular"/>
              </a:rPr>
              <a:t> but y</a:t>
            </a:r>
            <a:r>
              <a:rPr lang="en-GB" dirty="0"/>
              <a:t>ou can find further</a:t>
            </a:r>
            <a:r>
              <a:rPr lang="en-GB" baseline="0" dirty="0"/>
              <a:t> information in a Toolkit published last August about how can Bangladesh’s private sector engage with the GCF</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p:txBody>
      </p:sp>
      <p:sp>
        <p:nvSpPr>
          <p:cNvPr id="4" name="Slide Number Placeholder 3"/>
          <p:cNvSpPr>
            <a:spLocks noGrp="1"/>
          </p:cNvSpPr>
          <p:nvPr>
            <p:ph type="sldNum" sz="quarter" idx="10"/>
          </p:nvPr>
        </p:nvSpPr>
        <p:spPr/>
        <p:txBody>
          <a:bodyPr/>
          <a:lstStyle/>
          <a:p>
            <a:fld id="{995A006D-D4A5-417F-AE5D-9AEE8A469866}" type="slidenum">
              <a:rPr lang="en-GB" smtClean="0"/>
              <a:pPr/>
              <a:t>14</a:t>
            </a:fld>
            <a:endParaRPr lang="en-GB" dirty="0"/>
          </a:p>
        </p:txBody>
      </p:sp>
    </p:spTree>
    <p:extLst>
      <p:ext uri="{BB962C8B-B14F-4D97-AF65-F5344CB8AC3E}">
        <p14:creationId xmlns:p14="http://schemas.microsoft.com/office/powerpoint/2010/main" val="84802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endParaRPr lang="en-GB" sz="1200" dirty="0"/>
          </a:p>
          <a:p>
            <a:endParaRPr lang="en-GB" sz="1200" dirty="0"/>
          </a:p>
          <a:p>
            <a:endParaRPr lang="en-GB" dirty="0"/>
          </a:p>
        </p:txBody>
      </p:sp>
      <p:sp>
        <p:nvSpPr>
          <p:cNvPr id="4" name="Slide Number Placeholder 3"/>
          <p:cNvSpPr>
            <a:spLocks noGrp="1"/>
          </p:cNvSpPr>
          <p:nvPr>
            <p:ph type="sldNum" sz="quarter" idx="10"/>
          </p:nvPr>
        </p:nvSpPr>
        <p:spPr/>
        <p:txBody>
          <a:bodyPr/>
          <a:lstStyle/>
          <a:p>
            <a:fld id="{8F9C6E9D-8011-4120-B4B5-00C9F3973D26}" type="slidenum">
              <a:rPr lang="en-GB" smtClean="0"/>
              <a:t>2</a:t>
            </a:fld>
            <a:endParaRPr lang="en-GB"/>
          </a:p>
        </p:txBody>
      </p:sp>
    </p:spTree>
    <p:extLst>
      <p:ext uri="{BB962C8B-B14F-4D97-AF65-F5344CB8AC3E}">
        <p14:creationId xmlns:p14="http://schemas.microsoft.com/office/powerpoint/2010/main" val="3018953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of all, let’s look at why we are</a:t>
            </a:r>
            <a:r>
              <a:rPr lang="en-US" sz="1200" kern="1200" baseline="0" dirty="0">
                <a:solidFill>
                  <a:schemeClr val="tx1"/>
                </a:solidFill>
                <a:effectLst/>
                <a:latin typeface="+mn-lt"/>
                <a:ea typeface="+mn-ea"/>
                <a:cs typeface="+mn-cs"/>
              </a:rPr>
              <a:t> speaking with members of the private sector such as yourselves on this topic.</a:t>
            </a:r>
          </a:p>
          <a:p>
            <a:r>
              <a:rPr lang="en-US" sz="1200" kern="1200" baseline="0" dirty="0">
                <a:solidFill>
                  <a:schemeClr val="tx1"/>
                </a:solidFill>
                <a:effectLst/>
                <a:latin typeface="+mn-lt"/>
                <a:ea typeface="+mn-ea"/>
                <a:cs typeface="+mn-cs"/>
              </a:rPr>
              <a:t>But before we look at why, we need to define who we mean by “the private sector”, a very broad term. This has become a buzz word in the climate change policy landscape. The Bangladeshi private sector is very diverse and includes….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to note that while non-governmental organisations (NGOs) and civil society organisations (CSOs) contribute significantly to Bangladesh’s economic development, they are not considered as part of the private sector in this report. Social enterprises, which use market mechanisms to achieve social purposes, are discussed where relevant. Essentially, we are defining</a:t>
            </a:r>
            <a:r>
              <a:rPr lang="en-US" sz="1200" kern="1200" baseline="0" dirty="0">
                <a:solidFill>
                  <a:schemeClr val="tx1"/>
                </a:solidFill>
                <a:effectLst/>
                <a:latin typeface="+mn-lt"/>
                <a:ea typeface="+mn-ea"/>
                <a:cs typeface="+mn-cs"/>
              </a:rPr>
              <a:t> the private sector as organisations with the aim of </a:t>
            </a:r>
            <a:r>
              <a:rPr lang="en-GB" sz="1200" kern="1200" baseline="0" dirty="0">
                <a:solidFill>
                  <a:schemeClr val="tx1"/>
                </a:solidFill>
                <a:effectLst/>
                <a:latin typeface="+mn-lt"/>
                <a:ea typeface="+mn-ea"/>
                <a:cs typeface="+mn-cs"/>
              </a:rPr>
              <a:t>generating a return on investment/making a profit.</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of these</a:t>
            </a:r>
            <a:r>
              <a:rPr lang="en-US"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business actors play a significant role in the economy of Bangladesh. The private sector is the primary engine of growth, owning and operating production systems and accounting for most of the investment of the country.  Private sector-led growth in Bangladesh has accelerated since the middle of the 1980s, transforming Bangladesh from one of the poorest countries in the world into a nation on the verge of achieving middle-income status. In 2010, the private sector accounted for 93% of GDP, 81% of total investment, 94% of consumption expenditure, and 80% of domestic credit.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private sector therefore produces most of the goods and services consumed by society, and provides most of the capital investment.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When SMEs are considered, they represent a large aggregate number with significant capacity for employment generation, technological innovation and new product development. Put simply, the private sector has the commercial savvy, innovative skill set and technical capabilities to devise the transformational solutions required by climate change.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9C6E9D-8011-4120-B4B5-00C9F3973D26}" type="slidenum">
              <a:rPr lang="en-GB" smtClean="0"/>
              <a:t>3</a:t>
            </a:fld>
            <a:endParaRPr lang="en-GB"/>
          </a:p>
        </p:txBody>
      </p:sp>
    </p:spTree>
    <p:extLst>
      <p:ext uri="{BB962C8B-B14F-4D97-AF65-F5344CB8AC3E}">
        <p14:creationId xmlns:p14="http://schemas.microsoft.com/office/powerpoint/2010/main" val="960396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a:t>
            </a:r>
            <a:r>
              <a:rPr lang="en-GB" baseline="0" dirty="0"/>
              <a:t> main questions our presentation will aim to address…</a:t>
            </a:r>
            <a:endParaRPr lang="en-GB" dirty="0"/>
          </a:p>
        </p:txBody>
      </p:sp>
      <p:sp>
        <p:nvSpPr>
          <p:cNvPr id="4" name="Slide Number Placeholder 3"/>
          <p:cNvSpPr>
            <a:spLocks noGrp="1"/>
          </p:cNvSpPr>
          <p:nvPr>
            <p:ph type="sldNum" sz="quarter" idx="10"/>
          </p:nvPr>
        </p:nvSpPr>
        <p:spPr/>
        <p:txBody>
          <a:bodyPr/>
          <a:lstStyle/>
          <a:p>
            <a:fld id="{8F9C6E9D-8011-4120-B4B5-00C9F3973D26}" type="slidenum">
              <a:rPr lang="en-GB" smtClean="0"/>
              <a:t>4</a:t>
            </a:fld>
            <a:endParaRPr lang="en-GB"/>
          </a:p>
        </p:txBody>
      </p:sp>
    </p:spTree>
    <p:extLst>
      <p:ext uri="{BB962C8B-B14F-4D97-AF65-F5344CB8AC3E}">
        <p14:creationId xmlns:p14="http://schemas.microsoft.com/office/powerpoint/2010/main" val="123224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15000"/>
              </a:lnSpc>
              <a:spcBef>
                <a:spcPts val="600"/>
              </a:spcBef>
              <a:spcAft>
                <a:spcPts val="0"/>
              </a:spcAft>
              <a:buClrTx/>
              <a:buSzTx/>
              <a:buFontTx/>
              <a:buNone/>
              <a:tabLst/>
              <a:defRPr/>
            </a:pPr>
            <a:r>
              <a:rPr lang="en-GB" dirty="0"/>
              <a:t>The causes</a:t>
            </a:r>
            <a:r>
              <a:rPr lang="en-GB" baseline="0" dirty="0"/>
              <a:t> of climate change are economic and social; so are its consequences and its solutions.</a:t>
            </a:r>
          </a:p>
          <a:p>
            <a:pPr marL="0" marR="0" indent="0" algn="just" defTabSz="914400" rtl="0" eaLnBrk="1" fontAlgn="auto" latinLnBrk="0" hangingPunct="1">
              <a:lnSpc>
                <a:spcPct val="115000"/>
              </a:lnSpc>
              <a:spcBef>
                <a:spcPts val="600"/>
              </a:spcBef>
              <a:spcAft>
                <a:spcPts val="0"/>
              </a:spcAft>
              <a:buClrTx/>
              <a:buSzTx/>
              <a:buFontTx/>
              <a:buNone/>
              <a:tabLst/>
              <a:defRPr/>
            </a:pPr>
            <a:endParaRPr lang="en-GB" baseline="0" dirty="0"/>
          </a:p>
          <a:p>
            <a:pPr marL="0" marR="0" lvl="1" indent="0" algn="just" defTabSz="914400" rtl="0" eaLnBrk="1" fontAlgn="auto" latinLnBrk="0" hangingPunct="1">
              <a:lnSpc>
                <a:spcPct val="115000"/>
              </a:lnSpc>
              <a:spcBef>
                <a:spcPts val="600"/>
              </a:spcBef>
              <a:spcAft>
                <a:spcPts val="0"/>
              </a:spcAft>
              <a:buClrTx/>
              <a:buSzTx/>
              <a:buFontTx/>
              <a:buNone/>
              <a:tabLst/>
              <a:defRPr/>
            </a:pPr>
            <a:r>
              <a:rPr lang="en-GB" baseline="0" dirty="0"/>
              <a:t>Our study focuses on </a:t>
            </a:r>
            <a:r>
              <a:rPr lang="en-GB" sz="2000" dirty="0"/>
              <a:t>4 target sectors: agriculture, energy, insurance and finance</a:t>
            </a:r>
          </a:p>
          <a:p>
            <a:pPr algn="just">
              <a:lnSpc>
                <a:spcPct val="115000"/>
              </a:lnSpc>
              <a:spcBef>
                <a:spcPts val="600"/>
              </a:spcBef>
              <a:spcAft>
                <a:spcPts val="0"/>
              </a:spcAft>
            </a:pP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0"/>
              </a:spcAf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When asked to identify how climate change had impacted their business recently, the private sector companies we have engaged with noted a variety of tangible impacts on key business indicators including…</a:t>
            </a:r>
          </a:p>
          <a:p>
            <a:pPr algn="just">
              <a:lnSpc>
                <a:spcPct val="115000"/>
              </a:lnSpc>
              <a:spcBef>
                <a:spcPts val="600"/>
              </a:spcBef>
              <a:spcAft>
                <a:spcPts val="0"/>
              </a:spcAft>
            </a:pP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just" defTabSz="914400" rtl="0" eaLnBrk="1" fontAlgn="auto" latinLnBrk="0" hangingPunct="1">
              <a:lnSpc>
                <a:spcPct val="115000"/>
              </a:lnSpc>
              <a:spcBef>
                <a:spcPts val="600"/>
              </a:spcBef>
              <a:spcAft>
                <a:spcPts val="0"/>
              </a:spcAft>
              <a:buClrTx/>
              <a:buSzTx/>
              <a:buFontTx/>
              <a:buNone/>
              <a:tabLst/>
              <a:defRPr/>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Beyond these risks, many businesses view climate change as an opportunity. For example, in the agribusiness sector, four companies are actively investing in R&amp;D to develop and market climate resilient varieties of seeds in response to changing climate patterns such as longer periods of drought and increased salinity. One</a:t>
            </a:r>
            <a:r>
              <a:rPr lang="en-GB" baseline="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of them</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has developed</a:t>
            </a:r>
            <a:r>
              <a:rPr lang="en-GB" baseline="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20 different crops and provided</a:t>
            </a:r>
            <a:r>
              <a:rPr lang="en-GB" baseline="0" dirty="0">
                <a:solidFill>
                  <a:srgbClr val="000000"/>
                </a:solidFill>
                <a:latin typeface="Calibri" panose="020F0502020204030204" pitchFamily="34" charset="0"/>
                <a:ea typeface="Calibri" panose="020F0502020204030204" pitchFamily="34" charset="0"/>
                <a:cs typeface="Times New Roman" panose="02020603050405020304" pitchFamily="18" charset="0"/>
              </a:rPr>
              <a:t> extension services to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farmers to use these crops along with advanced cropping practices; above all, a new demand for climate resilient seeds was created. These crops provide new sources of income for farmers and in later phases of the initiative, the company’s retailers increased sales between 10-100%.</a:t>
            </a:r>
          </a:p>
          <a:p>
            <a:pPr marL="0" marR="0" indent="0" algn="just" defTabSz="914400" rtl="0" eaLnBrk="1" fontAlgn="auto" latinLnBrk="0" hangingPunct="1">
              <a:lnSpc>
                <a:spcPct val="115000"/>
              </a:lnSpc>
              <a:spcBef>
                <a:spcPts val="600"/>
              </a:spcBef>
              <a:spcAft>
                <a:spcPts val="0"/>
              </a:spcAft>
              <a:buClrTx/>
              <a:buSzTx/>
              <a:buFontTx/>
              <a:buNone/>
              <a:tabLst/>
              <a:defRPr/>
            </a:pP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just" defTabSz="914400" rtl="0" eaLnBrk="1" fontAlgn="auto" latinLnBrk="0" hangingPunct="1">
              <a:lnSpc>
                <a:spcPct val="115000"/>
              </a:lnSpc>
              <a:spcBef>
                <a:spcPts val="600"/>
              </a:spcBef>
              <a:spcAft>
                <a:spcPts val="0"/>
              </a:spcAft>
              <a:buClrTx/>
              <a:buSzTx/>
              <a:buFontTx/>
              <a:buNone/>
              <a:tabLst/>
              <a:defRPr/>
            </a:pP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just" defTabSz="914400" rtl="0" eaLnBrk="1" fontAlgn="auto" latinLnBrk="0" hangingPunct="1">
              <a:lnSpc>
                <a:spcPct val="115000"/>
              </a:lnSpc>
              <a:spcBef>
                <a:spcPts val="600"/>
              </a:spcBef>
              <a:spcAft>
                <a:spcPts val="0"/>
              </a:spcAft>
              <a:buClrTx/>
              <a:buSzTx/>
              <a:buFontTx/>
              <a:buNone/>
              <a:tabLst/>
              <a:defRPr/>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Four companies include:</a:t>
            </a:r>
            <a:r>
              <a:rPr lang="en-GB" baseline="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Lal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Teer</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Advanced Chemical Industries (ACI) Agribusiness &amp; ACI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Agrolink</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Bef>
                <a:spcPts val="600"/>
              </a:spcBef>
              <a:spcAft>
                <a:spcPts val="0"/>
              </a:spcAft>
            </a:pP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8F9C6E9D-8011-4120-B4B5-00C9F3973D26}" type="slidenum">
              <a:rPr lang="en-GB" smtClean="0"/>
              <a:t>5</a:t>
            </a:fld>
            <a:endParaRPr lang="en-GB"/>
          </a:p>
        </p:txBody>
      </p:sp>
    </p:spTree>
    <p:extLst>
      <p:ext uri="{BB962C8B-B14F-4D97-AF65-F5344CB8AC3E}">
        <p14:creationId xmlns:p14="http://schemas.microsoft.com/office/powerpoint/2010/main" val="156513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now look at what this means more specifically for Bangladesh, based on our research</a:t>
            </a:r>
            <a:r>
              <a:rPr lang="en-GB" baseline="0" dirty="0"/>
              <a:t> and interviews with stakeholders. </a:t>
            </a:r>
          </a:p>
          <a:p>
            <a:r>
              <a:rPr lang="en-GB" baseline="0" dirty="0"/>
              <a:t>[</a:t>
            </a:r>
            <a:r>
              <a:rPr lang="en-GB" dirty="0"/>
              <a:t>Animation on slide</a:t>
            </a:r>
            <a:r>
              <a:rPr lang="en-GB" baseline="0" dirty="0"/>
              <a:t> </a:t>
            </a:r>
            <a:r>
              <a:rPr lang="en-GB" dirty="0"/>
              <a:t>– show risks side first, then opportunities.]</a:t>
            </a:r>
          </a:p>
          <a:p>
            <a:endParaRPr lang="en-GB" dirty="0"/>
          </a:p>
          <a:p>
            <a:r>
              <a:rPr lang="en-GB" sz="1200" kern="1200" dirty="0">
                <a:solidFill>
                  <a:schemeClr val="tx1"/>
                </a:solidFill>
                <a:effectLst/>
                <a:latin typeface="+mn-lt"/>
                <a:ea typeface="+mn-ea"/>
                <a:cs typeface="+mn-cs"/>
              </a:rPr>
              <a:t>Businesses know that to be successful, they must adapt to constantly changing market conditions, and that changes can stem from economic, social or environmental factors. The impacts of climate change are already being experienced by businesses, and many see a clear commercial rationale in terms of managing risks and harnessing opportunities. The process of transformation to a resilient economy brings new opportunities for businesses, including new products and services, new and expanded markets, cost savings, building more resilient supply chains and creating reputational benefits, all of which provide returns on investment and a positive impact on the bottom line. New sources of finance are available to support investment in these new markets, products and services, including the Green Climate Fund (GCF), which has a specific focus on the private sector.</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Employee sickness through waterborne diseases and the inability to reach work following the 2004 Bangladesh floods was estimated to have cost the country’s garment industry USD 3 million per day (PwC, 2013).</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Infographic</a:t>
            </a:r>
            <a:r>
              <a:rPr lang="en-GB" sz="1200" kern="1200" dirty="0">
                <a:solidFill>
                  <a:schemeClr val="tx1"/>
                </a:solidFill>
                <a:effectLst/>
                <a:latin typeface="+mn-lt"/>
                <a:ea typeface="+mn-ea"/>
                <a:cs typeface="+mn-cs"/>
              </a:rPr>
              <a:t> 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 “US$ 13 Trillion - Estimated size in 2030 of the global market in clean energy based on national climate plans made in 2015”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We Mean Business Coalition (2015) The Paris Agreement: What it means for business,  http://www.wemeanbusinesscoalition.org/sites/default/files/The-Paris-Agreement_Z-Card_0.pdf</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 “2% - Percentage of Bangladesh's GDP lost by 2050 due to climate change impacts.”</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Asian Development Bank (2014) </a:t>
            </a:r>
            <a:r>
              <a:rPr lang="en-GB" sz="1200" kern="1200" dirty="0">
                <a:solidFill>
                  <a:schemeClr val="tx1"/>
                </a:solidFill>
                <a:effectLst/>
                <a:latin typeface="+mn-lt"/>
                <a:ea typeface="+mn-ea"/>
                <a:cs typeface="+mn-cs"/>
              </a:rPr>
              <a:t>Assessing the Costs of Climate Change and Adaptation in South Asia.</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3 – $3 Million per day - The cost to the garment industry after flooding in 2004 led to a disease outbreak preventing employees from working.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PWC (2013) Stimulating private sector engagement and investment in building disaster resilience and climate change adaptation: Recommendations for public finance support. </a:t>
            </a:r>
            <a:r>
              <a:rPr lang="en-GB" sz="1200" u="sng" kern="1200" dirty="0">
                <a:solidFill>
                  <a:schemeClr val="tx1"/>
                </a:solidFill>
                <a:effectLst/>
                <a:latin typeface="+mn-lt"/>
                <a:ea typeface="+mn-ea"/>
                <a:cs typeface="+mn-cs"/>
                <a:hlinkClick r:id="rId3"/>
              </a:rPr>
              <a:t>https://www.gov.uk/government/uploads/system/uploads/attachment_data/file/305412/stimulating-private-sector-engagement-climate-disaster-resilience.pdf</a:t>
            </a:r>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 – 9.9 billion - The amount of finance available to fund climate projects through the GCF.</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Green Climate Fund (2016) The Green Climate Fund Contribution Pledge Tracker </a:t>
            </a:r>
            <a:r>
              <a:rPr lang="en-US" sz="1200" u="sng" kern="1200" dirty="0">
                <a:solidFill>
                  <a:schemeClr val="tx1"/>
                </a:solidFill>
                <a:effectLst/>
                <a:latin typeface="+mn-lt"/>
                <a:ea typeface="+mn-ea"/>
                <a:cs typeface="+mn-cs"/>
                <a:hlinkClick r:id="rId4"/>
              </a:rPr>
              <a:t>http://www.greenclimate.fund/contributions/pledge-tracker</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F9C6E9D-8011-4120-B4B5-00C9F3973D26}" type="slidenum">
              <a:rPr lang="en-GB" smtClean="0"/>
              <a:t>6</a:t>
            </a:fld>
            <a:endParaRPr lang="en-GB"/>
          </a:p>
        </p:txBody>
      </p:sp>
    </p:spTree>
    <p:extLst>
      <p:ext uri="{BB962C8B-B14F-4D97-AF65-F5344CB8AC3E}">
        <p14:creationId xmlns:p14="http://schemas.microsoft.com/office/powerpoint/2010/main" val="141671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 diagram is a typology of the different types of opportunities</a:t>
            </a:r>
            <a:r>
              <a:rPr lang="en-GB" b="0" baseline="0" dirty="0"/>
              <a:t> mentioned by the businesses we have engaged with as part of our project.</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Adapted from PricewaterhouseCoopers (PWC), 2013.</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Stimulating private sector engagement and investment in building disaster resilience and climate change adaptation. Recommendations for public finance support.</a:t>
            </a:r>
          </a:p>
          <a:p>
            <a:endParaRPr lang="en-GB" dirty="0"/>
          </a:p>
        </p:txBody>
      </p:sp>
      <p:sp>
        <p:nvSpPr>
          <p:cNvPr id="4" name="Slide Number Placeholder 3"/>
          <p:cNvSpPr>
            <a:spLocks noGrp="1"/>
          </p:cNvSpPr>
          <p:nvPr>
            <p:ph type="sldNum" sz="quarter" idx="10"/>
          </p:nvPr>
        </p:nvSpPr>
        <p:spPr/>
        <p:txBody>
          <a:bodyPr/>
          <a:lstStyle/>
          <a:p>
            <a:fld id="{8F9C6E9D-8011-4120-B4B5-00C9F3973D26}" type="slidenum">
              <a:rPr lang="en-GB" smtClean="0"/>
              <a:t>7</a:t>
            </a:fld>
            <a:endParaRPr lang="en-GB"/>
          </a:p>
        </p:txBody>
      </p:sp>
    </p:spTree>
    <p:extLst>
      <p:ext uri="{BB962C8B-B14F-4D97-AF65-F5344CB8AC3E}">
        <p14:creationId xmlns:p14="http://schemas.microsoft.com/office/powerpoint/2010/main" val="3491732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Internationally, Bangladesh has a track record of leadership and innovation in climate change management, and many Bangladeshi businesses are already pursuing concrete opportunities to provide new products and services that build resilience and reduce emissions.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a:t>
            </a:r>
            <a:r>
              <a:rPr lang="en-GB" sz="1200" kern="1200" baseline="0" dirty="0">
                <a:solidFill>
                  <a:schemeClr val="tx1"/>
                </a:solidFill>
                <a:effectLst/>
                <a:latin typeface="+mn-lt"/>
                <a:ea typeface="+mn-ea"/>
                <a:cs typeface="+mn-cs"/>
              </a:rPr>
              <a:t> figure </a:t>
            </a:r>
            <a:r>
              <a:rPr lang="en-GB" sz="1200" kern="1200" dirty="0">
                <a:solidFill>
                  <a:schemeClr val="tx1"/>
                </a:solidFill>
                <a:effectLst/>
                <a:latin typeface="+mn-lt"/>
                <a:ea typeface="+mn-ea"/>
                <a:cs typeface="+mn-cs"/>
              </a:rPr>
              <a:t>shows the opportunities perceived by interviewed Bangladeshi businesses. The most important source of opportunity is the development of new products and services, as identified by 100% of organisations interviewed. This opportunity is already being exploited to some extent in the country. For example, a number of commercial activities under the umbrella of “green economy”, within the fields of renewable energy, energy efficiency, waste management and recycling, are being undertaken by businesses in Bangladesh. Agribusiness companies are developing and marketing climate resilient seed varieties (see case studies for further detail). Closely linked is the opportunity for new and expanded markets, identified by 83%, followed by reputation and brand value at 67%, and secured supply chains and cost savings both at 58%.</a:t>
            </a:r>
          </a:p>
          <a:p>
            <a:endParaRPr lang="en-GB" dirty="0"/>
          </a:p>
        </p:txBody>
      </p:sp>
      <p:sp>
        <p:nvSpPr>
          <p:cNvPr id="4" name="Slide Number Placeholder 3"/>
          <p:cNvSpPr>
            <a:spLocks noGrp="1"/>
          </p:cNvSpPr>
          <p:nvPr>
            <p:ph type="sldNum" sz="quarter" idx="10"/>
          </p:nvPr>
        </p:nvSpPr>
        <p:spPr/>
        <p:txBody>
          <a:bodyPr/>
          <a:lstStyle/>
          <a:p>
            <a:fld id="{8F9C6E9D-8011-4120-B4B5-00C9F3973D26}" type="slidenum">
              <a:rPr lang="en-GB" smtClean="0"/>
              <a:t>8</a:t>
            </a:fld>
            <a:endParaRPr lang="en-GB"/>
          </a:p>
        </p:txBody>
      </p:sp>
    </p:spTree>
    <p:extLst>
      <p:ext uri="{BB962C8B-B14F-4D97-AF65-F5344CB8AC3E}">
        <p14:creationId xmlns:p14="http://schemas.microsoft.com/office/powerpoint/2010/main" val="352977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focussed on 4 sectors in our</a:t>
            </a:r>
            <a:r>
              <a:rPr lang="en-GB" baseline="0" dirty="0"/>
              <a:t> study: energy, agriculture, insurance and financial services</a:t>
            </a:r>
          </a:p>
          <a:p>
            <a:r>
              <a:rPr lang="en-GB" baseline="0" dirty="0"/>
              <a:t>It became apparent that various climate related commercial activities are currently being undertaken in Bangladesh. </a:t>
            </a:r>
          </a:p>
          <a:p>
            <a:endParaRPr lang="en-GB" baseline="0" dirty="0"/>
          </a:p>
          <a:p>
            <a:r>
              <a:rPr lang="en-GB" baseline="0" dirty="0"/>
              <a:t>This diagram is a snapshot of some of the opportunities, </a:t>
            </a:r>
            <a:r>
              <a:rPr lang="en-GB" b="0" baseline="0" dirty="0"/>
              <a:t>mentioned by the businesses we have engaged with as part of our project.</a:t>
            </a:r>
          </a:p>
          <a:p>
            <a:endParaRPr lang="en-GB" baseline="0" dirty="0"/>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It is clear that there are important links and synergies between various sectors when it comes to capitalising on the opportunities presented by climate change. For example, there are synergies between the insurance and agriculture sectors in the provision of weather based index insurance. Importantly, banks play the role of intermediary in providing finance for investment in new products and services in all sectors.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Adapted from PricewaterhouseCoopers (PWC), 2013.</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Stimulating private sector engagement and investment in building disaster resilience and climate change adaptation. Recommendations for public finance support.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8F9C6E9D-8011-4120-B4B5-00C9F3973D26}" type="slidenum">
              <a:rPr lang="en-GB" smtClean="0"/>
              <a:t>9</a:t>
            </a:fld>
            <a:endParaRPr lang="en-GB"/>
          </a:p>
        </p:txBody>
      </p:sp>
    </p:spTree>
    <p:extLst>
      <p:ext uri="{BB962C8B-B14F-4D97-AF65-F5344CB8AC3E}">
        <p14:creationId xmlns:p14="http://schemas.microsoft.com/office/powerpoint/2010/main" val="218214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7" name="Straight Connector 6"/>
          <p:cNvCxnSpPr/>
          <p:nvPr/>
        </p:nvCxnSpPr>
        <p:spPr>
          <a:xfrm>
            <a:off x="9373453" y="0"/>
            <a:ext cx="1219518"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7427201" y="3681414"/>
            <a:ext cx="4764799"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Freeform 9"/>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Freeform 10"/>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Freeform 11"/>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Freeform 12"/>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Freeform 13"/>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Freeform 14"/>
          <p:cNvSpPr/>
          <p:nvPr/>
        </p:nvSpPr>
        <p:spPr>
          <a:xfrm>
            <a:off x="-8468" y="-8468"/>
            <a:ext cx="863825" cy="5698067"/>
          </a:xfrm>
          <a:custGeom>
            <a:avLst/>
            <a:gdLst>
              <a:gd name="connsiteX0" fmla="*/ 0 w 863600"/>
              <a:gd name="connsiteY0" fmla="*/ 8467 h 5698067"/>
              <a:gd name="connsiteX1" fmla="*/ 863600 w 863600"/>
              <a:gd name="connsiteY1" fmla="*/ 0 h 5698067"/>
              <a:gd name="connsiteX2" fmla="*/ 863600 w 863600"/>
              <a:gd name="connsiteY2" fmla="*/ 16934 h 5698067"/>
              <a:gd name="connsiteX3" fmla="*/ 0 w 863600"/>
              <a:gd name="connsiteY3" fmla="*/ 5698067 h 5698067"/>
              <a:gd name="connsiteX4" fmla="*/ 0 w 863600"/>
              <a:gd name="connsiteY4" fmla="*/ 8467 h 5698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Freeform 15"/>
          <p:cNvSpPr/>
          <p:nvPr/>
        </p:nvSpPr>
        <p:spPr>
          <a:xfrm>
            <a:off x="10374369" y="3589868"/>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07460"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0" y="4050834"/>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D04B2C-C8AA-4860-A838-66EAC479588B}" type="datetime1">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033806" y="6041363"/>
            <a:ext cx="683517" cy="365125"/>
          </a:xfrm>
        </p:spPr>
        <p:txBody>
          <a:bodyPr/>
          <a:lstStyle>
            <a:lvl1pPr>
              <a:defRPr sz="2800" b="1">
                <a:solidFill>
                  <a:schemeClr val="tx1"/>
                </a:solidFill>
              </a:defRPr>
            </a:lvl1pPr>
          </a:lstStyle>
          <a:p>
            <a:fld id="{DEC7A5AD-5AEC-42D0-A3BE-F46B40576360}" type="slidenum">
              <a:rPr lang="en-US" smtClean="0"/>
              <a:pPr/>
              <a:t>‹#›</a:t>
            </a:fld>
            <a:endParaRPr lang="en-US" dirty="0"/>
          </a:p>
        </p:txBody>
      </p:sp>
    </p:spTree>
    <p:extLst>
      <p:ext uri="{BB962C8B-B14F-4D97-AF65-F5344CB8AC3E}">
        <p14:creationId xmlns:p14="http://schemas.microsoft.com/office/powerpoint/2010/main" val="375772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512" y="609600"/>
            <a:ext cx="8598907"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512" y="4470400"/>
            <a:ext cx="8598907"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0B9867-A2E0-4FED-873C-9F6F493D5EC3}" type="datetime1">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256584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577" y="609600"/>
            <a:ext cx="8096242" cy="3022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512" y="4470400"/>
            <a:ext cx="8598907"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3A0E70-5824-420E-9C04-AA02DAD20514}" type="datetime1">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
        <p:nvSpPr>
          <p:cNvPr id="23" name="Text Placeholder 9"/>
          <p:cNvSpPr>
            <a:spLocks noGrp="1"/>
          </p:cNvSpPr>
          <p:nvPr>
            <p:ph type="body" sz="quarter" idx="13"/>
          </p:nvPr>
        </p:nvSpPr>
        <p:spPr>
          <a:xfrm>
            <a:off x="1366495" y="3632200"/>
            <a:ext cx="722640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0" name="TextBox 19"/>
          <p:cNvSpPr txBox="1"/>
          <p:nvPr/>
        </p:nvSpPr>
        <p:spPr>
          <a:xfrm>
            <a:off x="542011" y="790378"/>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5327" y="2886556"/>
            <a:ext cx="609759"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lumMod val="60000"/>
                    <a:lumOff val="40000"/>
                  </a:schemeClr>
                </a:solidFill>
              </a:rPr>
              <a:t>”</a:t>
            </a:r>
          </a:p>
        </p:txBody>
      </p:sp>
    </p:spTree>
    <p:extLst>
      <p:ext uri="{BB962C8B-B14F-4D97-AF65-F5344CB8AC3E}">
        <p14:creationId xmlns:p14="http://schemas.microsoft.com/office/powerpoint/2010/main" val="3599817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512" y="1931988"/>
            <a:ext cx="8598907"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512" y="4527448"/>
            <a:ext cx="8598907"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774C2F-1D43-4747-87B2-5BA7098D5E80}" type="datetime1">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2396703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577" y="609600"/>
            <a:ext cx="8096242" cy="3022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512" y="4527448"/>
            <a:ext cx="8598907"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1D51CA-DD96-4262-9DE1-326942C953D0}" type="datetime1">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
        <p:nvSpPr>
          <p:cNvPr id="23" name="Text Placeholder 9"/>
          <p:cNvSpPr>
            <a:spLocks noGrp="1"/>
          </p:cNvSpPr>
          <p:nvPr>
            <p:ph type="body" sz="quarter" idx="13"/>
          </p:nvPr>
        </p:nvSpPr>
        <p:spPr>
          <a:xfrm>
            <a:off x="677509" y="4013200"/>
            <a:ext cx="8598908"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4" name="TextBox 23"/>
          <p:cNvSpPr txBox="1"/>
          <p:nvPr/>
        </p:nvSpPr>
        <p:spPr>
          <a:xfrm>
            <a:off x="542011" y="790378"/>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5327" y="2886556"/>
            <a:ext cx="609759"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lumMod val="60000"/>
                    <a:lumOff val="40000"/>
                  </a:schemeClr>
                </a:solidFill>
              </a:rPr>
              <a:t>”</a:t>
            </a:r>
          </a:p>
        </p:txBody>
      </p:sp>
    </p:spTree>
    <p:extLst>
      <p:ext uri="{BB962C8B-B14F-4D97-AF65-F5344CB8AC3E}">
        <p14:creationId xmlns:p14="http://schemas.microsoft.com/office/powerpoint/2010/main" val="369739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978" y="609600"/>
            <a:ext cx="8590440" cy="3022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512" y="4527448"/>
            <a:ext cx="8598907"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2EA474-4521-4942-A8E2-ED7E3E0B922A}" type="datetime1">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
        <p:nvSpPr>
          <p:cNvPr id="23" name="Text Placeholder 9"/>
          <p:cNvSpPr>
            <a:spLocks noGrp="1"/>
          </p:cNvSpPr>
          <p:nvPr>
            <p:ph type="body" sz="quarter" idx="13"/>
          </p:nvPr>
        </p:nvSpPr>
        <p:spPr>
          <a:xfrm>
            <a:off x="677509" y="4013200"/>
            <a:ext cx="8598908"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1704312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BE896B-F431-4368-A479-ED401BE02BDE}" type="datetime1">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2150809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0"/>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511" y="609600"/>
            <a:ext cx="7061989"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C12E6-5B7F-479C-9CC5-B66F8696A091}" type="datetime1">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402916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E0CF2-C474-4CAE-9AED-B9D0C963DC92}" type="datetime1">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658184" y="6135956"/>
            <a:ext cx="1307844" cy="485561"/>
          </a:xfrm>
        </p:spPr>
        <p:txBody>
          <a:bodyPr/>
          <a:lstStyle>
            <a:lvl1pPr>
              <a:defRPr sz="2800" b="1">
                <a:solidFill>
                  <a:schemeClr val="tx1"/>
                </a:solidFill>
              </a:defRPr>
            </a:lvl1pPr>
          </a:lstStyle>
          <a:p>
            <a:fld id="{DEC7A5AD-5AEC-42D0-A3BE-F46B40576360}" type="slidenum">
              <a:rPr lang="en-US" smtClean="0"/>
              <a:pPr/>
              <a:t>‹#›</a:t>
            </a:fld>
            <a:endParaRPr lang="en-US"/>
          </a:p>
        </p:txBody>
      </p:sp>
    </p:spTree>
    <p:extLst>
      <p:ext uri="{BB962C8B-B14F-4D97-AF65-F5344CB8AC3E}">
        <p14:creationId xmlns:p14="http://schemas.microsoft.com/office/powerpoint/2010/main" val="255628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512" y="2700868"/>
            <a:ext cx="8598907"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512" y="4527448"/>
            <a:ext cx="8598907"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06BA5F-B379-439A-A1C9-CBC7F1CA31E6}" type="datetime1">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247794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511" y="2160589"/>
            <a:ext cx="418512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1296" y="2160590"/>
            <a:ext cx="418512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EDAA0-E923-4E49-9E05-0BEE3856F21F}" type="datetime1">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68761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922" y="2160983"/>
            <a:ext cx="418671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922" y="2737246"/>
            <a:ext cx="41867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9709" y="2160983"/>
            <a:ext cx="418670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9710" y="2737246"/>
            <a:ext cx="418670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CF9A40-3B34-4DC4-AD85-49616A966A74}" type="datetime1">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235033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511" y="609600"/>
            <a:ext cx="8598907"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E3A804C-998B-46C4-A6F3-7B53AAAC0B1F}" type="datetime1">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119516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3D750-9792-49FC-BD64-284EB01BBD08}" type="datetime1">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89786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510" y="1498604"/>
            <a:ext cx="385553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1701" y="514925"/>
            <a:ext cx="451471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510" y="2777069"/>
            <a:ext cx="3855532"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31B079-7882-4DDE-8A71-D70FB85D75E1}" type="datetime1">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172162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511" y="4800600"/>
            <a:ext cx="8598906"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511" y="609600"/>
            <a:ext cx="8598907" cy="3845718"/>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7511" y="5367338"/>
            <a:ext cx="8598906"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DF6E6A-8851-4A87-AECC-462BABF59586}" type="datetime1">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429078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flipV="1">
            <a:off x="7427201" y="3681414"/>
            <a:ext cx="4764799"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373453" y="0"/>
            <a:ext cx="1219518"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Freeform 9"/>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Freeform 10"/>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Freeform 11"/>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Freeform 12"/>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Freeform 13"/>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Freeform 14"/>
          <p:cNvSpPr/>
          <p:nvPr/>
        </p:nvSpPr>
        <p:spPr>
          <a:xfrm>
            <a:off x="10374369" y="3589868"/>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Freeform 15"/>
          <p:cNvSpPr/>
          <p:nvPr/>
        </p:nvSpPr>
        <p:spPr>
          <a:xfrm>
            <a:off x="-8469" y="4013201"/>
            <a:ext cx="45731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 name="Title Placeholder 1"/>
          <p:cNvSpPr>
            <a:spLocks noGrp="1"/>
          </p:cNvSpPr>
          <p:nvPr>
            <p:ph type="title"/>
          </p:nvPr>
        </p:nvSpPr>
        <p:spPr>
          <a:xfrm>
            <a:off x="677511" y="609600"/>
            <a:ext cx="8598907"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511" y="2160590"/>
            <a:ext cx="8598907"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7010" y="6041363"/>
            <a:ext cx="91217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06A150-884C-4C91-A3E8-5FDA6DE2A531}" type="datetime1">
              <a:rPr lang="en-US" smtClean="0"/>
              <a:t>11/21/2016</a:t>
            </a:fld>
            <a:endParaRPr lang="en-US"/>
          </a:p>
        </p:txBody>
      </p:sp>
      <p:sp>
        <p:nvSpPr>
          <p:cNvPr id="5" name="Footer Placeholder 4"/>
          <p:cNvSpPr>
            <a:spLocks noGrp="1"/>
          </p:cNvSpPr>
          <p:nvPr>
            <p:ph type="ftr" sz="quarter" idx="3"/>
          </p:nvPr>
        </p:nvSpPr>
        <p:spPr>
          <a:xfrm>
            <a:off x="677511" y="6041363"/>
            <a:ext cx="629925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2901" y="6041363"/>
            <a:ext cx="683517" cy="365125"/>
          </a:xfrm>
          <a:prstGeom prst="rect">
            <a:avLst/>
          </a:prstGeom>
        </p:spPr>
        <p:txBody>
          <a:bodyPr vert="horz" lIns="91440" tIns="45720" rIns="91440" bIns="45720" rtlCol="0" anchor="ctr"/>
          <a:lstStyle>
            <a:lvl1pPr algn="r">
              <a:defRPr sz="2800" b="1">
                <a:solidFill>
                  <a:schemeClr val="tx1"/>
                </a:solidFill>
              </a:defRPr>
            </a:lvl1pPr>
          </a:lstStyle>
          <a:p>
            <a:fld id="{DEC7A5AD-5AEC-42D0-A3BE-F46B40576360}" type="slidenum">
              <a:rPr lang="en-US" smtClean="0"/>
              <a:pPr/>
              <a:t>‹#›</a:t>
            </a:fld>
            <a:endParaRPr lang="en-US"/>
          </a:p>
        </p:txBody>
      </p:sp>
    </p:spTree>
    <p:extLst>
      <p:ext uri="{BB962C8B-B14F-4D97-AF65-F5344CB8AC3E}">
        <p14:creationId xmlns:p14="http://schemas.microsoft.com/office/powerpoint/2010/main" val="165419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pubs.iied.org/pdfs/10162IIED.pdf" TargetMode="External"/><Relationship Id="rId4" Type="http://schemas.openxmlformats.org/officeDocument/2006/relationships/hyperlink" Target="http://acclimatise.uk.com/network/article/new-report-how-can-bangladeshs-private-sector-engage-with-the-green-climate-fun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cdkn.org/" TargetMode="External"/><Relationship Id="rId2" Type="http://schemas.openxmlformats.org/officeDocument/2006/relationships/hyperlink" Target="mailto:hraza@lead.org.pk" TargetMode="External"/><Relationship Id="rId1" Type="http://schemas.openxmlformats.org/officeDocument/2006/relationships/slideLayout" Target="../slideLayouts/slideLayout2.xml"/><Relationship Id="rId6" Type="http://schemas.openxmlformats.org/officeDocument/2006/relationships/hyperlink" Target="http://www.acclimatise.uk.com/" TargetMode="External"/><Relationship Id="rId5" Type="http://schemas.openxmlformats.org/officeDocument/2006/relationships/hyperlink" Target="mailto:v.fayolle@acclimatise.uk.com" TargetMode="External"/><Relationship Id="rId4" Type="http://schemas.openxmlformats.org/officeDocument/2006/relationships/hyperlink" Target="mailto:iftekhar2025@gmail.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3.jpeg"/><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ctrTitle"/>
          </p:nvPr>
        </p:nvSpPr>
        <p:spPr>
          <a:xfrm>
            <a:off x="2281020" y="5211698"/>
            <a:ext cx="7768959" cy="1646302"/>
          </a:xfrm>
          <a:solidFill>
            <a:schemeClr val="bg1"/>
          </a:solidFill>
        </p:spPr>
        <p:txBody>
          <a:bodyPr/>
          <a:lstStyle/>
          <a:p>
            <a:r>
              <a:rPr lang="en-GB" sz="3200" b="1" dirty="0"/>
              <a:t>Project “Building Readiness of the Private Sector in Bangladesh for GCF Accreditation”</a:t>
            </a:r>
            <a:endParaRPr lang="en-GB" sz="3200" dirty="0"/>
          </a:p>
        </p:txBody>
      </p:sp>
      <p:pic>
        <p:nvPicPr>
          <p:cNvPr id="4" name="Picture 3" descr="Description: acclimatise-logo"/>
          <p:cNvPicPr/>
          <p:nvPr/>
        </p:nvPicPr>
        <p:blipFill>
          <a:blip r:embed="rId3"/>
          <a:srcRect/>
          <a:stretch>
            <a:fillRect/>
          </a:stretch>
        </p:blipFill>
        <p:spPr bwMode="auto">
          <a:xfrm>
            <a:off x="1640403" y="594959"/>
            <a:ext cx="2905125" cy="1503045"/>
          </a:xfrm>
          <a:prstGeom prst="rect">
            <a:avLst/>
          </a:prstGeom>
          <a:noFill/>
        </p:spPr>
      </p:pic>
      <p:pic>
        <p:nvPicPr>
          <p:cNvPr id="5" name="Immagine 5" descr="C:\Users\Utente\Dropbox\50103 CDKN Bangladesh GCF's PSF\PM\Logos\ICCCAD_Logo_mai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7640" y="385169"/>
            <a:ext cx="1732915" cy="1195705"/>
          </a:xfrm>
          <a:prstGeom prst="rect">
            <a:avLst/>
          </a:prstGeom>
          <a:noFill/>
          <a:ln>
            <a:noFill/>
          </a:ln>
        </p:spPr>
      </p:pic>
      <p:pic>
        <p:nvPicPr>
          <p:cNvPr id="6" name="Immagine 4" descr="C:\Users\Utente\Dropbox\50103 CDKN Bangladesh GCF's PSF\PM\Logos\IIED.jpg"/>
          <p:cNvPicPr/>
          <p:nvPr/>
        </p:nvPicPr>
        <p:blipFill>
          <a:blip r:embed="rId5">
            <a:extLst>
              <a:ext uri="{28A0092B-C50C-407E-A947-70E740481C1C}">
                <a14:useLocalDpi xmlns:a14="http://schemas.microsoft.com/office/drawing/2010/main" val="0"/>
              </a:ext>
            </a:extLst>
          </a:blip>
          <a:srcRect/>
          <a:stretch>
            <a:fillRect/>
          </a:stretch>
        </p:blipFill>
        <p:spPr bwMode="auto">
          <a:xfrm>
            <a:off x="6809862" y="686673"/>
            <a:ext cx="2609850" cy="756920"/>
          </a:xfrm>
          <a:prstGeom prst="rect">
            <a:avLst/>
          </a:prstGeom>
          <a:noFill/>
          <a:ln>
            <a:noFill/>
          </a:ln>
        </p:spPr>
      </p:pic>
      <p:pic>
        <p:nvPicPr>
          <p:cNvPr id="8" name="Picture 7"/>
          <p:cNvPicPr/>
          <p:nvPr/>
        </p:nvPicPr>
        <p:blipFill>
          <a:blip r:embed="rId6">
            <a:extLst>
              <a:ext uri="{28A0092B-C50C-407E-A947-70E740481C1C}">
                <a14:useLocalDpi xmlns:a14="http://schemas.microsoft.com/office/drawing/2010/main" val="0"/>
              </a:ext>
            </a:extLst>
          </a:blip>
          <a:stretch>
            <a:fillRect/>
          </a:stretch>
        </p:blipFill>
        <p:spPr>
          <a:xfrm>
            <a:off x="677511" y="5546063"/>
            <a:ext cx="2124075" cy="990600"/>
          </a:xfrm>
          <a:prstGeom prst="rect">
            <a:avLst/>
          </a:prstGeom>
        </p:spPr>
      </p:pic>
      <p:sp>
        <p:nvSpPr>
          <p:cNvPr id="7" name="Rectangle 8"/>
          <p:cNvSpPr txBox="1">
            <a:spLocks noChangeArrowheads="1"/>
          </p:cNvSpPr>
          <p:nvPr/>
        </p:nvSpPr>
        <p:spPr>
          <a:xfrm>
            <a:off x="479382" y="3076418"/>
            <a:ext cx="9399494" cy="1727518"/>
          </a:xfrm>
          <a:prstGeom prst="rect">
            <a:avLst/>
          </a:prstGeom>
          <a:solidFill>
            <a:schemeClr val="bg1"/>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b="1" dirty="0"/>
              <a:t>What is the business case for Bangladeshi businesses to invest in adaptation?</a:t>
            </a:r>
          </a:p>
          <a:p>
            <a:endParaRPr lang="en-GB" sz="2400" b="1" dirty="0">
              <a:solidFill>
                <a:schemeClr val="tx1">
                  <a:lumMod val="75000"/>
                  <a:lumOff val="25000"/>
                </a:schemeClr>
              </a:solidFill>
            </a:endParaRPr>
          </a:p>
          <a:p>
            <a:r>
              <a:rPr lang="en-GB" sz="2400" b="1" dirty="0">
                <a:solidFill>
                  <a:schemeClr val="tx1">
                    <a:lumMod val="75000"/>
                    <a:lumOff val="25000"/>
                  </a:schemeClr>
                </a:solidFill>
              </a:rPr>
              <a:t>Side event “Tailoring pro-poor financial services for adaptation”</a:t>
            </a:r>
          </a:p>
          <a:p>
            <a:r>
              <a:rPr lang="en-GB" sz="2400" b="1" dirty="0">
                <a:solidFill>
                  <a:schemeClr val="tx1">
                    <a:lumMod val="75000"/>
                    <a:lumOff val="25000"/>
                  </a:schemeClr>
                </a:solidFill>
              </a:rPr>
              <a:t>Tuesday 15th November 2016</a:t>
            </a:r>
          </a:p>
          <a:p>
            <a:r>
              <a:rPr lang="en-GB" sz="2400" b="1" dirty="0">
                <a:solidFill>
                  <a:schemeClr val="tx1">
                    <a:lumMod val="75000"/>
                    <a:lumOff val="25000"/>
                  </a:schemeClr>
                </a:solidFill>
              </a:rPr>
              <a:t>5:00 - 6:30pm</a:t>
            </a:r>
          </a:p>
          <a:p>
            <a:r>
              <a:rPr lang="en-GB" sz="2400" b="1" dirty="0">
                <a:solidFill>
                  <a:schemeClr val="tx1">
                    <a:lumMod val="75000"/>
                    <a:lumOff val="25000"/>
                  </a:schemeClr>
                </a:solidFill>
              </a:rPr>
              <a:t>Room </a:t>
            </a:r>
            <a:r>
              <a:rPr lang="en-GB" sz="2400" b="1" dirty="0" err="1">
                <a:solidFill>
                  <a:schemeClr val="tx1">
                    <a:lumMod val="75000"/>
                    <a:lumOff val="25000"/>
                  </a:schemeClr>
                </a:solidFill>
              </a:rPr>
              <a:t>Moulouya</a:t>
            </a:r>
            <a:r>
              <a:rPr lang="en-GB" sz="2400" b="1" dirty="0">
                <a:solidFill>
                  <a:schemeClr val="tx1">
                    <a:lumMod val="75000"/>
                    <a:lumOff val="25000"/>
                  </a:schemeClr>
                </a:solidFill>
              </a:rPr>
              <a:t>, Morocco Pavilion, Green zone</a:t>
            </a:r>
          </a:p>
        </p:txBody>
      </p:sp>
      <p:sp>
        <p:nvSpPr>
          <p:cNvPr id="3" name="TextBox 2"/>
          <p:cNvSpPr txBox="1"/>
          <p:nvPr/>
        </p:nvSpPr>
        <p:spPr>
          <a:xfrm>
            <a:off x="625339" y="5135906"/>
            <a:ext cx="2467627" cy="338554"/>
          </a:xfrm>
          <a:prstGeom prst="rect">
            <a:avLst/>
          </a:prstGeom>
          <a:noFill/>
        </p:spPr>
        <p:txBody>
          <a:bodyPr wrap="square" rtlCol="0">
            <a:spAutoFit/>
          </a:bodyPr>
          <a:lstStyle/>
          <a:p>
            <a:r>
              <a:rPr lang="en-GB" sz="1600" b="1" dirty="0">
                <a:solidFill>
                  <a:schemeClr val="accent1"/>
                </a:solidFill>
                <a:latin typeface="+mj-lt"/>
                <a:ea typeface="+mj-ea"/>
                <a:cs typeface="+mj-cs"/>
              </a:rPr>
              <a:t>Funded by:</a:t>
            </a:r>
          </a:p>
        </p:txBody>
      </p:sp>
      <p:sp>
        <p:nvSpPr>
          <p:cNvPr id="2" name="Rectangle 1"/>
          <p:cNvSpPr/>
          <p:nvPr/>
        </p:nvSpPr>
        <p:spPr>
          <a:xfrm>
            <a:off x="3668520" y="15837"/>
            <a:ext cx="3600666" cy="369332"/>
          </a:xfrm>
          <a:prstGeom prst="rect">
            <a:avLst/>
          </a:prstGeom>
        </p:spPr>
        <p:txBody>
          <a:bodyPr wrap="none">
            <a:spAutoFit/>
          </a:bodyPr>
          <a:lstStyle/>
          <a:p>
            <a:r>
              <a:rPr lang="en-GB" b="1" dirty="0">
                <a:solidFill>
                  <a:schemeClr val="accent1"/>
                </a:solidFill>
              </a:rPr>
              <a:t>Project implementing partners:</a:t>
            </a:r>
            <a:endParaRPr lang="en-GB" dirty="0"/>
          </a:p>
        </p:txBody>
      </p:sp>
    </p:spTree>
    <p:extLst>
      <p:ext uri="{BB962C8B-B14F-4D97-AF65-F5344CB8AC3E}">
        <p14:creationId xmlns:p14="http://schemas.microsoft.com/office/powerpoint/2010/main" val="1620712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Callout 2"/>
          <p:cNvSpPr/>
          <p:nvPr/>
        </p:nvSpPr>
        <p:spPr>
          <a:xfrm>
            <a:off x="-175846" y="897768"/>
            <a:ext cx="12227169" cy="5195888"/>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GB" sz="2800" b="1" dirty="0"/>
              <a:t>Rahim </a:t>
            </a:r>
            <a:r>
              <a:rPr lang="en-GB" sz="2800" b="1" dirty="0" err="1"/>
              <a:t>Afrooz</a:t>
            </a:r>
            <a:r>
              <a:rPr lang="en-GB" sz="2800" b="1" dirty="0"/>
              <a:t> Renewable Energy </a:t>
            </a:r>
            <a:r>
              <a:rPr lang="en-GB" sz="2800" dirty="0"/>
              <a:t>sees an opportunity to improve its key business function of logistics and the company’s ability </a:t>
            </a:r>
            <a:r>
              <a:rPr lang="en-GB" sz="2800" i="1" dirty="0"/>
              <a:t>“to deliver and service in remote areas. Within 48 hours we promise our customers that we will deliver to any area. Now given climate change impacts, we have a chance to think more proactively, how we ensure that the customer gets what they request for.”</a:t>
            </a:r>
          </a:p>
          <a:p>
            <a:pPr algn="ctr"/>
            <a:endParaRPr lang="en-GB" sz="2800" dirty="0"/>
          </a:p>
        </p:txBody>
      </p:sp>
    </p:spTree>
    <p:extLst>
      <p:ext uri="{BB962C8B-B14F-4D97-AF65-F5344CB8AC3E}">
        <p14:creationId xmlns:p14="http://schemas.microsoft.com/office/powerpoint/2010/main" val="4050939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what’s stopping us?</a:t>
            </a:r>
          </a:p>
        </p:txBody>
      </p:sp>
      <p:sp>
        <p:nvSpPr>
          <p:cNvPr id="5" name="Rectangle 4"/>
          <p:cNvSpPr/>
          <p:nvPr/>
        </p:nvSpPr>
        <p:spPr>
          <a:xfrm>
            <a:off x="466898" y="6488668"/>
            <a:ext cx="5604717" cy="276999"/>
          </a:xfrm>
          <a:prstGeom prst="rect">
            <a:avLst/>
          </a:prstGeom>
        </p:spPr>
        <p:txBody>
          <a:bodyPr wrap="square">
            <a:spAutoFit/>
          </a:bodyPr>
          <a:lstStyle/>
          <a:p>
            <a:r>
              <a:rPr lang="en-GB" sz="1200" dirty="0"/>
              <a:t>Source: interviews with in-country stakeholders</a:t>
            </a:r>
          </a:p>
        </p:txBody>
      </p:sp>
      <p:graphicFrame>
        <p:nvGraphicFramePr>
          <p:cNvPr id="6" name="Chart 5"/>
          <p:cNvGraphicFramePr>
            <a:graphicFrameLocks/>
          </p:cNvGraphicFramePr>
          <p:nvPr>
            <p:extLst/>
          </p:nvPr>
        </p:nvGraphicFramePr>
        <p:xfrm>
          <a:off x="756744" y="1357085"/>
          <a:ext cx="8970580" cy="49806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0166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676" y="262446"/>
            <a:ext cx="6096000" cy="1477328"/>
          </a:xfrm>
          <a:prstGeom prst="rect">
            <a:avLst/>
          </a:prstGeom>
        </p:spPr>
        <p:txBody>
          <a:bodyPr>
            <a:spAutoFit/>
          </a:bodyPr>
          <a:lstStyle/>
          <a:p>
            <a:r>
              <a:rPr lang="en-GB" b="1" dirty="0"/>
              <a:t>Policy and regulatory environment: </a:t>
            </a:r>
            <a:r>
              <a:rPr lang="en-GB" dirty="0"/>
              <a:t>A clear policy signal would help encourage weather based crop insurance uptake. For example, crop insurance is mandatory in India, which has stimulated a large market for weather index based insurance products. </a:t>
            </a:r>
          </a:p>
        </p:txBody>
      </p:sp>
      <p:sp>
        <p:nvSpPr>
          <p:cNvPr id="5" name="Rectangle 4"/>
          <p:cNvSpPr/>
          <p:nvPr/>
        </p:nvSpPr>
        <p:spPr>
          <a:xfrm>
            <a:off x="4167352" y="1739774"/>
            <a:ext cx="6096000" cy="923330"/>
          </a:xfrm>
          <a:prstGeom prst="rect">
            <a:avLst/>
          </a:prstGeom>
        </p:spPr>
        <p:txBody>
          <a:bodyPr>
            <a:spAutoFit/>
          </a:bodyPr>
          <a:lstStyle/>
          <a:p>
            <a:pPr lvl="0"/>
            <a:r>
              <a:rPr lang="en-GB" b="1" dirty="0"/>
              <a:t>Seed regulation:</a:t>
            </a:r>
            <a:r>
              <a:rPr lang="en-GB" dirty="0"/>
              <a:t> it is difficult to release new seeds; under current Seed Policy, it takes at least 2-3 years for approval and release.</a:t>
            </a:r>
          </a:p>
        </p:txBody>
      </p:sp>
      <p:sp>
        <p:nvSpPr>
          <p:cNvPr id="6" name="Rectangle 5"/>
          <p:cNvSpPr/>
          <p:nvPr/>
        </p:nvSpPr>
        <p:spPr>
          <a:xfrm>
            <a:off x="320566" y="2986491"/>
            <a:ext cx="6096000" cy="1200329"/>
          </a:xfrm>
          <a:prstGeom prst="rect">
            <a:avLst/>
          </a:prstGeom>
        </p:spPr>
        <p:txBody>
          <a:bodyPr>
            <a:spAutoFit/>
          </a:bodyPr>
          <a:lstStyle/>
          <a:p>
            <a:pPr lvl="0"/>
            <a:r>
              <a:rPr lang="en-GB" b="1" dirty="0"/>
              <a:t>Lack of knowledge and capacity on climate change:</a:t>
            </a:r>
            <a:r>
              <a:rPr lang="en-GB" dirty="0"/>
              <a:t> in-house capacity is sometimes lacking, particularly when it comes to developing project proposals for external funding.</a:t>
            </a:r>
          </a:p>
        </p:txBody>
      </p:sp>
      <p:sp>
        <p:nvSpPr>
          <p:cNvPr id="7" name="Rectangle 6"/>
          <p:cNvSpPr/>
          <p:nvPr/>
        </p:nvSpPr>
        <p:spPr>
          <a:xfrm>
            <a:off x="4340772" y="4186820"/>
            <a:ext cx="6096000" cy="1200329"/>
          </a:xfrm>
          <a:prstGeom prst="rect">
            <a:avLst/>
          </a:prstGeom>
        </p:spPr>
        <p:txBody>
          <a:bodyPr>
            <a:spAutoFit/>
          </a:bodyPr>
          <a:lstStyle/>
          <a:p>
            <a:pPr lvl="0"/>
            <a:r>
              <a:rPr lang="en-GB" b="1" dirty="0"/>
              <a:t>Capacity constraints: </a:t>
            </a:r>
            <a:r>
              <a:rPr lang="en-GB" dirty="0"/>
              <a:t>Banks are wary of investing in commercial entrepreneurs engaged in climate related initiatives as they lack adequate demonstrable experience to assure commercial viability. </a:t>
            </a:r>
          </a:p>
        </p:txBody>
      </p:sp>
      <p:sp>
        <p:nvSpPr>
          <p:cNvPr id="8" name="Rectangle 7"/>
          <p:cNvSpPr/>
          <p:nvPr/>
        </p:nvSpPr>
        <p:spPr>
          <a:xfrm>
            <a:off x="320566" y="5631707"/>
            <a:ext cx="6096000" cy="923330"/>
          </a:xfrm>
          <a:prstGeom prst="rect">
            <a:avLst/>
          </a:prstGeom>
        </p:spPr>
        <p:txBody>
          <a:bodyPr>
            <a:spAutoFit/>
          </a:bodyPr>
          <a:lstStyle/>
          <a:p>
            <a:r>
              <a:rPr lang="en-GB" b="1" dirty="0"/>
              <a:t>Inadequate data:</a:t>
            </a:r>
            <a:r>
              <a:rPr lang="en-GB" dirty="0"/>
              <a:t> There is a lack of weather and climate data in Bangladesh which would help guide the planning of R&amp;D activities. Or such data is inaccessible.</a:t>
            </a:r>
          </a:p>
        </p:txBody>
      </p:sp>
      <p:sp>
        <p:nvSpPr>
          <p:cNvPr id="9" name="Title 1"/>
          <p:cNvSpPr>
            <a:spLocks noGrp="1"/>
          </p:cNvSpPr>
          <p:nvPr>
            <p:ph type="title"/>
          </p:nvPr>
        </p:nvSpPr>
        <p:spPr>
          <a:xfrm>
            <a:off x="6778766" y="317625"/>
            <a:ext cx="2065688" cy="738664"/>
          </a:xfrm>
        </p:spPr>
        <p:txBody>
          <a:bodyPr/>
          <a:lstStyle/>
          <a:p>
            <a:r>
              <a:rPr lang="en-GB" dirty="0"/>
              <a:t>Barriers</a:t>
            </a:r>
          </a:p>
        </p:txBody>
      </p:sp>
    </p:spTree>
    <p:extLst>
      <p:ext uri="{BB962C8B-B14F-4D97-AF65-F5344CB8AC3E}">
        <p14:creationId xmlns:p14="http://schemas.microsoft.com/office/powerpoint/2010/main" val="158006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11" y="222739"/>
            <a:ext cx="8598907" cy="1320800"/>
          </a:xfrm>
          <a:noFill/>
        </p:spPr>
        <p:txBody>
          <a:bodyPr/>
          <a:lstStyle/>
          <a:p>
            <a:r>
              <a:rPr lang="en-GB" dirty="0"/>
              <a:t>Unlocking the barriers</a:t>
            </a:r>
          </a:p>
        </p:txBody>
      </p:sp>
      <p:sp>
        <p:nvSpPr>
          <p:cNvPr id="5" name="Content Placeholder 4"/>
          <p:cNvSpPr>
            <a:spLocks noGrp="1"/>
          </p:cNvSpPr>
          <p:nvPr>
            <p:ph idx="1"/>
          </p:nvPr>
        </p:nvSpPr>
        <p:spPr>
          <a:xfrm>
            <a:off x="445513" y="1270000"/>
            <a:ext cx="9590439" cy="5871351"/>
          </a:xfrm>
          <a:prstGeom prst="rect">
            <a:avLst/>
          </a:prstGeom>
        </p:spPr>
        <p:txBody>
          <a:bodyPr wrap="square">
            <a:spAutoFit/>
          </a:bodyPr>
          <a:lstStyle/>
          <a:p>
            <a:r>
              <a:rPr lang="en-GB" sz="2800" dirty="0">
                <a:solidFill>
                  <a:schemeClr val="tx1"/>
                </a:solidFill>
              </a:rPr>
              <a:t>Supportive policies for private sector engagement</a:t>
            </a:r>
          </a:p>
          <a:p>
            <a:r>
              <a:rPr lang="en-GB" sz="2800" dirty="0">
                <a:solidFill>
                  <a:schemeClr val="tx1"/>
                </a:solidFill>
              </a:rPr>
              <a:t>Mechanisms for policy implementation</a:t>
            </a:r>
          </a:p>
          <a:p>
            <a:r>
              <a:rPr lang="en-GB" sz="2800" dirty="0">
                <a:solidFill>
                  <a:schemeClr val="tx1"/>
                </a:solidFill>
              </a:rPr>
              <a:t>Development of the capital market and capacity to develop long term financial products</a:t>
            </a:r>
          </a:p>
          <a:p>
            <a:r>
              <a:rPr lang="en-GB" sz="2800" dirty="0">
                <a:solidFill>
                  <a:schemeClr val="tx1"/>
                </a:solidFill>
              </a:rPr>
              <a:t>Access to low cost finance</a:t>
            </a:r>
          </a:p>
          <a:p>
            <a:r>
              <a:rPr lang="en-GB" sz="2800" dirty="0">
                <a:solidFill>
                  <a:schemeClr val="tx1"/>
                </a:solidFill>
              </a:rPr>
              <a:t>Access to data and technical support</a:t>
            </a:r>
          </a:p>
          <a:p>
            <a:pPr marL="0" indent="0">
              <a:buNone/>
            </a:pPr>
            <a:endParaRPr lang="en-GB" sz="2800" dirty="0">
              <a:solidFill>
                <a:schemeClr val="tx1"/>
              </a:solidFill>
            </a:endParaRPr>
          </a:p>
          <a:p>
            <a:pPr marL="0" indent="0">
              <a:buNone/>
            </a:pPr>
            <a:r>
              <a:rPr lang="en-GB" sz="2800" dirty="0">
                <a:solidFill>
                  <a:schemeClr val="tx1"/>
                </a:solidFill>
              </a:rPr>
              <a:t>Requires the creation of an enabling environment by the public sector</a:t>
            </a:r>
          </a:p>
          <a:p>
            <a:pPr marL="0" indent="0">
              <a:buNone/>
            </a:pPr>
            <a:r>
              <a:rPr lang="en-GB" sz="2800" dirty="0">
                <a:solidFill>
                  <a:schemeClr val="tx1"/>
                </a:solidFill>
              </a:rPr>
              <a:t>…and access to low cost finance (e.g. GCF).</a:t>
            </a:r>
          </a:p>
          <a:p>
            <a:pPr algn="just">
              <a:lnSpc>
                <a:spcPct val="115000"/>
              </a:lnSpc>
              <a:spcBef>
                <a:spcPts val="600"/>
              </a:spcBef>
              <a:spcAft>
                <a:spcPts val="600"/>
              </a:spcAft>
            </a:pPr>
            <a:endParaRPr lang="en-GB"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734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2" y="0"/>
            <a:ext cx="8949112" cy="1327825"/>
          </a:xfrm>
        </p:spPr>
        <p:txBody>
          <a:bodyPr>
            <a:normAutofit/>
          </a:bodyPr>
          <a:lstStyle/>
          <a:p>
            <a:r>
              <a:rPr lang="en-GB" sz="3200" b="1" dirty="0"/>
              <a:t>Further information </a:t>
            </a:r>
          </a:p>
        </p:txBody>
      </p:sp>
      <p:pic>
        <p:nvPicPr>
          <p:cNvPr id="1026" name="Picture 2" descr="C:\Users\Neha.IIED-AD\Dropbox\Screenshots\Screenshot 2016-07-29 09.11.11.png"/>
          <p:cNvPicPr>
            <a:picLocks noChangeAspect="1" noChangeArrowheads="1"/>
          </p:cNvPicPr>
          <p:nvPr/>
        </p:nvPicPr>
        <p:blipFill rotWithShape="1">
          <a:blip r:embed="rId3">
            <a:extLst>
              <a:ext uri="{28A0092B-C50C-407E-A947-70E740481C1C}">
                <a14:useLocalDpi xmlns:a14="http://schemas.microsoft.com/office/drawing/2010/main" val="0"/>
              </a:ext>
            </a:extLst>
          </a:blip>
          <a:srcRect l="34008" t="11245" r="35862" b="10785"/>
          <a:stretch/>
        </p:blipFill>
        <p:spPr bwMode="auto">
          <a:xfrm>
            <a:off x="4146330" y="772510"/>
            <a:ext cx="4209394" cy="61243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8049" y="1937628"/>
            <a:ext cx="3172789" cy="2862322"/>
          </a:xfrm>
          <a:prstGeom prst="rect">
            <a:avLst/>
          </a:prstGeom>
        </p:spPr>
        <p:txBody>
          <a:bodyPr wrap="square">
            <a:spAutoFit/>
          </a:bodyPr>
          <a:lstStyle/>
          <a:p>
            <a:r>
              <a:rPr lang="en-GB" dirty="0">
                <a:hlinkClick r:id="rId4"/>
              </a:rPr>
              <a:t>http://acclimatise.uk.com/network/article/new-report-how-can-bangladeshs-private-sector-engage-with-the-green-climate-fund</a:t>
            </a:r>
            <a:r>
              <a:rPr lang="en-GB" dirty="0"/>
              <a:t> </a:t>
            </a:r>
          </a:p>
          <a:p>
            <a:endParaRPr lang="en-GB" dirty="0"/>
          </a:p>
          <a:p>
            <a:r>
              <a:rPr lang="en-GB" dirty="0"/>
              <a:t>Or</a:t>
            </a:r>
          </a:p>
          <a:p>
            <a:endParaRPr lang="en-GB" dirty="0"/>
          </a:p>
          <a:p>
            <a:r>
              <a:rPr lang="en-GB" dirty="0">
                <a:hlinkClick r:id="rId5"/>
              </a:rPr>
              <a:t>http://pubs.iied.org/pdfs/10162IIED.pdf</a:t>
            </a:r>
            <a:r>
              <a:rPr lang="en-GB" dirty="0"/>
              <a:t> </a:t>
            </a:r>
          </a:p>
        </p:txBody>
      </p:sp>
    </p:spTree>
    <p:extLst>
      <p:ext uri="{BB962C8B-B14F-4D97-AF65-F5344CB8AC3E}">
        <p14:creationId xmlns:p14="http://schemas.microsoft.com/office/powerpoint/2010/main" val="1288828451"/>
      </p:ext>
    </p:extLst>
  </p:cSld>
  <p:clrMapOvr>
    <a:masterClrMapping/>
  </p:clrMapOvr>
  <mc:AlternateContent xmlns:mc="http://schemas.openxmlformats.org/markup-compatibility/2006" xmlns:p14="http://schemas.microsoft.com/office/powerpoint/2010/main">
    <mc:Choice Requires="p14">
      <p:transition spd="slow" p14:dur="2000" advTm="48244"/>
    </mc:Choice>
    <mc:Fallback xmlns="">
      <p:transition spd="slow" advTm="4824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40119" y="637118"/>
            <a:ext cx="8598907" cy="2254103"/>
          </a:xfrm>
          <a:prstGeom prst="rect">
            <a:avLst/>
          </a:prstGeom>
        </p:spPr>
        <p:txBody>
          <a:bodyPr vert="horz" lIns="91440" tIns="45720" rIns="91440" bIns="45720" rtlCol="0" anchor="t">
            <a:normAutofit/>
          </a:bodyPr>
          <a:lstStyle>
            <a:lvl1pPr algn="l" defTabSz="457178"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a:t>Thank you</a:t>
            </a:r>
          </a:p>
        </p:txBody>
      </p:sp>
      <p:sp>
        <p:nvSpPr>
          <p:cNvPr id="3" name="Rectangle 2"/>
          <p:cNvSpPr/>
          <p:nvPr/>
        </p:nvSpPr>
        <p:spPr>
          <a:xfrm>
            <a:off x="2735008" y="1753326"/>
            <a:ext cx="6096000" cy="4524315"/>
          </a:xfrm>
          <a:prstGeom prst="rect">
            <a:avLst/>
          </a:prstGeom>
        </p:spPr>
        <p:txBody>
          <a:bodyPr>
            <a:spAutoFit/>
          </a:bodyPr>
          <a:lstStyle/>
          <a:p>
            <a:pPr algn="ctr"/>
            <a:endParaRPr lang="en-GB" dirty="0"/>
          </a:p>
          <a:p>
            <a:pPr algn="ctr"/>
            <a:r>
              <a:rPr lang="en-GB" dirty="0"/>
              <a:t>Delivered by Hammad Raza</a:t>
            </a:r>
          </a:p>
          <a:p>
            <a:pPr algn="ctr"/>
            <a:r>
              <a:rPr lang="en-GB" dirty="0"/>
              <a:t>CDKN Asia Coordinator</a:t>
            </a:r>
          </a:p>
          <a:p>
            <a:pPr algn="ctr"/>
            <a:r>
              <a:rPr lang="en-GB" dirty="0">
                <a:hlinkClick r:id="rId2"/>
              </a:rPr>
              <a:t>hraza@lead.org.pk</a:t>
            </a:r>
            <a:r>
              <a:rPr lang="en-GB" dirty="0"/>
              <a:t> </a:t>
            </a:r>
          </a:p>
          <a:p>
            <a:pPr algn="ctr"/>
            <a:r>
              <a:rPr lang="en-GB" dirty="0">
                <a:hlinkClick r:id="rId3"/>
              </a:rPr>
              <a:t>http://cdkn.org/</a:t>
            </a:r>
            <a:endParaRPr lang="en-GB" dirty="0"/>
          </a:p>
          <a:p>
            <a:pPr algn="ctr"/>
            <a:endParaRPr lang="en-GB" dirty="0"/>
          </a:p>
          <a:p>
            <a:pPr algn="ctr"/>
            <a:r>
              <a:rPr lang="en-GB" dirty="0"/>
              <a:t>Keynote Speaker</a:t>
            </a:r>
          </a:p>
          <a:p>
            <a:pPr algn="ctr"/>
            <a:r>
              <a:rPr lang="en-GB" dirty="0"/>
              <a:t>Mohammad Iftekhar Hossain, Economic Relations Division, Ministry of Finance, Bangladesh</a:t>
            </a:r>
          </a:p>
          <a:p>
            <a:pPr algn="ctr"/>
            <a:r>
              <a:rPr lang="en-GB" dirty="0">
                <a:hlinkClick r:id="rId4"/>
              </a:rPr>
              <a:t>iftekhar2025@gmail.com</a:t>
            </a:r>
            <a:r>
              <a:rPr lang="en-GB" dirty="0"/>
              <a:t> </a:t>
            </a:r>
          </a:p>
          <a:p>
            <a:pPr algn="ctr"/>
            <a:r>
              <a:rPr lang="en-GB" dirty="0"/>
              <a:t> </a:t>
            </a:r>
          </a:p>
          <a:p>
            <a:pPr algn="ctr"/>
            <a:endParaRPr lang="en-GB" dirty="0"/>
          </a:p>
          <a:p>
            <a:pPr algn="ctr"/>
            <a:r>
              <a:rPr lang="en-GB" dirty="0"/>
              <a:t>For further information about the project, contact: Virginie Fayolle, Senior Economist, Acclimatise</a:t>
            </a:r>
          </a:p>
          <a:p>
            <a:pPr algn="ctr"/>
            <a:r>
              <a:rPr lang="en-GB" dirty="0">
                <a:hlinkClick r:id="rId5"/>
              </a:rPr>
              <a:t>v.fayolle@acclimatise.uk.com</a:t>
            </a:r>
            <a:endParaRPr lang="en-GB" dirty="0"/>
          </a:p>
          <a:p>
            <a:pPr algn="ctr"/>
            <a:r>
              <a:rPr lang="en-GB" dirty="0">
                <a:hlinkClick r:id="rId6"/>
              </a:rPr>
              <a:t>www.acclimatise.uk.com</a:t>
            </a:r>
            <a:r>
              <a:rPr lang="en-GB" dirty="0"/>
              <a:t> </a:t>
            </a:r>
          </a:p>
        </p:txBody>
      </p:sp>
    </p:spTree>
    <p:extLst>
      <p:ext uri="{BB962C8B-B14F-4D97-AF65-F5344CB8AC3E}">
        <p14:creationId xmlns:p14="http://schemas.microsoft.com/office/powerpoint/2010/main" val="1146338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838" y="97255"/>
            <a:ext cx="10436346" cy="1621307"/>
          </a:xfrm>
        </p:spPr>
        <p:txBody>
          <a:bodyPr>
            <a:normAutofit/>
          </a:bodyPr>
          <a:lstStyle/>
          <a:p>
            <a:r>
              <a:rPr lang="en-US" altLang="zh-CN" sz="3200" b="1" dirty="0"/>
              <a:t>Bangladesh needs $69b between 2015 and 2030 to implement its INDC</a:t>
            </a:r>
            <a:r>
              <a:rPr lang="en-GB" sz="3200" dirty="0"/>
              <a:t/>
            </a:r>
            <a:br>
              <a:rPr lang="en-GB" sz="3200" dirty="0"/>
            </a:br>
            <a:endParaRPr lang="en-GB" sz="3200" dirty="0"/>
          </a:p>
        </p:txBody>
      </p:sp>
      <p:sp>
        <p:nvSpPr>
          <p:cNvPr id="3" name="Content Placeholder 2"/>
          <p:cNvSpPr>
            <a:spLocks noGrp="1"/>
          </p:cNvSpPr>
          <p:nvPr>
            <p:ph idx="1"/>
          </p:nvPr>
        </p:nvSpPr>
        <p:spPr>
          <a:xfrm>
            <a:off x="334554" y="1326676"/>
            <a:ext cx="6084908" cy="6100491"/>
          </a:xfrm>
        </p:spPr>
        <p:txBody>
          <a:bodyPr>
            <a:normAutofit fontScale="25000" lnSpcReduction="20000"/>
          </a:bodyPr>
          <a:lstStyle/>
          <a:p>
            <a:r>
              <a:rPr lang="en-GB" sz="7200" dirty="0"/>
              <a:t>Bangladesh aims to graduate to the</a:t>
            </a:r>
            <a:r>
              <a:rPr lang="en-GB" sz="7200" b="1" dirty="0"/>
              <a:t> middle- income status by 2020.</a:t>
            </a:r>
          </a:p>
          <a:p>
            <a:endParaRPr lang="en-GB" sz="7200" dirty="0"/>
          </a:p>
          <a:p>
            <a:r>
              <a:rPr lang="en-GB" sz="7200" dirty="0"/>
              <a:t>With more than </a:t>
            </a:r>
            <a:r>
              <a:rPr lang="en-GB" sz="7200" b="1" dirty="0"/>
              <a:t>6 percent annual growth </a:t>
            </a:r>
            <a:r>
              <a:rPr lang="en-GB" sz="7200" dirty="0"/>
              <a:t>sustained over the past two and a half decades; a large, young, and diverse workforce; strategic location; and </a:t>
            </a:r>
            <a:r>
              <a:rPr lang="en-GB" sz="7200" b="1" dirty="0"/>
              <a:t>vibrant private sector, </a:t>
            </a:r>
            <a:r>
              <a:rPr lang="en-GB" sz="7200" dirty="0"/>
              <a:t>the country is likely to attract increasing investment in coming years.</a:t>
            </a:r>
          </a:p>
          <a:p>
            <a:endParaRPr lang="en-GB" sz="7200" dirty="0"/>
          </a:p>
          <a:p>
            <a:r>
              <a:rPr lang="en-GB" sz="7200" dirty="0"/>
              <a:t>Bangladesh’s NDC focuses on the energy sector to mitigate emissions in the power, transport, and industry sectors – each representing opportunities for future private sector investment. Bangladesh, however, is a minor contributor to global emissions (0.35 percent of total emissions) –and </a:t>
            </a:r>
            <a:r>
              <a:rPr lang="en-GB" sz="7200" b="1" dirty="0"/>
              <a:t>the greatest investment opportunities are to be found in adaptation and resilience solutions.</a:t>
            </a:r>
          </a:p>
          <a:p>
            <a:endParaRPr lang="en-GB" sz="7200" dirty="0"/>
          </a:p>
          <a:p>
            <a:r>
              <a:rPr lang="en-GB" sz="7200" dirty="0"/>
              <a:t>But, </a:t>
            </a:r>
            <a:r>
              <a:rPr lang="en-GB" sz="7200" b="1" dirty="0"/>
              <a:t>getting businesses on board is essential.</a:t>
            </a:r>
          </a:p>
          <a:p>
            <a:endParaRPr lang="en-GB" sz="7200" dirty="0"/>
          </a:p>
          <a:p>
            <a:endParaRPr lang="en-GB" sz="7200" dirty="0"/>
          </a:p>
          <a:p>
            <a:pPr marL="0" indent="0">
              <a:buNone/>
            </a:pPr>
            <a:endParaRPr lang="en-GB" sz="7200" dirty="0"/>
          </a:p>
        </p:txBody>
      </p:sp>
      <p:sp>
        <p:nvSpPr>
          <p:cNvPr id="5" name="Oval 4"/>
          <p:cNvSpPr/>
          <p:nvPr/>
        </p:nvSpPr>
        <p:spPr>
          <a:xfrm>
            <a:off x="6831822" y="914400"/>
            <a:ext cx="3255302" cy="2868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Total financial needs</a:t>
            </a:r>
          </a:p>
          <a:p>
            <a:pPr algn="ctr"/>
            <a:r>
              <a:rPr lang="en-GB" sz="2400" dirty="0"/>
              <a:t>of $69b between 2015 and 2030</a:t>
            </a:r>
          </a:p>
        </p:txBody>
      </p:sp>
      <p:sp>
        <p:nvSpPr>
          <p:cNvPr id="10" name="Oval 9"/>
          <p:cNvSpPr/>
          <p:nvPr/>
        </p:nvSpPr>
        <p:spPr>
          <a:xfrm>
            <a:off x="8627864" y="3208752"/>
            <a:ext cx="2684242" cy="27181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$42b for adaptation</a:t>
            </a:r>
          </a:p>
          <a:p>
            <a:pPr algn="ctr"/>
            <a:endParaRPr lang="en-GB" sz="2400" dirty="0"/>
          </a:p>
          <a:p>
            <a:pPr algn="ctr"/>
            <a:endParaRPr lang="en-GB" sz="2400" dirty="0"/>
          </a:p>
          <a:p>
            <a:pPr algn="ctr"/>
            <a:r>
              <a:rPr lang="en-GB" sz="2400" dirty="0"/>
              <a:t>$27b for mitigation</a:t>
            </a:r>
          </a:p>
        </p:txBody>
      </p:sp>
      <p:cxnSp>
        <p:nvCxnSpPr>
          <p:cNvPr id="12" name="Straight Connector 11"/>
          <p:cNvCxnSpPr/>
          <p:nvPr/>
        </p:nvCxnSpPr>
        <p:spPr>
          <a:xfrm flipV="1">
            <a:off x="8686433" y="4567826"/>
            <a:ext cx="2567103" cy="167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53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434" y="0"/>
            <a:ext cx="10515082" cy="1320800"/>
          </a:xfrm>
        </p:spPr>
        <p:txBody>
          <a:bodyPr/>
          <a:lstStyle/>
          <a:p>
            <a:r>
              <a:rPr lang="en-GB" dirty="0"/>
              <a:t>Why involve businesses in adaptation ?</a:t>
            </a:r>
          </a:p>
        </p:txBody>
      </p:sp>
      <p:sp>
        <p:nvSpPr>
          <p:cNvPr id="3" name="Content Placeholder 2"/>
          <p:cNvSpPr>
            <a:spLocks noGrp="1"/>
          </p:cNvSpPr>
          <p:nvPr>
            <p:ph idx="1"/>
          </p:nvPr>
        </p:nvSpPr>
        <p:spPr>
          <a:xfrm>
            <a:off x="387246" y="775854"/>
            <a:ext cx="9421771" cy="6788727"/>
          </a:xfrm>
        </p:spPr>
        <p:txBody>
          <a:bodyPr>
            <a:noAutofit/>
          </a:bodyPr>
          <a:lstStyle/>
          <a:p>
            <a:pPr marL="0" indent="0">
              <a:buNone/>
            </a:pPr>
            <a:r>
              <a:rPr lang="en-GB" b="1" dirty="0"/>
              <a:t>Businesses </a:t>
            </a:r>
            <a:r>
              <a:rPr lang="en-GB" dirty="0"/>
              <a:t>include large national corporations, multinational companies, small and medium-sized enterprises (SMEs) and private investors, among others. </a:t>
            </a:r>
          </a:p>
          <a:p>
            <a:pPr marL="0" indent="0">
              <a:buNone/>
            </a:pPr>
            <a:r>
              <a:rPr lang="en-GB" dirty="0"/>
              <a:t>Businesses are:</a:t>
            </a:r>
          </a:p>
          <a:p>
            <a:r>
              <a:rPr lang="en-GB" b="1" dirty="0"/>
              <a:t>The economy’s primary engine of growth</a:t>
            </a:r>
            <a:r>
              <a:rPr lang="en-GB" dirty="0"/>
              <a:t>, owning and operating production systems and accounting for most investment in Bangladesh’s economy: </a:t>
            </a:r>
            <a:r>
              <a:rPr lang="en-GB" b="1" dirty="0"/>
              <a:t>93% of GDP, 81% of total investment, 94% of consumption expenditure and 80% of domestic credit </a:t>
            </a:r>
            <a:r>
              <a:rPr lang="en-GB" dirty="0"/>
              <a:t>(2010)</a:t>
            </a:r>
          </a:p>
          <a:p>
            <a:r>
              <a:rPr lang="en-GB" b="1" dirty="0"/>
              <a:t>Produces most of the goods and services consumed by society</a:t>
            </a:r>
          </a:p>
          <a:p>
            <a:r>
              <a:rPr lang="en-GB" dirty="0"/>
              <a:t>Have significant capacity for </a:t>
            </a:r>
            <a:r>
              <a:rPr lang="en-GB" b="1" dirty="0"/>
              <a:t>employment generation, technological innovation and new product development </a:t>
            </a:r>
            <a:r>
              <a:rPr lang="en-GB" dirty="0"/>
              <a:t>(especially when SMEs considered)</a:t>
            </a:r>
          </a:p>
          <a:p>
            <a:r>
              <a:rPr lang="en-GB" dirty="0"/>
              <a:t>Faced with climate </a:t>
            </a:r>
            <a:r>
              <a:rPr lang="en-GB" b="1" dirty="0"/>
              <a:t>risks and opportunities</a:t>
            </a:r>
            <a:r>
              <a:rPr lang="en-GB" dirty="0"/>
              <a:t>, as other members of economy and society</a:t>
            </a:r>
          </a:p>
          <a:p>
            <a:r>
              <a:rPr lang="en-GB" dirty="0"/>
              <a:t>Have the commercial savvy, innovative skill set and technical </a:t>
            </a:r>
            <a:r>
              <a:rPr lang="en-GB" b="1" dirty="0"/>
              <a:t>capabilities to devise the transformational solutions required by adaptation to a changing climate</a:t>
            </a:r>
            <a:r>
              <a:rPr lang="en-GB" dirty="0"/>
              <a:t>. </a:t>
            </a:r>
          </a:p>
        </p:txBody>
      </p:sp>
    </p:spTree>
    <p:extLst>
      <p:ext uri="{BB962C8B-B14F-4D97-AF65-F5344CB8AC3E}">
        <p14:creationId xmlns:p14="http://schemas.microsoft.com/office/powerpoint/2010/main" val="161481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738405" y="105014"/>
            <a:ext cx="8598907" cy="1320800"/>
          </a:xfrm>
        </p:spPr>
        <p:txBody>
          <a:bodyPr/>
          <a:lstStyle/>
          <a:p>
            <a:r>
              <a:rPr lang="en-GB" dirty="0"/>
              <a:t>Contents</a:t>
            </a:r>
          </a:p>
        </p:txBody>
      </p:sp>
      <p:sp>
        <p:nvSpPr>
          <p:cNvPr id="5" name="Oval Callout 4"/>
          <p:cNvSpPr/>
          <p:nvPr/>
        </p:nvSpPr>
        <p:spPr>
          <a:xfrm>
            <a:off x="-37853" y="0"/>
            <a:ext cx="5479075" cy="3135086"/>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b="1" dirty="0"/>
              <a:t>Why invest in adaptation</a:t>
            </a:r>
            <a:r>
              <a:rPr lang="en-GB" sz="2800" dirty="0"/>
              <a:t>? What is the business case?</a:t>
            </a:r>
          </a:p>
        </p:txBody>
      </p:sp>
      <p:sp>
        <p:nvSpPr>
          <p:cNvPr id="7" name="Oval Callout 6"/>
          <p:cNvSpPr/>
          <p:nvPr/>
        </p:nvSpPr>
        <p:spPr>
          <a:xfrm>
            <a:off x="118834" y="3359020"/>
            <a:ext cx="6456767" cy="3019716"/>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sz="2800" b="1" dirty="0"/>
              <a:t>What’s stopping us? </a:t>
            </a:r>
          </a:p>
          <a:p>
            <a:pPr lvl="0" algn="ctr"/>
            <a:r>
              <a:rPr lang="en-GB" sz="2800" dirty="0"/>
              <a:t>What are the main barriers to business investment in adaptation? </a:t>
            </a:r>
          </a:p>
          <a:p>
            <a:pPr algn="ctr"/>
            <a:endParaRPr lang="en-GB" sz="2800" dirty="0"/>
          </a:p>
        </p:txBody>
      </p:sp>
      <p:sp>
        <p:nvSpPr>
          <p:cNvPr id="8" name="Oval Callout 7"/>
          <p:cNvSpPr/>
          <p:nvPr/>
        </p:nvSpPr>
        <p:spPr>
          <a:xfrm>
            <a:off x="5738405" y="1053846"/>
            <a:ext cx="6453595" cy="4162479"/>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b="1" dirty="0"/>
              <a:t>How to unlock barriers to business investment </a:t>
            </a:r>
            <a:r>
              <a:rPr lang="en-GB" sz="2800" dirty="0"/>
              <a:t> </a:t>
            </a:r>
            <a:r>
              <a:rPr lang="en-GB" sz="2800" b="1" dirty="0"/>
              <a:t>in adaptation?</a:t>
            </a:r>
          </a:p>
          <a:p>
            <a:pPr algn="ctr"/>
            <a:endParaRPr lang="en-GB" sz="2800" dirty="0"/>
          </a:p>
        </p:txBody>
      </p:sp>
    </p:spTree>
    <p:extLst>
      <p:ext uri="{BB962C8B-B14F-4D97-AF65-F5344CB8AC3E}">
        <p14:creationId xmlns:p14="http://schemas.microsoft.com/office/powerpoint/2010/main" val="2686581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0" y="709240"/>
            <a:ext cx="9981972" cy="3880773"/>
          </a:xfrm>
        </p:spPr>
        <p:txBody>
          <a:bodyPr>
            <a:normAutofit/>
          </a:bodyPr>
          <a:lstStyle/>
          <a:p>
            <a:r>
              <a:rPr lang="en-US" b="1" dirty="0"/>
              <a:t>Climate change is a reality</a:t>
            </a:r>
            <a:r>
              <a:rPr lang="en-US" dirty="0"/>
              <a:t>: </a:t>
            </a:r>
            <a:r>
              <a:rPr lang="en-GB" dirty="0"/>
              <a:t>The impacts of climate change are already being felt in Bangladesh, across all economic sectors and by all segments of society, </a:t>
            </a:r>
            <a:r>
              <a:rPr lang="en-GB" b="1" dirty="0"/>
              <a:t>including businesses. </a:t>
            </a:r>
          </a:p>
          <a:p>
            <a:r>
              <a:rPr lang="en-GB" b="1" dirty="0"/>
              <a:t>Climate change not primarily an environmental issue, but an economic and social one</a:t>
            </a:r>
          </a:p>
        </p:txBody>
      </p:sp>
      <p:sp>
        <p:nvSpPr>
          <p:cNvPr id="15" name="Title 1"/>
          <p:cNvSpPr>
            <a:spLocks noGrp="1"/>
          </p:cNvSpPr>
          <p:nvPr>
            <p:ph type="title"/>
          </p:nvPr>
        </p:nvSpPr>
        <p:spPr>
          <a:xfrm>
            <a:off x="236934" y="-115357"/>
            <a:ext cx="10050321" cy="1211124"/>
          </a:xfrm>
        </p:spPr>
        <p:txBody>
          <a:bodyPr/>
          <a:lstStyle/>
          <a:p>
            <a:r>
              <a:rPr lang="en-GB" dirty="0"/>
              <a:t>The business case is already clear </a:t>
            </a:r>
          </a:p>
        </p:txBody>
      </p:sp>
      <p:grpSp>
        <p:nvGrpSpPr>
          <p:cNvPr id="16" name="Group 15"/>
          <p:cNvGrpSpPr/>
          <p:nvPr/>
        </p:nvGrpSpPr>
        <p:grpSpPr>
          <a:xfrm>
            <a:off x="2869629" y="2640471"/>
            <a:ext cx="3101430" cy="3002787"/>
            <a:chOff x="2949" y="1100635"/>
            <a:chExt cx="2959815" cy="2959815"/>
          </a:xfrm>
          <a:scene3d>
            <a:camera prst="orthographicFront">
              <a:rot lat="0" lon="0" rev="0"/>
            </a:camera>
            <a:lightRig rig="contrasting" dir="t">
              <a:rot lat="0" lon="0" rev="1200000"/>
            </a:lightRig>
          </a:scene3d>
        </p:grpSpPr>
        <p:sp>
          <p:nvSpPr>
            <p:cNvPr id="17" name="Oval 16"/>
            <p:cNvSpPr/>
            <p:nvPr/>
          </p:nvSpPr>
          <p:spPr>
            <a:xfrm>
              <a:off x="2949" y="1100635"/>
              <a:ext cx="2959815" cy="2959815"/>
            </a:xfrm>
            <a:prstGeom prst="ellipse">
              <a:avLst/>
            </a:prstGeom>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8" name="Oval 4"/>
            <p:cNvSpPr txBox="1"/>
            <p:nvPr/>
          </p:nvSpPr>
          <p:spPr>
            <a:xfrm>
              <a:off x="436404" y="1534090"/>
              <a:ext cx="2092905" cy="2092905"/>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62889" tIns="21590" rIns="162889" bIns="21590" numCol="1" spcCol="1270" anchor="ctr" anchorCtr="0">
              <a:noAutofit/>
            </a:bodyPr>
            <a:lstStyle/>
            <a:p>
              <a:pPr marL="0" lvl="0" indent="0" algn="ctr" defTabSz="755650">
                <a:lnSpc>
                  <a:spcPct val="90000"/>
                </a:lnSpc>
                <a:spcBef>
                  <a:spcPct val="0"/>
                </a:spcBef>
                <a:spcAft>
                  <a:spcPct val="35000"/>
                </a:spcAft>
                <a:buNone/>
              </a:pPr>
              <a:r>
                <a:rPr lang="en-GB" sz="1700" kern="1200" dirty="0"/>
                <a:t>Decreased</a:t>
              </a:r>
              <a:r>
                <a:rPr lang="en-GB" sz="1700" b="1" kern="1200" dirty="0"/>
                <a:t> demand</a:t>
              </a:r>
              <a:r>
                <a:rPr lang="en-GB" sz="1700" kern="1200" dirty="0"/>
                <a:t> for products due to loss of customer income following climate-related disasters, specifically cyclones</a:t>
              </a:r>
            </a:p>
          </p:txBody>
        </p:sp>
      </p:grpSp>
      <p:grpSp>
        <p:nvGrpSpPr>
          <p:cNvPr id="19" name="Group 18"/>
          <p:cNvGrpSpPr/>
          <p:nvPr/>
        </p:nvGrpSpPr>
        <p:grpSpPr>
          <a:xfrm>
            <a:off x="224826" y="2703467"/>
            <a:ext cx="3029096" cy="2983425"/>
            <a:chOff x="4424" y="645846"/>
            <a:chExt cx="3869393" cy="3869393"/>
          </a:xfrm>
          <a:scene3d>
            <a:camera prst="orthographicFront">
              <a:rot lat="0" lon="0" rev="0"/>
            </a:camera>
            <a:lightRig rig="contrasting" dir="t">
              <a:rot lat="0" lon="0" rev="1200000"/>
            </a:lightRig>
          </a:scene3d>
        </p:grpSpPr>
        <p:sp>
          <p:nvSpPr>
            <p:cNvPr id="20" name="Oval 19"/>
            <p:cNvSpPr/>
            <p:nvPr/>
          </p:nvSpPr>
          <p:spPr>
            <a:xfrm>
              <a:off x="4424" y="645846"/>
              <a:ext cx="3869393" cy="3869393"/>
            </a:xfrm>
            <a:prstGeom prst="ellipse">
              <a:avLst/>
            </a:prstGeom>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Oval 4"/>
            <p:cNvSpPr txBox="1"/>
            <p:nvPr/>
          </p:nvSpPr>
          <p:spPr>
            <a:xfrm>
              <a:off x="571083" y="1212505"/>
              <a:ext cx="2736075" cy="2736075"/>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212946" tIns="21590" rIns="212946" bIns="21590" numCol="1" spcCol="1270" anchor="ctr" anchorCtr="0">
              <a:noAutofit/>
            </a:bodyPr>
            <a:lstStyle/>
            <a:p>
              <a:pPr marL="0" lvl="0" indent="0" algn="ctr" defTabSz="755650">
                <a:lnSpc>
                  <a:spcPct val="90000"/>
                </a:lnSpc>
                <a:spcBef>
                  <a:spcPct val="0"/>
                </a:spcBef>
                <a:spcAft>
                  <a:spcPct val="35000"/>
                </a:spcAft>
                <a:buNone/>
              </a:pPr>
              <a:r>
                <a:rPr lang="en-GB" sz="1700" kern="1200" dirty="0"/>
                <a:t>Interruption of </a:t>
              </a:r>
              <a:r>
                <a:rPr lang="en-GB" sz="1700" b="1" kern="1200" dirty="0"/>
                <a:t>production</a:t>
              </a:r>
              <a:r>
                <a:rPr lang="en-GB" sz="1700" kern="1200" dirty="0"/>
                <a:t> and </a:t>
              </a:r>
              <a:r>
                <a:rPr lang="en-GB" sz="1700" b="1" kern="1200" dirty="0"/>
                <a:t>operational</a:t>
              </a:r>
              <a:r>
                <a:rPr lang="en-GB" sz="1700" kern="1200" dirty="0"/>
                <a:t> activities due to changes in climatic variables such as increased temperatures or changes in rainfall patterns</a:t>
              </a:r>
            </a:p>
          </p:txBody>
        </p:sp>
      </p:grpSp>
      <p:grpSp>
        <p:nvGrpSpPr>
          <p:cNvPr id="22" name="Group 21"/>
          <p:cNvGrpSpPr/>
          <p:nvPr/>
        </p:nvGrpSpPr>
        <p:grpSpPr>
          <a:xfrm>
            <a:off x="5490217" y="2640471"/>
            <a:ext cx="3285294" cy="3045941"/>
            <a:chOff x="397264" y="4225"/>
            <a:chExt cx="5152635" cy="5152635"/>
          </a:xfrm>
          <a:scene3d>
            <a:camera prst="orthographicFront">
              <a:rot lat="0" lon="0" rev="0"/>
            </a:camera>
            <a:lightRig rig="contrasting" dir="t">
              <a:rot lat="0" lon="0" rev="1200000"/>
            </a:lightRig>
          </a:scene3d>
        </p:grpSpPr>
        <p:sp>
          <p:nvSpPr>
            <p:cNvPr id="23" name="Oval 22"/>
            <p:cNvSpPr/>
            <p:nvPr/>
          </p:nvSpPr>
          <p:spPr>
            <a:xfrm>
              <a:off x="397264" y="4225"/>
              <a:ext cx="5152635" cy="5152635"/>
            </a:xfrm>
            <a:prstGeom prst="ellipse">
              <a:avLst/>
            </a:prstGeom>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4" name="Oval 4"/>
            <p:cNvSpPr txBox="1"/>
            <p:nvPr/>
          </p:nvSpPr>
          <p:spPr>
            <a:xfrm>
              <a:off x="1151850" y="758811"/>
              <a:ext cx="3643463" cy="3643463"/>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283567" tIns="21590" rIns="283567" bIns="21590" numCol="1" spcCol="1270" anchor="ctr" anchorCtr="0">
              <a:noAutofit/>
            </a:bodyPr>
            <a:lstStyle/>
            <a:p>
              <a:pPr marL="0" lvl="0" indent="0" algn="ctr" defTabSz="755650">
                <a:lnSpc>
                  <a:spcPct val="90000"/>
                </a:lnSpc>
                <a:spcBef>
                  <a:spcPct val="0"/>
                </a:spcBef>
                <a:spcAft>
                  <a:spcPct val="35000"/>
                </a:spcAft>
                <a:buNone/>
              </a:pPr>
              <a:r>
                <a:rPr lang="en-GB" sz="1700" kern="1200" dirty="0"/>
                <a:t>Decreased</a:t>
              </a:r>
              <a:r>
                <a:rPr lang="en-GB" sz="1700" b="1" kern="1200" dirty="0"/>
                <a:t> collections</a:t>
              </a:r>
              <a:r>
                <a:rPr lang="en-GB" sz="1700" kern="1200" dirty="0"/>
                <a:t>, which become impossible in rural areas during extreme weather events, such as during Cyclone </a:t>
              </a:r>
              <a:r>
                <a:rPr lang="en-GB" sz="1700" kern="1200" dirty="0" err="1"/>
                <a:t>Roanu</a:t>
              </a:r>
              <a:r>
                <a:rPr lang="en-GB" sz="1700" kern="1200" dirty="0"/>
                <a:t> in southern Bangladesh </a:t>
              </a:r>
            </a:p>
          </p:txBody>
        </p:sp>
      </p:grpSp>
      <p:grpSp>
        <p:nvGrpSpPr>
          <p:cNvPr id="25" name="Group 24"/>
          <p:cNvGrpSpPr/>
          <p:nvPr/>
        </p:nvGrpSpPr>
        <p:grpSpPr>
          <a:xfrm>
            <a:off x="8260138" y="2617574"/>
            <a:ext cx="3217998" cy="3068837"/>
            <a:chOff x="2458318" y="4225"/>
            <a:chExt cx="5152635" cy="5152635"/>
          </a:xfrm>
          <a:scene3d>
            <a:camera prst="orthographicFront">
              <a:rot lat="0" lon="0" rev="0"/>
            </a:camera>
            <a:lightRig rig="contrasting" dir="t">
              <a:rot lat="0" lon="0" rev="1200000"/>
            </a:lightRig>
          </a:scene3d>
        </p:grpSpPr>
        <p:sp>
          <p:nvSpPr>
            <p:cNvPr id="26" name="Oval 25"/>
            <p:cNvSpPr/>
            <p:nvPr/>
          </p:nvSpPr>
          <p:spPr>
            <a:xfrm>
              <a:off x="2458318" y="4225"/>
              <a:ext cx="5152635" cy="5152635"/>
            </a:xfrm>
            <a:prstGeom prst="ellipse">
              <a:avLst/>
            </a:prstGeom>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7" name="Oval 4"/>
            <p:cNvSpPr txBox="1"/>
            <p:nvPr/>
          </p:nvSpPr>
          <p:spPr>
            <a:xfrm>
              <a:off x="3212904" y="758811"/>
              <a:ext cx="3643463" cy="3643463"/>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283567" tIns="21590" rIns="283567" bIns="21590" numCol="1" spcCol="1270" anchor="ctr" anchorCtr="0">
              <a:noAutofit/>
            </a:bodyPr>
            <a:lstStyle/>
            <a:p>
              <a:pPr marL="0" lvl="0" indent="0" algn="ctr" defTabSz="755650">
                <a:lnSpc>
                  <a:spcPct val="90000"/>
                </a:lnSpc>
                <a:spcBef>
                  <a:spcPct val="0"/>
                </a:spcBef>
                <a:spcAft>
                  <a:spcPct val="35000"/>
                </a:spcAft>
                <a:buNone/>
              </a:pPr>
              <a:r>
                <a:rPr lang="en-GB" sz="1700" kern="1200" dirty="0"/>
                <a:t>Disruption in </a:t>
              </a:r>
              <a:r>
                <a:rPr lang="en-GB" sz="1700" b="1" kern="1200" dirty="0"/>
                <a:t>supply chain</a:t>
              </a:r>
              <a:r>
                <a:rPr lang="en-GB" sz="1700" kern="1200" dirty="0"/>
                <a:t> and </a:t>
              </a:r>
              <a:r>
                <a:rPr lang="en-GB" sz="1700" b="1" kern="1200" dirty="0"/>
                <a:t>logistics </a:t>
              </a:r>
              <a:r>
                <a:rPr lang="en-GB" sz="1700" kern="1200" dirty="0"/>
                <a:t>due to extreme weather event</a:t>
              </a:r>
            </a:p>
          </p:txBody>
        </p:sp>
      </p:grpSp>
    </p:spTree>
    <p:extLst>
      <p:ext uri="{BB962C8B-B14F-4D97-AF65-F5344CB8AC3E}">
        <p14:creationId xmlns:p14="http://schemas.microsoft.com/office/powerpoint/2010/main" val="69628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Content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188" t="13441" b="82979"/>
          <a:stretch/>
        </p:blipFill>
        <p:spPr>
          <a:xfrm>
            <a:off x="-85794" y="0"/>
            <a:ext cx="12277794" cy="600501"/>
          </a:xfrm>
          <a:prstGeom prst="rect">
            <a:avLst/>
          </a:prstGeom>
        </p:spPr>
      </p:pic>
      <p:pic>
        <p:nvPicPr>
          <p:cNvPr id="5" name="Content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188" t="17020" r="51185" b="45352"/>
          <a:stretch/>
        </p:blipFill>
        <p:spPr>
          <a:xfrm>
            <a:off x="-85794" y="600500"/>
            <a:ext cx="5981627" cy="6311849"/>
          </a:xfrm>
          <a:prstGeom prst="rect">
            <a:avLst/>
          </a:prstGeom>
        </p:spPr>
      </p:pic>
      <p:pic>
        <p:nvPicPr>
          <p:cNvPr id="7" name="Content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48815" t="17020" b="45352"/>
          <a:stretch/>
        </p:blipFill>
        <p:spPr>
          <a:xfrm>
            <a:off x="5895832" y="600500"/>
            <a:ext cx="6296167" cy="6311850"/>
          </a:xfrm>
          <a:prstGeom prst="rect">
            <a:avLst/>
          </a:prstGeom>
        </p:spPr>
      </p:pic>
    </p:spTree>
    <p:extLst>
      <p:ext uri="{BB962C8B-B14F-4D97-AF65-F5344CB8AC3E}">
        <p14:creationId xmlns:p14="http://schemas.microsoft.com/office/powerpoint/2010/main" val="31317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596" y="648936"/>
            <a:ext cx="9926178" cy="1320800"/>
          </a:xfrm>
        </p:spPr>
        <p:txBody>
          <a:bodyPr>
            <a:normAutofit/>
          </a:bodyPr>
          <a:lstStyle/>
          <a:p>
            <a:r>
              <a:rPr lang="en-GB" sz="3200" dirty="0"/>
              <a:t>Business opportunities presented by climate change </a:t>
            </a:r>
            <a:endParaRPr lang="en-US" sz="3200" dirty="0"/>
          </a:p>
        </p:txBody>
      </p:sp>
      <p:graphicFrame>
        <p:nvGraphicFramePr>
          <p:cNvPr id="9" name="Diagramma 259"/>
          <p:cNvGraphicFramePr>
            <a:graphicFrameLocks noGrp="1"/>
          </p:cNvGraphicFramePr>
          <p:nvPr>
            <p:ph sz="half" idx="1"/>
            <p:extLst>
              <p:ext uri="{D42A27DB-BD31-4B8C-83A1-F6EECF244321}">
                <p14:modId xmlns:p14="http://schemas.microsoft.com/office/powerpoint/2010/main" val="2598454430"/>
              </p:ext>
            </p:extLst>
          </p:nvPr>
        </p:nvGraphicFramePr>
        <p:xfrm>
          <a:off x="539646" y="1315453"/>
          <a:ext cx="9475128" cy="449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p:nvPr/>
        </p:nvPicPr>
        <p:blipFill>
          <a:blip r:embed="rId8">
            <a:extLst>
              <a:ext uri="{28A0092B-C50C-407E-A947-70E740481C1C}">
                <a14:useLocalDpi xmlns:a14="http://schemas.microsoft.com/office/drawing/2010/main" val="0"/>
              </a:ext>
            </a:extLst>
          </a:blip>
          <a:stretch>
            <a:fillRect/>
          </a:stretch>
        </p:blipFill>
        <p:spPr>
          <a:xfrm>
            <a:off x="539646" y="5873875"/>
            <a:ext cx="1722294" cy="825411"/>
          </a:xfrm>
          <a:prstGeom prst="rect">
            <a:avLst/>
          </a:prstGeom>
        </p:spPr>
      </p:pic>
      <p:pic>
        <p:nvPicPr>
          <p:cNvPr id="11" name="Picture 10" descr="Description: acclimatise-logo"/>
          <p:cNvPicPr/>
          <p:nvPr/>
        </p:nvPicPr>
        <p:blipFill>
          <a:blip r:embed="rId9"/>
          <a:srcRect/>
          <a:stretch>
            <a:fillRect/>
          </a:stretch>
        </p:blipFill>
        <p:spPr bwMode="auto">
          <a:xfrm>
            <a:off x="2541959" y="6183373"/>
            <a:ext cx="1515819" cy="884677"/>
          </a:xfrm>
          <a:prstGeom prst="rect">
            <a:avLst/>
          </a:prstGeom>
          <a:noFill/>
        </p:spPr>
      </p:pic>
      <p:pic>
        <p:nvPicPr>
          <p:cNvPr id="12" name="Immagine 5" descr="C:\Users\Utente\Dropbox\50103 CDKN Bangladesh GCF's PSF\PM\Logos\ICCCAD_Logo_main.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08139" y="5686892"/>
            <a:ext cx="1307913" cy="1034810"/>
          </a:xfrm>
          <a:prstGeom prst="rect">
            <a:avLst/>
          </a:prstGeom>
          <a:noFill/>
          <a:ln>
            <a:noFill/>
          </a:ln>
        </p:spPr>
      </p:pic>
      <p:pic>
        <p:nvPicPr>
          <p:cNvPr id="13" name="Immagine 4" descr="C:\Users\Utente\Dropbox\50103 CDKN Bangladesh GCF's PSF\PM\Logos\IIED.jpg"/>
          <p:cNvPicPr/>
          <p:nvPr/>
        </p:nvPicPr>
        <p:blipFill>
          <a:blip r:embed="rId11">
            <a:extLst>
              <a:ext uri="{28A0092B-C50C-407E-A947-70E740481C1C}">
                <a14:useLocalDpi xmlns:a14="http://schemas.microsoft.com/office/drawing/2010/main" val="0"/>
              </a:ext>
            </a:extLst>
          </a:blip>
          <a:srcRect/>
          <a:stretch>
            <a:fillRect/>
          </a:stretch>
        </p:blipFill>
        <p:spPr bwMode="auto">
          <a:xfrm>
            <a:off x="6691267" y="6036500"/>
            <a:ext cx="1976590" cy="662786"/>
          </a:xfrm>
          <a:prstGeom prst="rect">
            <a:avLst/>
          </a:prstGeom>
          <a:noFill/>
          <a:ln>
            <a:noFill/>
          </a:ln>
        </p:spPr>
      </p:pic>
      <p:pic>
        <p:nvPicPr>
          <p:cNvPr id="14" name="Immagine 5" descr="C:\Users\Utente\Dropbox\50103 CDKN Bangladesh GCF's PSF\PM\Logos\ICCCAD_Logo_main.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08139" y="5686892"/>
            <a:ext cx="1507848" cy="1034810"/>
          </a:xfrm>
          <a:prstGeom prst="rect">
            <a:avLst/>
          </a:prstGeom>
          <a:noFill/>
          <a:ln>
            <a:noFill/>
          </a:ln>
        </p:spPr>
      </p:pic>
      <p:pic>
        <p:nvPicPr>
          <p:cNvPr id="15" name="Immagine 4" descr="C:\Users\Utente\Dropbox\50103 CDKN Bangladesh GCF's PSF\PM\Logos\IIED.jpg"/>
          <p:cNvPicPr/>
          <p:nvPr/>
        </p:nvPicPr>
        <p:blipFill>
          <a:blip r:embed="rId11">
            <a:extLst>
              <a:ext uri="{28A0092B-C50C-407E-A947-70E740481C1C}">
                <a14:useLocalDpi xmlns:a14="http://schemas.microsoft.com/office/drawing/2010/main" val="0"/>
              </a:ext>
            </a:extLst>
          </a:blip>
          <a:srcRect/>
          <a:stretch>
            <a:fillRect/>
          </a:stretch>
        </p:blipFill>
        <p:spPr bwMode="auto">
          <a:xfrm>
            <a:off x="6550702" y="6036500"/>
            <a:ext cx="2117155" cy="662786"/>
          </a:xfrm>
          <a:prstGeom prst="rect">
            <a:avLst/>
          </a:prstGeom>
          <a:noFill/>
          <a:ln>
            <a:noFill/>
          </a:ln>
        </p:spPr>
      </p:pic>
      <p:sp>
        <p:nvSpPr>
          <p:cNvPr id="3" name="Rectangle 2"/>
          <p:cNvSpPr/>
          <p:nvPr/>
        </p:nvSpPr>
        <p:spPr>
          <a:xfrm>
            <a:off x="539646" y="5311726"/>
            <a:ext cx="3177473" cy="246221"/>
          </a:xfrm>
          <a:prstGeom prst="rect">
            <a:avLst/>
          </a:prstGeom>
        </p:spPr>
        <p:txBody>
          <a:bodyPr wrap="none">
            <a:spAutoFit/>
          </a:bodyPr>
          <a:lstStyle/>
          <a:p>
            <a:r>
              <a:rPr lang="en-GB" sz="1000" dirty="0"/>
              <a:t>Adapted from PricewaterhouseCoopers (PWC), 2013</a:t>
            </a:r>
          </a:p>
        </p:txBody>
      </p:sp>
    </p:spTree>
    <p:extLst>
      <p:ext uri="{BB962C8B-B14F-4D97-AF65-F5344CB8AC3E}">
        <p14:creationId xmlns:p14="http://schemas.microsoft.com/office/powerpoint/2010/main" val="2825198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3821" y="0"/>
            <a:ext cx="9208069" cy="1320800"/>
          </a:xfrm>
        </p:spPr>
        <p:txBody>
          <a:bodyPr>
            <a:normAutofit/>
          </a:bodyPr>
          <a:lstStyle/>
          <a:p>
            <a:r>
              <a:rPr lang="en-GB" sz="3200" dirty="0"/>
              <a:t>Opportunities perceived by Bangladeshi businesses due to climate change </a:t>
            </a:r>
          </a:p>
        </p:txBody>
      </p:sp>
      <p:sp>
        <p:nvSpPr>
          <p:cNvPr id="4" name="Rectangle 3"/>
          <p:cNvSpPr/>
          <p:nvPr/>
        </p:nvSpPr>
        <p:spPr>
          <a:xfrm>
            <a:off x="466898" y="6488668"/>
            <a:ext cx="5604717" cy="276999"/>
          </a:xfrm>
          <a:prstGeom prst="rect">
            <a:avLst/>
          </a:prstGeom>
        </p:spPr>
        <p:txBody>
          <a:bodyPr wrap="square">
            <a:spAutoFit/>
          </a:bodyPr>
          <a:lstStyle/>
          <a:p>
            <a:r>
              <a:rPr lang="en-GB" sz="1200" dirty="0"/>
              <a:t>Source: interviews with in-country stakeholders</a:t>
            </a:r>
          </a:p>
        </p:txBody>
      </p:sp>
      <p:graphicFrame>
        <p:nvGraphicFramePr>
          <p:cNvPr id="6" name="Chart 5"/>
          <p:cNvGraphicFramePr>
            <a:graphicFrameLocks/>
          </p:cNvGraphicFramePr>
          <p:nvPr>
            <p:extLst>
              <p:ext uri="{D42A27DB-BD31-4B8C-83A1-F6EECF244321}">
                <p14:modId xmlns:p14="http://schemas.microsoft.com/office/powerpoint/2010/main" val="3346238554"/>
              </p:ext>
            </p:extLst>
          </p:nvPr>
        </p:nvGraphicFramePr>
        <p:xfrm>
          <a:off x="1768348" y="2026971"/>
          <a:ext cx="8606534" cy="473869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66898" y="1320800"/>
            <a:ext cx="8322755" cy="369332"/>
          </a:xfrm>
          <a:prstGeom prst="rect">
            <a:avLst/>
          </a:prstGeom>
        </p:spPr>
        <p:txBody>
          <a:bodyPr wrap="square">
            <a:spAutoFit/>
          </a:bodyPr>
          <a:lstStyle/>
          <a:p>
            <a:pPr marL="285750" indent="-285750">
              <a:buClr>
                <a:schemeClr val="accent1"/>
              </a:buClr>
              <a:buFont typeface="Wingdings" panose="05000000000000000000" pitchFamily="2" charset="2"/>
              <a:buChar char="Ø"/>
            </a:pPr>
            <a:r>
              <a:rPr lang="en-GB" dirty="0"/>
              <a:t>By nature businesses actors are risk averse, profit-seeking entities</a:t>
            </a:r>
          </a:p>
        </p:txBody>
      </p:sp>
    </p:spTree>
    <p:extLst>
      <p:ext uri="{BB962C8B-B14F-4D97-AF65-F5344CB8AC3E}">
        <p14:creationId xmlns:p14="http://schemas.microsoft.com/office/powerpoint/2010/main" val="1428114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697"/>
            <a:ext cx="11405661" cy="967504"/>
          </a:xfrm>
        </p:spPr>
        <p:txBody>
          <a:bodyPr>
            <a:normAutofit fontScale="90000"/>
          </a:bodyPr>
          <a:lstStyle/>
          <a:p>
            <a:r>
              <a:rPr lang="en-GB" dirty="0"/>
              <a:t>A closer look at first movers from Bangladesh’s businesses </a:t>
            </a:r>
          </a:p>
        </p:txBody>
      </p:sp>
      <p:sp>
        <p:nvSpPr>
          <p:cNvPr id="6" name="Freeform 5"/>
          <p:cNvSpPr/>
          <p:nvPr/>
        </p:nvSpPr>
        <p:spPr>
          <a:xfrm>
            <a:off x="3055362" y="1018330"/>
            <a:ext cx="9136638" cy="927848"/>
          </a:xfrm>
          <a:custGeom>
            <a:avLst/>
            <a:gdLst>
              <a:gd name="connsiteX0" fmla="*/ 154644 w 927846"/>
              <a:gd name="connsiteY0" fmla="*/ 0 h 8031456"/>
              <a:gd name="connsiteX1" fmla="*/ 773202 w 927846"/>
              <a:gd name="connsiteY1" fmla="*/ 0 h 8031456"/>
              <a:gd name="connsiteX2" fmla="*/ 927846 w 927846"/>
              <a:gd name="connsiteY2" fmla="*/ 154644 h 8031456"/>
              <a:gd name="connsiteX3" fmla="*/ 927846 w 927846"/>
              <a:gd name="connsiteY3" fmla="*/ 8031456 h 8031456"/>
              <a:gd name="connsiteX4" fmla="*/ 927846 w 927846"/>
              <a:gd name="connsiteY4" fmla="*/ 8031456 h 8031456"/>
              <a:gd name="connsiteX5" fmla="*/ 0 w 927846"/>
              <a:gd name="connsiteY5" fmla="*/ 8031456 h 8031456"/>
              <a:gd name="connsiteX6" fmla="*/ 0 w 927846"/>
              <a:gd name="connsiteY6" fmla="*/ 8031456 h 8031456"/>
              <a:gd name="connsiteX7" fmla="*/ 0 w 927846"/>
              <a:gd name="connsiteY7" fmla="*/ 154644 h 8031456"/>
              <a:gd name="connsiteX8" fmla="*/ 154644 w 927846"/>
              <a:gd name="connsiteY8" fmla="*/ 0 h 803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846" h="8031456">
                <a:moveTo>
                  <a:pt x="927846" y="1338605"/>
                </a:moveTo>
                <a:lnTo>
                  <a:pt x="927846" y="6692851"/>
                </a:lnTo>
                <a:cubicBezTo>
                  <a:pt x="927846" y="7432144"/>
                  <a:pt x="919847" y="8031452"/>
                  <a:pt x="909981" y="8031452"/>
                </a:cubicBezTo>
                <a:lnTo>
                  <a:pt x="0" y="8031452"/>
                </a:lnTo>
                <a:lnTo>
                  <a:pt x="0" y="8031452"/>
                </a:lnTo>
                <a:lnTo>
                  <a:pt x="0" y="4"/>
                </a:lnTo>
                <a:lnTo>
                  <a:pt x="0" y="4"/>
                </a:lnTo>
                <a:lnTo>
                  <a:pt x="909981" y="4"/>
                </a:lnTo>
                <a:cubicBezTo>
                  <a:pt x="919847" y="4"/>
                  <a:pt x="927846" y="599312"/>
                  <a:pt x="927846" y="1338605"/>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0" tIns="73870" rIns="102444" bIns="7387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In the agribusiness, R&amp;D on climate resilient seeds and fertilisers (e.g. saline-resistant and drought-resistant seeds) and increasing sales of these varieties</a:t>
            </a:r>
          </a:p>
        </p:txBody>
      </p:sp>
      <p:sp>
        <p:nvSpPr>
          <p:cNvPr id="7" name="Freeform 6"/>
          <p:cNvSpPr/>
          <p:nvPr/>
        </p:nvSpPr>
        <p:spPr>
          <a:xfrm>
            <a:off x="452836" y="897767"/>
            <a:ext cx="2573791" cy="1159808"/>
          </a:xfrm>
          <a:custGeom>
            <a:avLst/>
            <a:gdLst>
              <a:gd name="connsiteX0" fmla="*/ 0 w 2262461"/>
              <a:gd name="connsiteY0" fmla="*/ 193305 h 1159808"/>
              <a:gd name="connsiteX1" fmla="*/ 193305 w 2262461"/>
              <a:gd name="connsiteY1" fmla="*/ 0 h 1159808"/>
              <a:gd name="connsiteX2" fmla="*/ 2069156 w 2262461"/>
              <a:gd name="connsiteY2" fmla="*/ 0 h 1159808"/>
              <a:gd name="connsiteX3" fmla="*/ 2262461 w 2262461"/>
              <a:gd name="connsiteY3" fmla="*/ 193305 h 1159808"/>
              <a:gd name="connsiteX4" fmla="*/ 2262461 w 2262461"/>
              <a:gd name="connsiteY4" fmla="*/ 966503 h 1159808"/>
              <a:gd name="connsiteX5" fmla="*/ 2069156 w 2262461"/>
              <a:gd name="connsiteY5" fmla="*/ 1159808 h 1159808"/>
              <a:gd name="connsiteX6" fmla="*/ 193305 w 2262461"/>
              <a:gd name="connsiteY6" fmla="*/ 1159808 h 1159808"/>
              <a:gd name="connsiteX7" fmla="*/ 0 w 2262461"/>
              <a:gd name="connsiteY7" fmla="*/ 966503 h 1159808"/>
              <a:gd name="connsiteX8" fmla="*/ 0 w 2262461"/>
              <a:gd name="connsiteY8" fmla="*/ 193305 h 115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2461" h="1159808">
                <a:moveTo>
                  <a:pt x="0" y="193305"/>
                </a:moveTo>
                <a:cubicBezTo>
                  <a:pt x="0" y="86546"/>
                  <a:pt x="86546" y="0"/>
                  <a:pt x="193305" y="0"/>
                </a:cubicBezTo>
                <a:lnTo>
                  <a:pt x="2069156" y="0"/>
                </a:lnTo>
                <a:cubicBezTo>
                  <a:pt x="2175915" y="0"/>
                  <a:pt x="2262461" y="86546"/>
                  <a:pt x="2262461" y="193305"/>
                </a:cubicBezTo>
                <a:lnTo>
                  <a:pt x="2262461" y="966503"/>
                </a:lnTo>
                <a:cubicBezTo>
                  <a:pt x="2262461" y="1073262"/>
                  <a:pt x="2175915" y="1159808"/>
                  <a:pt x="2069156" y="1159808"/>
                </a:cubicBezTo>
                <a:lnTo>
                  <a:pt x="193305" y="1159808"/>
                </a:lnTo>
                <a:cubicBezTo>
                  <a:pt x="86546" y="1159808"/>
                  <a:pt x="0" y="1073262"/>
                  <a:pt x="0" y="966503"/>
                </a:cubicBezTo>
                <a:lnTo>
                  <a:pt x="0" y="19330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5197" tIns="90907" rIns="125197" bIns="90907" numCol="1" spcCol="1270" anchor="ctr" anchorCtr="0">
            <a:noAutofit/>
          </a:bodyPr>
          <a:lstStyle/>
          <a:p>
            <a:pPr lvl="0" algn="ctr" defTabSz="800100">
              <a:lnSpc>
                <a:spcPct val="90000"/>
              </a:lnSpc>
              <a:spcBef>
                <a:spcPct val="0"/>
              </a:spcBef>
              <a:spcAft>
                <a:spcPct val="35000"/>
              </a:spcAft>
            </a:pPr>
            <a:r>
              <a:rPr lang="en-GB" sz="1800" b="1" kern="1200" dirty="0"/>
              <a:t>Development of new products and services</a:t>
            </a:r>
          </a:p>
        </p:txBody>
      </p:sp>
      <p:sp>
        <p:nvSpPr>
          <p:cNvPr id="8" name="Freeform 7"/>
          <p:cNvSpPr/>
          <p:nvPr/>
        </p:nvSpPr>
        <p:spPr>
          <a:xfrm>
            <a:off x="3055362" y="2236129"/>
            <a:ext cx="9136638" cy="927848"/>
          </a:xfrm>
          <a:custGeom>
            <a:avLst/>
            <a:gdLst>
              <a:gd name="connsiteX0" fmla="*/ 154644 w 927846"/>
              <a:gd name="connsiteY0" fmla="*/ 0 h 8031456"/>
              <a:gd name="connsiteX1" fmla="*/ 773202 w 927846"/>
              <a:gd name="connsiteY1" fmla="*/ 0 h 8031456"/>
              <a:gd name="connsiteX2" fmla="*/ 927846 w 927846"/>
              <a:gd name="connsiteY2" fmla="*/ 154644 h 8031456"/>
              <a:gd name="connsiteX3" fmla="*/ 927846 w 927846"/>
              <a:gd name="connsiteY3" fmla="*/ 8031456 h 8031456"/>
              <a:gd name="connsiteX4" fmla="*/ 927846 w 927846"/>
              <a:gd name="connsiteY4" fmla="*/ 8031456 h 8031456"/>
              <a:gd name="connsiteX5" fmla="*/ 0 w 927846"/>
              <a:gd name="connsiteY5" fmla="*/ 8031456 h 8031456"/>
              <a:gd name="connsiteX6" fmla="*/ 0 w 927846"/>
              <a:gd name="connsiteY6" fmla="*/ 8031456 h 8031456"/>
              <a:gd name="connsiteX7" fmla="*/ 0 w 927846"/>
              <a:gd name="connsiteY7" fmla="*/ 154644 h 8031456"/>
              <a:gd name="connsiteX8" fmla="*/ 154644 w 927846"/>
              <a:gd name="connsiteY8" fmla="*/ 0 h 803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846" h="8031456">
                <a:moveTo>
                  <a:pt x="927846" y="1338605"/>
                </a:moveTo>
                <a:lnTo>
                  <a:pt x="927846" y="6692851"/>
                </a:lnTo>
                <a:cubicBezTo>
                  <a:pt x="927846" y="7432144"/>
                  <a:pt x="919847" y="8031452"/>
                  <a:pt x="909981" y="8031452"/>
                </a:cubicBezTo>
                <a:lnTo>
                  <a:pt x="0" y="8031452"/>
                </a:lnTo>
                <a:lnTo>
                  <a:pt x="0" y="8031452"/>
                </a:lnTo>
                <a:lnTo>
                  <a:pt x="0" y="4"/>
                </a:lnTo>
                <a:lnTo>
                  <a:pt x="0" y="4"/>
                </a:lnTo>
                <a:lnTo>
                  <a:pt x="909981" y="4"/>
                </a:lnTo>
                <a:cubicBezTo>
                  <a:pt x="919847" y="4"/>
                  <a:pt x="927846" y="599312"/>
                  <a:pt x="927846" y="1338605"/>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0" tIns="73870" rIns="102444" bIns="7387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Commercial financial institutions active in energy sector have expanded into new markets such as energy efficiency, brick kiln industry, bio gas and solar irrigation pumps</a:t>
            </a:r>
          </a:p>
        </p:txBody>
      </p:sp>
      <p:sp>
        <p:nvSpPr>
          <p:cNvPr id="9" name="Freeform 8"/>
          <p:cNvSpPr/>
          <p:nvPr/>
        </p:nvSpPr>
        <p:spPr>
          <a:xfrm>
            <a:off x="481571" y="2120147"/>
            <a:ext cx="2573791" cy="1159808"/>
          </a:xfrm>
          <a:custGeom>
            <a:avLst/>
            <a:gdLst>
              <a:gd name="connsiteX0" fmla="*/ 0 w 2262461"/>
              <a:gd name="connsiteY0" fmla="*/ 193305 h 1159808"/>
              <a:gd name="connsiteX1" fmla="*/ 193305 w 2262461"/>
              <a:gd name="connsiteY1" fmla="*/ 0 h 1159808"/>
              <a:gd name="connsiteX2" fmla="*/ 2069156 w 2262461"/>
              <a:gd name="connsiteY2" fmla="*/ 0 h 1159808"/>
              <a:gd name="connsiteX3" fmla="*/ 2262461 w 2262461"/>
              <a:gd name="connsiteY3" fmla="*/ 193305 h 1159808"/>
              <a:gd name="connsiteX4" fmla="*/ 2262461 w 2262461"/>
              <a:gd name="connsiteY4" fmla="*/ 966503 h 1159808"/>
              <a:gd name="connsiteX5" fmla="*/ 2069156 w 2262461"/>
              <a:gd name="connsiteY5" fmla="*/ 1159808 h 1159808"/>
              <a:gd name="connsiteX6" fmla="*/ 193305 w 2262461"/>
              <a:gd name="connsiteY6" fmla="*/ 1159808 h 1159808"/>
              <a:gd name="connsiteX7" fmla="*/ 0 w 2262461"/>
              <a:gd name="connsiteY7" fmla="*/ 966503 h 1159808"/>
              <a:gd name="connsiteX8" fmla="*/ 0 w 2262461"/>
              <a:gd name="connsiteY8" fmla="*/ 193305 h 115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2461" h="1159808">
                <a:moveTo>
                  <a:pt x="0" y="193305"/>
                </a:moveTo>
                <a:cubicBezTo>
                  <a:pt x="0" y="86546"/>
                  <a:pt x="86546" y="0"/>
                  <a:pt x="193305" y="0"/>
                </a:cubicBezTo>
                <a:lnTo>
                  <a:pt x="2069156" y="0"/>
                </a:lnTo>
                <a:cubicBezTo>
                  <a:pt x="2175915" y="0"/>
                  <a:pt x="2262461" y="86546"/>
                  <a:pt x="2262461" y="193305"/>
                </a:cubicBezTo>
                <a:lnTo>
                  <a:pt x="2262461" y="966503"/>
                </a:lnTo>
                <a:cubicBezTo>
                  <a:pt x="2262461" y="1073262"/>
                  <a:pt x="2175915" y="1159808"/>
                  <a:pt x="2069156" y="1159808"/>
                </a:cubicBezTo>
                <a:lnTo>
                  <a:pt x="193305" y="1159808"/>
                </a:lnTo>
                <a:cubicBezTo>
                  <a:pt x="86546" y="1159808"/>
                  <a:pt x="0" y="1073262"/>
                  <a:pt x="0" y="966503"/>
                </a:cubicBezTo>
                <a:lnTo>
                  <a:pt x="0" y="19330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5197" tIns="90907" rIns="125197" bIns="90907" numCol="1" spcCol="1270" anchor="ctr" anchorCtr="0">
            <a:noAutofit/>
          </a:bodyPr>
          <a:lstStyle/>
          <a:p>
            <a:pPr lvl="0" algn="ctr" defTabSz="800100">
              <a:lnSpc>
                <a:spcPct val="90000"/>
              </a:lnSpc>
              <a:spcBef>
                <a:spcPct val="0"/>
              </a:spcBef>
              <a:spcAft>
                <a:spcPct val="35000"/>
              </a:spcAft>
            </a:pPr>
            <a:r>
              <a:rPr lang="en-GB" sz="1800" b="1" kern="1200"/>
              <a:t>New or expanded markets</a:t>
            </a:r>
          </a:p>
        </p:txBody>
      </p:sp>
      <p:sp>
        <p:nvSpPr>
          <p:cNvPr id="10" name="Freeform 9"/>
          <p:cNvSpPr/>
          <p:nvPr/>
        </p:nvSpPr>
        <p:spPr>
          <a:xfrm>
            <a:off x="3055362" y="3453928"/>
            <a:ext cx="9136638" cy="927847"/>
          </a:xfrm>
          <a:custGeom>
            <a:avLst/>
            <a:gdLst>
              <a:gd name="connsiteX0" fmla="*/ 154644 w 927846"/>
              <a:gd name="connsiteY0" fmla="*/ 0 h 8031456"/>
              <a:gd name="connsiteX1" fmla="*/ 773202 w 927846"/>
              <a:gd name="connsiteY1" fmla="*/ 0 h 8031456"/>
              <a:gd name="connsiteX2" fmla="*/ 927846 w 927846"/>
              <a:gd name="connsiteY2" fmla="*/ 154644 h 8031456"/>
              <a:gd name="connsiteX3" fmla="*/ 927846 w 927846"/>
              <a:gd name="connsiteY3" fmla="*/ 8031456 h 8031456"/>
              <a:gd name="connsiteX4" fmla="*/ 927846 w 927846"/>
              <a:gd name="connsiteY4" fmla="*/ 8031456 h 8031456"/>
              <a:gd name="connsiteX5" fmla="*/ 0 w 927846"/>
              <a:gd name="connsiteY5" fmla="*/ 8031456 h 8031456"/>
              <a:gd name="connsiteX6" fmla="*/ 0 w 927846"/>
              <a:gd name="connsiteY6" fmla="*/ 8031456 h 8031456"/>
              <a:gd name="connsiteX7" fmla="*/ 0 w 927846"/>
              <a:gd name="connsiteY7" fmla="*/ 154644 h 8031456"/>
              <a:gd name="connsiteX8" fmla="*/ 154644 w 927846"/>
              <a:gd name="connsiteY8" fmla="*/ 0 h 803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846" h="8031456">
                <a:moveTo>
                  <a:pt x="927846" y="1338605"/>
                </a:moveTo>
                <a:lnTo>
                  <a:pt x="927846" y="6692851"/>
                </a:lnTo>
                <a:cubicBezTo>
                  <a:pt x="927846" y="7432144"/>
                  <a:pt x="919847" y="8031452"/>
                  <a:pt x="909981" y="8031452"/>
                </a:cubicBezTo>
                <a:lnTo>
                  <a:pt x="0" y="8031452"/>
                </a:lnTo>
                <a:lnTo>
                  <a:pt x="0" y="8031452"/>
                </a:lnTo>
                <a:lnTo>
                  <a:pt x="0" y="4"/>
                </a:lnTo>
                <a:lnTo>
                  <a:pt x="0" y="4"/>
                </a:lnTo>
                <a:lnTo>
                  <a:pt x="909981" y="4"/>
                </a:lnTo>
                <a:cubicBezTo>
                  <a:pt x="919847" y="4"/>
                  <a:pt x="927846" y="599312"/>
                  <a:pt x="927846" y="1338605"/>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0" tIns="73869" rIns="102444" bIns="73870" numCol="1" spcCol="1270" anchor="ctr" anchorCtr="0">
            <a:noAutofit/>
          </a:bodyPr>
          <a:lstStyle/>
          <a:p>
            <a:pPr marL="114300" lvl="1" indent="-114300" defTabSz="666750">
              <a:lnSpc>
                <a:spcPct val="90000"/>
              </a:lnSpc>
              <a:spcBef>
                <a:spcPct val="0"/>
              </a:spcBef>
              <a:spcAft>
                <a:spcPct val="15000"/>
              </a:spcAft>
              <a:buChar char="••"/>
            </a:pPr>
            <a:r>
              <a:rPr lang="en-GB" sz="1500" dirty="0"/>
              <a:t>An agribusiness company uses a variety of local organic fertiliser sources so that continuity is not disrupted if one source is unavailable due to climate-related events</a:t>
            </a:r>
          </a:p>
        </p:txBody>
      </p:sp>
      <p:sp>
        <p:nvSpPr>
          <p:cNvPr id="11" name="Freeform 10"/>
          <p:cNvSpPr/>
          <p:nvPr/>
        </p:nvSpPr>
        <p:spPr>
          <a:xfrm>
            <a:off x="481570" y="3333364"/>
            <a:ext cx="2573791" cy="1159808"/>
          </a:xfrm>
          <a:custGeom>
            <a:avLst/>
            <a:gdLst>
              <a:gd name="connsiteX0" fmla="*/ 0 w 2262461"/>
              <a:gd name="connsiteY0" fmla="*/ 193305 h 1159808"/>
              <a:gd name="connsiteX1" fmla="*/ 193305 w 2262461"/>
              <a:gd name="connsiteY1" fmla="*/ 0 h 1159808"/>
              <a:gd name="connsiteX2" fmla="*/ 2069156 w 2262461"/>
              <a:gd name="connsiteY2" fmla="*/ 0 h 1159808"/>
              <a:gd name="connsiteX3" fmla="*/ 2262461 w 2262461"/>
              <a:gd name="connsiteY3" fmla="*/ 193305 h 1159808"/>
              <a:gd name="connsiteX4" fmla="*/ 2262461 w 2262461"/>
              <a:gd name="connsiteY4" fmla="*/ 966503 h 1159808"/>
              <a:gd name="connsiteX5" fmla="*/ 2069156 w 2262461"/>
              <a:gd name="connsiteY5" fmla="*/ 1159808 h 1159808"/>
              <a:gd name="connsiteX6" fmla="*/ 193305 w 2262461"/>
              <a:gd name="connsiteY6" fmla="*/ 1159808 h 1159808"/>
              <a:gd name="connsiteX7" fmla="*/ 0 w 2262461"/>
              <a:gd name="connsiteY7" fmla="*/ 966503 h 1159808"/>
              <a:gd name="connsiteX8" fmla="*/ 0 w 2262461"/>
              <a:gd name="connsiteY8" fmla="*/ 193305 h 115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2461" h="1159808">
                <a:moveTo>
                  <a:pt x="0" y="193305"/>
                </a:moveTo>
                <a:cubicBezTo>
                  <a:pt x="0" y="86546"/>
                  <a:pt x="86546" y="0"/>
                  <a:pt x="193305" y="0"/>
                </a:cubicBezTo>
                <a:lnTo>
                  <a:pt x="2069156" y="0"/>
                </a:lnTo>
                <a:cubicBezTo>
                  <a:pt x="2175915" y="0"/>
                  <a:pt x="2262461" y="86546"/>
                  <a:pt x="2262461" y="193305"/>
                </a:cubicBezTo>
                <a:lnTo>
                  <a:pt x="2262461" y="966503"/>
                </a:lnTo>
                <a:cubicBezTo>
                  <a:pt x="2262461" y="1073262"/>
                  <a:pt x="2175915" y="1159808"/>
                  <a:pt x="2069156" y="1159808"/>
                </a:cubicBezTo>
                <a:lnTo>
                  <a:pt x="193305" y="1159808"/>
                </a:lnTo>
                <a:cubicBezTo>
                  <a:pt x="86546" y="1159808"/>
                  <a:pt x="0" y="1073262"/>
                  <a:pt x="0" y="966503"/>
                </a:cubicBezTo>
                <a:lnTo>
                  <a:pt x="0" y="19330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5197" tIns="90907" rIns="125197" bIns="90907" numCol="1" spcCol="1270" anchor="ctr" anchorCtr="0">
            <a:noAutofit/>
          </a:bodyPr>
          <a:lstStyle/>
          <a:p>
            <a:pPr lvl="0" algn="ctr" defTabSz="800100">
              <a:lnSpc>
                <a:spcPct val="90000"/>
              </a:lnSpc>
              <a:spcBef>
                <a:spcPct val="0"/>
              </a:spcBef>
              <a:spcAft>
                <a:spcPct val="35000"/>
              </a:spcAft>
            </a:pPr>
            <a:r>
              <a:rPr lang="en-GB" sz="1800" b="1" kern="1200"/>
              <a:t>Securing supply chain</a:t>
            </a:r>
          </a:p>
        </p:txBody>
      </p:sp>
      <p:sp>
        <p:nvSpPr>
          <p:cNvPr id="12" name="Freeform 11"/>
          <p:cNvSpPr/>
          <p:nvPr/>
        </p:nvSpPr>
        <p:spPr>
          <a:xfrm>
            <a:off x="3105550" y="4671725"/>
            <a:ext cx="9121551" cy="927847"/>
          </a:xfrm>
          <a:custGeom>
            <a:avLst/>
            <a:gdLst>
              <a:gd name="connsiteX0" fmla="*/ 154644 w 927846"/>
              <a:gd name="connsiteY0" fmla="*/ 0 h 8018194"/>
              <a:gd name="connsiteX1" fmla="*/ 773202 w 927846"/>
              <a:gd name="connsiteY1" fmla="*/ 0 h 8018194"/>
              <a:gd name="connsiteX2" fmla="*/ 927846 w 927846"/>
              <a:gd name="connsiteY2" fmla="*/ 154644 h 8018194"/>
              <a:gd name="connsiteX3" fmla="*/ 927846 w 927846"/>
              <a:gd name="connsiteY3" fmla="*/ 8018194 h 8018194"/>
              <a:gd name="connsiteX4" fmla="*/ 927846 w 927846"/>
              <a:gd name="connsiteY4" fmla="*/ 8018194 h 8018194"/>
              <a:gd name="connsiteX5" fmla="*/ 0 w 927846"/>
              <a:gd name="connsiteY5" fmla="*/ 8018194 h 8018194"/>
              <a:gd name="connsiteX6" fmla="*/ 0 w 927846"/>
              <a:gd name="connsiteY6" fmla="*/ 8018194 h 8018194"/>
              <a:gd name="connsiteX7" fmla="*/ 0 w 927846"/>
              <a:gd name="connsiteY7" fmla="*/ 154644 h 8018194"/>
              <a:gd name="connsiteX8" fmla="*/ 154644 w 927846"/>
              <a:gd name="connsiteY8" fmla="*/ 0 h 801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846" h="8018194">
                <a:moveTo>
                  <a:pt x="927846" y="1336394"/>
                </a:moveTo>
                <a:lnTo>
                  <a:pt x="927846" y="6681800"/>
                </a:lnTo>
                <a:cubicBezTo>
                  <a:pt x="927846" y="7419872"/>
                  <a:pt x="919834" y="8018190"/>
                  <a:pt x="909951" y="8018190"/>
                </a:cubicBezTo>
                <a:lnTo>
                  <a:pt x="0" y="8018190"/>
                </a:lnTo>
                <a:lnTo>
                  <a:pt x="0" y="8018190"/>
                </a:lnTo>
                <a:lnTo>
                  <a:pt x="0" y="4"/>
                </a:lnTo>
                <a:lnTo>
                  <a:pt x="0" y="4"/>
                </a:lnTo>
                <a:lnTo>
                  <a:pt x="909951" y="4"/>
                </a:lnTo>
                <a:cubicBezTo>
                  <a:pt x="919834" y="4"/>
                  <a:pt x="927846" y="598322"/>
                  <a:pt x="927846" y="1336394"/>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71964" rIns="98634" bIns="7196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A commercial bank has 2 solar ATMs which have no fuel costs. Due to other energy efficiency installations such as smart lighting and IP telephones, the bank's overall electricity bill has reduced</a:t>
            </a:r>
          </a:p>
        </p:txBody>
      </p:sp>
      <p:sp>
        <p:nvSpPr>
          <p:cNvPr id="13" name="Freeform 12"/>
          <p:cNvSpPr/>
          <p:nvPr/>
        </p:nvSpPr>
        <p:spPr>
          <a:xfrm>
            <a:off x="424288" y="4584740"/>
            <a:ext cx="2630886" cy="1159808"/>
          </a:xfrm>
          <a:custGeom>
            <a:avLst/>
            <a:gdLst>
              <a:gd name="connsiteX0" fmla="*/ 0 w 2312650"/>
              <a:gd name="connsiteY0" fmla="*/ 193305 h 1159808"/>
              <a:gd name="connsiteX1" fmla="*/ 193305 w 2312650"/>
              <a:gd name="connsiteY1" fmla="*/ 0 h 1159808"/>
              <a:gd name="connsiteX2" fmla="*/ 2119345 w 2312650"/>
              <a:gd name="connsiteY2" fmla="*/ 0 h 1159808"/>
              <a:gd name="connsiteX3" fmla="*/ 2312650 w 2312650"/>
              <a:gd name="connsiteY3" fmla="*/ 193305 h 1159808"/>
              <a:gd name="connsiteX4" fmla="*/ 2312650 w 2312650"/>
              <a:gd name="connsiteY4" fmla="*/ 966503 h 1159808"/>
              <a:gd name="connsiteX5" fmla="*/ 2119345 w 2312650"/>
              <a:gd name="connsiteY5" fmla="*/ 1159808 h 1159808"/>
              <a:gd name="connsiteX6" fmla="*/ 193305 w 2312650"/>
              <a:gd name="connsiteY6" fmla="*/ 1159808 h 1159808"/>
              <a:gd name="connsiteX7" fmla="*/ 0 w 2312650"/>
              <a:gd name="connsiteY7" fmla="*/ 966503 h 1159808"/>
              <a:gd name="connsiteX8" fmla="*/ 0 w 2312650"/>
              <a:gd name="connsiteY8" fmla="*/ 193305 h 115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2650" h="1159808">
                <a:moveTo>
                  <a:pt x="0" y="193305"/>
                </a:moveTo>
                <a:cubicBezTo>
                  <a:pt x="0" y="86546"/>
                  <a:pt x="86546" y="0"/>
                  <a:pt x="193305" y="0"/>
                </a:cubicBezTo>
                <a:lnTo>
                  <a:pt x="2119345" y="0"/>
                </a:lnTo>
                <a:cubicBezTo>
                  <a:pt x="2226104" y="0"/>
                  <a:pt x="2312650" y="86546"/>
                  <a:pt x="2312650" y="193305"/>
                </a:cubicBezTo>
                <a:lnTo>
                  <a:pt x="2312650" y="966503"/>
                </a:lnTo>
                <a:cubicBezTo>
                  <a:pt x="2312650" y="1073262"/>
                  <a:pt x="2226104" y="1159808"/>
                  <a:pt x="2119345" y="1159808"/>
                </a:cubicBezTo>
                <a:lnTo>
                  <a:pt x="193305" y="1159808"/>
                </a:lnTo>
                <a:cubicBezTo>
                  <a:pt x="86546" y="1159808"/>
                  <a:pt x="0" y="1073262"/>
                  <a:pt x="0" y="966503"/>
                </a:cubicBezTo>
                <a:lnTo>
                  <a:pt x="0" y="19330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5197" tIns="90907" rIns="125197" bIns="90907" numCol="1" spcCol="1270" anchor="ctr" anchorCtr="0">
            <a:noAutofit/>
          </a:bodyPr>
          <a:lstStyle/>
          <a:p>
            <a:pPr lvl="0" algn="ctr" defTabSz="800100">
              <a:lnSpc>
                <a:spcPct val="90000"/>
              </a:lnSpc>
              <a:spcBef>
                <a:spcPct val="0"/>
              </a:spcBef>
              <a:spcAft>
                <a:spcPct val="35000"/>
              </a:spcAft>
            </a:pPr>
            <a:r>
              <a:rPr lang="en-GB" sz="1800" b="1" kern="1200"/>
              <a:t>Cost savings</a:t>
            </a:r>
            <a:endParaRPr lang="en-GB" sz="1800" kern="1200"/>
          </a:p>
        </p:txBody>
      </p:sp>
      <p:sp>
        <p:nvSpPr>
          <p:cNvPr id="14" name="Freeform 13"/>
          <p:cNvSpPr/>
          <p:nvPr/>
        </p:nvSpPr>
        <p:spPr>
          <a:xfrm>
            <a:off x="3055362" y="5889524"/>
            <a:ext cx="9136638" cy="927847"/>
          </a:xfrm>
          <a:custGeom>
            <a:avLst/>
            <a:gdLst>
              <a:gd name="connsiteX0" fmla="*/ 154644 w 927846"/>
              <a:gd name="connsiteY0" fmla="*/ 0 h 8031456"/>
              <a:gd name="connsiteX1" fmla="*/ 773202 w 927846"/>
              <a:gd name="connsiteY1" fmla="*/ 0 h 8031456"/>
              <a:gd name="connsiteX2" fmla="*/ 927846 w 927846"/>
              <a:gd name="connsiteY2" fmla="*/ 154644 h 8031456"/>
              <a:gd name="connsiteX3" fmla="*/ 927846 w 927846"/>
              <a:gd name="connsiteY3" fmla="*/ 8031456 h 8031456"/>
              <a:gd name="connsiteX4" fmla="*/ 927846 w 927846"/>
              <a:gd name="connsiteY4" fmla="*/ 8031456 h 8031456"/>
              <a:gd name="connsiteX5" fmla="*/ 0 w 927846"/>
              <a:gd name="connsiteY5" fmla="*/ 8031456 h 8031456"/>
              <a:gd name="connsiteX6" fmla="*/ 0 w 927846"/>
              <a:gd name="connsiteY6" fmla="*/ 8031456 h 8031456"/>
              <a:gd name="connsiteX7" fmla="*/ 0 w 927846"/>
              <a:gd name="connsiteY7" fmla="*/ 154644 h 8031456"/>
              <a:gd name="connsiteX8" fmla="*/ 154644 w 927846"/>
              <a:gd name="connsiteY8" fmla="*/ 0 h 803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846" h="8031456">
                <a:moveTo>
                  <a:pt x="927846" y="1338605"/>
                </a:moveTo>
                <a:lnTo>
                  <a:pt x="927846" y="6692851"/>
                </a:lnTo>
                <a:cubicBezTo>
                  <a:pt x="927846" y="7432144"/>
                  <a:pt x="919847" y="8031452"/>
                  <a:pt x="909981" y="8031452"/>
                </a:cubicBezTo>
                <a:lnTo>
                  <a:pt x="0" y="8031452"/>
                </a:lnTo>
                <a:lnTo>
                  <a:pt x="0" y="8031452"/>
                </a:lnTo>
                <a:lnTo>
                  <a:pt x="0" y="4"/>
                </a:lnTo>
                <a:lnTo>
                  <a:pt x="0" y="4"/>
                </a:lnTo>
                <a:lnTo>
                  <a:pt x="909981" y="4"/>
                </a:lnTo>
                <a:cubicBezTo>
                  <a:pt x="919847" y="4"/>
                  <a:pt x="927846" y="599312"/>
                  <a:pt x="927846" y="1338605"/>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71964" rIns="98634" bIns="71965" numCol="1" spcCol="1270" anchor="ctr" anchorCtr="0">
            <a:noAutofit/>
          </a:bodyPr>
          <a:lstStyle/>
          <a:p>
            <a:pPr marL="114300" lvl="1" indent="-114300" defTabSz="622300">
              <a:lnSpc>
                <a:spcPct val="90000"/>
              </a:lnSpc>
              <a:spcBef>
                <a:spcPct val="0"/>
              </a:spcBef>
              <a:spcAft>
                <a:spcPct val="15000"/>
              </a:spcAft>
              <a:buChar char="••"/>
            </a:pPr>
            <a:r>
              <a:rPr lang="en-GB" sz="1400" dirty="0"/>
              <a:t>An insurance company recognises an opportunity to be seen as pioneers in a new and emerging field such as weather index based insurance</a:t>
            </a:r>
          </a:p>
        </p:txBody>
      </p:sp>
      <p:sp>
        <p:nvSpPr>
          <p:cNvPr id="15" name="Freeform 14"/>
          <p:cNvSpPr/>
          <p:nvPr/>
        </p:nvSpPr>
        <p:spPr>
          <a:xfrm>
            <a:off x="424288" y="5773543"/>
            <a:ext cx="2573791" cy="1159808"/>
          </a:xfrm>
          <a:custGeom>
            <a:avLst/>
            <a:gdLst>
              <a:gd name="connsiteX0" fmla="*/ 0 w 2262461"/>
              <a:gd name="connsiteY0" fmla="*/ 193305 h 1159808"/>
              <a:gd name="connsiteX1" fmla="*/ 193305 w 2262461"/>
              <a:gd name="connsiteY1" fmla="*/ 0 h 1159808"/>
              <a:gd name="connsiteX2" fmla="*/ 2069156 w 2262461"/>
              <a:gd name="connsiteY2" fmla="*/ 0 h 1159808"/>
              <a:gd name="connsiteX3" fmla="*/ 2262461 w 2262461"/>
              <a:gd name="connsiteY3" fmla="*/ 193305 h 1159808"/>
              <a:gd name="connsiteX4" fmla="*/ 2262461 w 2262461"/>
              <a:gd name="connsiteY4" fmla="*/ 966503 h 1159808"/>
              <a:gd name="connsiteX5" fmla="*/ 2069156 w 2262461"/>
              <a:gd name="connsiteY5" fmla="*/ 1159808 h 1159808"/>
              <a:gd name="connsiteX6" fmla="*/ 193305 w 2262461"/>
              <a:gd name="connsiteY6" fmla="*/ 1159808 h 1159808"/>
              <a:gd name="connsiteX7" fmla="*/ 0 w 2262461"/>
              <a:gd name="connsiteY7" fmla="*/ 966503 h 1159808"/>
              <a:gd name="connsiteX8" fmla="*/ 0 w 2262461"/>
              <a:gd name="connsiteY8" fmla="*/ 193305 h 115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2461" h="1159808">
                <a:moveTo>
                  <a:pt x="0" y="193305"/>
                </a:moveTo>
                <a:cubicBezTo>
                  <a:pt x="0" y="86546"/>
                  <a:pt x="86546" y="0"/>
                  <a:pt x="193305" y="0"/>
                </a:cubicBezTo>
                <a:lnTo>
                  <a:pt x="2069156" y="0"/>
                </a:lnTo>
                <a:cubicBezTo>
                  <a:pt x="2175915" y="0"/>
                  <a:pt x="2262461" y="86546"/>
                  <a:pt x="2262461" y="193305"/>
                </a:cubicBezTo>
                <a:lnTo>
                  <a:pt x="2262461" y="966503"/>
                </a:lnTo>
                <a:cubicBezTo>
                  <a:pt x="2262461" y="1073262"/>
                  <a:pt x="2175915" y="1159808"/>
                  <a:pt x="2069156" y="1159808"/>
                </a:cubicBezTo>
                <a:lnTo>
                  <a:pt x="193305" y="1159808"/>
                </a:lnTo>
                <a:cubicBezTo>
                  <a:pt x="86546" y="1159808"/>
                  <a:pt x="0" y="1073262"/>
                  <a:pt x="0" y="966503"/>
                </a:cubicBezTo>
                <a:lnTo>
                  <a:pt x="0" y="19330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5197" tIns="90907" rIns="125197" bIns="90907" numCol="1" spcCol="1270" anchor="ctr" anchorCtr="0">
            <a:noAutofit/>
          </a:bodyPr>
          <a:lstStyle/>
          <a:p>
            <a:pPr lvl="0" algn="ctr" defTabSz="800100">
              <a:lnSpc>
                <a:spcPct val="90000"/>
              </a:lnSpc>
              <a:spcBef>
                <a:spcPct val="0"/>
              </a:spcBef>
              <a:spcAft>
                <a:spcPct val="35000"/>
              </a:spcAft>
            </a:pPr>
            <a:r>
              <a:rPr lang="en-GB" sz="1800" b="1" kern="1200"/>
              <a:t>Reputation/brand value</a:t>
            </a:r>
          </a:p>
        </p:txBody>
      </p:sp>
    </p:spTree>
    <p:extLst>
      <p:ext uri="{BB962C8B-B14F-4D97-AF65-F5344CB8AC3E}">
        <p14:creationId xmlns:p14="http://schemas.microsoft.com/office/powerpoint/2010/main" val="172466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Face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836B0F-2395-43B9-BBEF-90A78CA70F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6104</TotalTime>
  <Words>3017</Words>
  <Application>Microsoft Office PowerPoint</Application>
  <PresentationFormat>Widescreen</PresentationFormat>
  <Paragraphs>210</Paragraphs>
  <Slides>15</Slides>
  <Notes>13</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方正姚体</vt:lpstr>
      <vt:lpstr>SourceSansPro-Regular</vt:lpstr>
      <vt:lpstr>Times New Roman</vt:lpstr>
      <vt:lpstr>Trebuchet MS</vt:lpstr>
      <vt:lpstr>Wingdings</vt:lpstr>
      <vt:lpstr>Wingdings 3</vt:lpstr>
      <vt:lpstr>Facet</vt:lpstr>
      <vt:lpstr>Project “Building Readiness of the Private Sector in Bangladesh for GCF Accreditation”</vt:lpstr>
      <vt:lpstr>Bangladesh needs $69b between 2015 and 2030 to implement its INDC </vt:lpstr>
      <vt:lpstr>Why involve businesses in adaptation ?</vt:lpstr>
      <vt:lpstr>Contents</vt:lpstr>
      <vt:lpstr>The business case is already clear </vt:lpstr>
      <vt:lpstr>PowerPoint Presentation</vt:lpstr>
      <vt:lpstr>Business opportunities presented by climate change </vt:lpstr>
      <vt:lpstr>Opportunities perceived by Bangladeshi businesses due to climate change </vt:lpstr>
      <vt:lpstr>A closer look at first movers from Bangladesh’s businesses </vt:lpstr>
      <vt:lpstr>PowerPoint Presentation</vt:lpstr>
      <vt:lpstr>So what’s stopping us?</vt:lpstr>
      <vt:lpstr>Barriers</vt:lpstr>
      <vt:lpstr>Unlocking the barriers</vt:lpstr>
      <vt:lpstr>Further information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Readiness of the Private Sector in Bangladesh for GCF Accreditation</dc:title>
  <dc:creator>Serena Odianose</dc:creator>
  <cp:lastModifiedBy>Mairi Dupar</cp:lastModifiedBy>
  <cp:revision>505</cp:revision>
  <dcterms:created xsi:type="dcterms:W3CDTF">2016-05-24T10:12:05Z</dcterms:created>
  <dcterms:modified xsi:type="dcterms:W3CDTF">2016-11-21T11:18:14Z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TC034180659991</vt:lpwstr>
  </property>
</Properties>
</file>