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78" r:id="rId2"/>
    <p:sldId id="289" r:id="rId3"/>
    <p:sldId id="272" r:id="rId4"/>
    <p:sldId id="279" r:id="rId5"/>
    <p:sldId id="305" r:id="rId6"/>
    <p:sldId id="306" r:id="rId7"/>
    <p:sldId id="307" r:id="rId8"/>
    <p:sldId id="308" r:id="rId9"/>
    <p:sldId id="309" r:id="rId10"/>
    <p:sldId id="290" r:id="rId11"/>
    <p:sldId id="300" r:id="rId12"/>
  </p:sldIdLst>
  <p:sldSz cx="9144000" cy="6858000" type="screen4x3"/>
  <p:notesSz cx="7023100" cy="93091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029" autoAdjust="0"/>
    <p:restoredTop sz="71692" autoAdjust="0"/>
  </p:normalViewPr>
  <p:slideViewPr>
    <p:cSldViewPr snapToGrid="0" snapToObjects="1">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4" d="100"/>
          <a:sy n="54" d="100"/>
        </p:scale>
        <p:origin x="-2904" y="-108"/>
      </p:cViewPr>
      <p:guideLst>
        <p:guide orient="horz" pos="2932"/>
        <p:guide pos="221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3324" tIns="46662" rIns="93324" bIns="46662" rtlCol="0"/>
          <a:lstStyle>
            <a:lvl1pPr algn="l">
              <a:defRPr sz="1200"/>
            </a:lvl1pPr>
          </a:lstStyle>
          <a:p>
            <a:pPr>
              <a:defRPr/>
            </a:pPr>
            <a:endParaRPr lang="en-GB"/>
          </a:p>
        </p:txBody>
      </p:sp>
      <p:sp>
        <p:nvSpPr>
          <p:cNvPr id="3" name="Date Placeholder 2"/>
          <p:cNvSpPr>
            <a:spLocks noGrp="1"/>
          </p:cNvSpPr>
          <p:nvPr>
            <p:ph type="dt" sz="quarter" idx="1"/>
          </p:nvPr>
        </p:nvSpPr>
        <p:spPr>
          <a:xfrm>
            <a:off x="3978275" y="0"/>
            <a:ext cx="3043238" cy="465138"/>
          </a:xfrm>
          <a:prstGeom prst="rect">
            <a:avLst/>
          </a:prstGeom>
        </p:spPr>
        <p:txBody>
          <a:bodyPr vert="horz" lIns="93324" tIns="46662" rIns="93324" bIns="46662" rtlCol="0"/>
          <a:lstStyle>
            <a:lvl1pPr algn="r">
              <a:defRPr sz="1200"/>
            </a:lvl1pPr>
          </a:lstStyle>
          <a:p>
            <a:pPr>
              <a:defRPr/>
            </a:pPr>
            <a:fld id="{BD08310B-E0B4-4509-8330-24F203E207DE}" type="datetimeFigureOut">
              <a:rPr lang="en-GB"/>
              <a:pPr>
                <a:defRPr/>
              </a:pPr>
              <a:t>29/01/2015</a:t>
            </a:fld>
            <a:endParaRPr lang="en-GB"/>
          </a:p>
        </p:txBody>
      </p:sp>
      <p:sp>
        <p:nvSpPr>
          <p:cNvPr id="4" name="Footer Placeholder 3"/>
          <p:cNvSpPr>
            <a:spLocks noGrp="1"/>
          </p:cNvSpPr>
          <p:nvPr>
            <p:ph type="ftr" sz="quarter" idx="2"/>
          </p:nvPr>
        </p:nvSpPr>
        <p:spPr>
          <a:xfrm>
            <a:off x="0" y="8842375"/>
            <a:ext cx="3043238" cy="465138"/>
          </a:xfrm>
          <a:prstGeom prst="rect">
            <a:avLst/>
          </a:prstGeom>
        </p:spPr>
        <p:txBody>
          <a:bodyPr vert="horz" lIns="93324" tIns="46662" rIns="93324" bIns="46662" rtlCol="0" anchor="b"/>
          <a:lstStyle>
            <a:lvl1pPr algn="l">
              <a:defRPr sz="1200"/>
            </a:lvl1pPr>
          </a:lstStyle>
          <a:p>
            <a:pPr>
              <a:defRPr/>
            </a:pPr>
            <a:endParaRPr lang="en-GB"/>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3324" tIns="46662" rIns="93324" bIns="46662" rtlCol="0" anchor="b"/>
          <a:lstStyle>
            <a:lvl1pPr algn="r">
              <a:defRPr sz="1200"/>
            </a:lvl1pPr>
          </a:lstStyle>
          <a:p>
            <a:pPr>
              <a:defRPr/>
            </a:pPr>
            <a:fld id="{023D031F-3D4F-486E-849D-4A21EDE1FB9B}"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3324" tIns="46662" rIns="93324" bIns="46662" rtlCol="0"/>
          <a:lstStyle>
            <a:lvl1pPr algn="l">
              <a:defRPr sz="1200"/>
            </a:lvl1pPr>
          </a:lstStyle>
          <a:p>
            <a:pPr>
              <a:defRPr/>
            </a:pPr>
            <a:endParaRPr lang="en-TT"/>
          </a:p>
        </p:txBody>
      </p:sp>
      <p:sp>
        <p:nvSpPr>
          <p:cNvPr id="3" name="Date Placeholder 2"/>
          <p:cNvSpPr>
            <a:spLocks noGrp="1"/>
          </p:cNvSpPr>
          <p:nvPr>
            <p:ph type="dt" idx="1"/>
          </p:nvPr>
        </p:nvSpPr>
        <p:spPr>
          <a:xfrm>
            <a:off x="3978275" y="0"/>
            <a:ext cx="3043238" cy="465138"/>
          </a:xfrm>
          <a:prstGeom prst="rect">
            <a:avLst/>
          </a:prstGeom>
        </p:spPr>
        <p:txBody>
          <a:bodyPr vert="horz" lIns="93324" tIns="46662" rIns="93324" bIns="46662" rtlCol="0"/>
          <a:lstStyle>
            <a:lvl1pPr algn="r">
              <a:defRPr sz="1200"/>
            </a:lvl1pPr>
          </a:lstStyle>
          <a:p>
            <a:pPr>
              <a:defRPr/>
            </a:pPr>
            <a:fld id="{9D00B491-FA82-4673-BD01-F53C25F297F9}" type="datetimeFigureOut">
              <a:rPr lang="en-TT"/>
              <a:pPr>
                <a:defRPr/>
              </a:pPr>
              <a:t>29/01/2015</a:t>
            </a:fld>
            <a:endParaRPr lang="en-TT"/>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TT" noProof="0" smtClean="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3324" tIns="46662" rIns="93324" bIns="4666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TT" noProof="0" smtClean="0"/>
          </a:p>
        </p:txBody>
      </p:sp>
      <p:sp>
        <p:nvSpPr>
          <p:cNvPr id="6" name="Footer Placeholder 5"/>
          <p:cNvSpPr>
            <a:spLocks noGrp="1"/>
          </p:cNvSpPr>
          <p:nvPr>
            <p:ph type="ftr" sz="quarter" idx="4"/>
          </p:nvPr>
        </p:nvSpPr>
        <p:spPr>
          <a:xfrm>
            <a:off x="0" y="8842375"/>
            <a:ext cx="3043238" cy="465138"/>
          </a:xfrm>
          <a:prstGeom prst="rect">
            <a:avLst/>
          </a:prstGeom>
        </p:spPr>
        <p:txBody>
          <a:bodyPr vert="horz" lIns="93324" tIns="46662" rIns="93324" bIns="46662" rtlCol="0" anchor="b"/>
          <a:lstStyle>
            <a:lvl1pPr algn="l">
              <a:defRPr sz="1200"/>
            </a:lvl1pPr>
          </a:lstStyle>
          <a:p>
            <a:pPr>
              <a:defRPr/>
            </a:pPr>
            <a:endParaRPr lang="en-TT"/>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3324" tIns="46662" rIns="93324" bIns="46662" rtlCol="0" anchor="b"/>
          <a:lstStyle>
            <a:lvl1pPr algn="r">
              <a:defRPr sz="1200"/>
            </a:lvl1pPr>
          </a:lstStyle>
          <a:p>
            <a:pPr>
              <a:defRPr/>
            </a:pPr>
            <a:fld id="{36C07BE4-EE08-4841-9FDC-02CCF380DB0B}" type="slidenum">
              <a:rPr lang="en-TT"/>
              <a:pPr>
                <a:defRPr/>
              </a:pPr>
              <a:t>‹#›</a:t>
            </a:fld>
            <a:endParaRPr lang="en-T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TT" dirty="0" smtClean="0"/>
              <a:t>CANARI will coordinate a Caribbean Green Economy Action Learning Group to help facilitate sharing and collaboration across the Caribbean on green economy ideas and initiatives.</a:t>
            </a:r>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E9EC136-8F2B-42D6-B502-E820158C6378}" type="slidenum">
              <a:rPr lang="en-TT" smtClean="0"/>
              <a:pPr/>
              <a:t>1</a:t>
            </a:fld>
            <a:endParaRPr lang="en-TT"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grpSp>
        <p:nvGrpSpPr>
          <p:cNvPr id="4" name="Group 3"/>
          <p:cNvGrpSpPr/>
          <p:nvPr userDrawn="1"/>
        </p:nvGrpSpPr>
        <p:grpSpPr>
          <a:xfrm>
            <a:off x="0" y="-9525"/>
            <a:ext cx="9144000" cy="1377950"/>
            <a:chOff x="0" y="-9525"/>
            <a:chExt cx="9144000" cy="1377950"/>
          </a:xfrm>
        </p:grpSpPr>
        <p:sp>
          <p:nvSpPr>
            <p:cNvPr id="5" name="Rectangle 2"/>
            <p:cNvSpPr>
              <a:spLocks noChangeArrowheads="1"/>
            </p:cNvSpPr>
            <p:nvPr/>
          </p:nvSpPr>
          <p:spPr bwMode="auto">
            <a:xfrm>
              <a:off x="0" y="-9525"/>
              <a:ext cx="9144000" cy="1377950"/>
            </a:xfrm>
            <a:prstGeom prst="rect">
              <a:avLst/>
            </a:prstGeom>
            <a:solidFill>
              <a:srgbClr val="99CC00"/>
            </a:solidFill>
            <a:ln w="9525">
              <a:noFill/>
              <a:miter lim="800000"/>
              <a:headEnd/>
              <a:tailEnd/>
            </a:ln>
          </p:spPr>
          <p:txBody>
            <a:bodyPr wrap="none" anchor="ctr"/>
            <a:lstStyle/>
            <a:p>
              <a:pPr eaLnBrk="0" fontAlgn="auto" hangingPunct="0">
                <a:spcAft>
                  <a:spcPts val="0"/>
                </a:spcAft>
                <a:defRPr/>
              </a:pPr>
              <a:endParaRPr lang="en-GB">
                <a:latin typeface="Times" charset="0"/>
                <a:cs typeface="+mn-cs"/>
              </a:endParaRPr>
            </a:p>
          </p:txBody>
        </p:sp>
        <p:pic>
          <p:nvPicPr>
            <p:cNvPr id="6" name="Picture 7"/>
            <p:cNvPicPr>
              <a:picLocks noChangeAspect="1" noChangeArrowheads="1"/>
            </p:cNvPicPr>
            <p:nvPr/>
          </p:nvPicPr>
          <p:blipFill>
            <a:blip r:embed="rId2" cstate="email"/>
            <a:srcRect/>
            <a:stretch>
              <a:fillRect/>
            </a:stretch>
          </p:blipFill>
          <p:spPr bwMode="auto">
            <a:xfrm>
              <a:off x="90488" y="109538"/>
              <a:ext cx="1096962" cy="1258887"/>
            </a:xfrm>
            <a:prstGeom prst="rect">
              <a:avLst/>
            </a:prstGeom>
            <a:noFill/>
            <a:ln w="9525">
              <a:noFill/>
              <a:miter lim="800000"/>
              <a:headEnd/>
              <a:tailEnd/>
            </a:ln>
          </p:spPr>
        </p:pic>
        <p:pic>
          <p:nvPicPr>
            <p:cNvPr id="7" name="Picture 8" descr="vlcsnap-2012-11-06-10h36m07s152.jpg"/>
            <p:cNvPicPr>
              <a:picLocks noChangeAspect="1"/>
            </p:cNvPicPr>
            <p:nvPr/>
          </p:nvPicPr>
          <p:blipFill>
            <a:blip r:embed="rId3" cstate="email"/>
            <a:srcRect/>
            <a:stretch>
              <a:fillRect/>
            </a:stretch>
          </p:blipFill>
          <p:spPr bwMode="auto">
            <a:xfrm>
              <a:off x="1258888" y="42863"/>
              <a:ext cx="1573212" cy="1260475"/>
            </a:xfrm>
            <a:prstGeom prst="rect">
              <a:avLst/>
            </a:prstGeom>
            <a:noFill/>
            <a:ln w="9525">
              <a:noFill/>
              <a:miter lim="800000"/>
              <a:headEnd/>
              <a:tailEnd/>
            </a:ln>
          </p:spPr>
        </p:pic>
        <p:pic>
          <p:nvPicPr>
            <p:cNvPr id="8" name="Picture 9" descr="IMG_1981.jpg"/>
            <p:cNvPicPr>
              <a:picLocks noChangeAspect="1"/>
            </p:cNvPicPr>
            <p:nvPr/>
          </p:nvPicPr>
          <p:blipFill>
            <a:blip r:embed="rId4" cstate="email"/>
            <a:srcRect l="-311"/>
            <a:stretch>
              <a:fillRect/>
            </a:stretch>
          </p:blipFill>
          <p:spPr bwMode="auto">
            <a:xfrm>
              <a:off x="5132388" y="44450"/>
              <a:ext cx="2376487" cy="1260475"/>
            </a:xfrm>
            <a:prstGeom prst="rect">
              <a:avLst/>
            </a:prstGeom>
            <a:noFill/>
            <a:ln w="9525">
              <a:noFill/>
              <a:miter lim="800000"/>
              <a:headEnd/>
              <a:tailEnd/>
            </a:ln>
          </p:spPr>
        </p:pic>
        <p:pic>
          <p:nvPicPr>
            <p:cNvPr id="9" name="Picture 10" descr="015 Groups waits for agreed estimated accuracy of 3.5.jpg"/>
            <p:cNvPicPr>
              <a:picLocks noChangeAspect="1"/>
            </p:cNvPicPr>
            <p:nvPr/>
          </p:nvPicPr>
          <p:blipFill>
            <a:blip r:embed="rId5" cstate="email"/>
            <a:srcRect l="-3578"/>
            <a:stretch>
              <a:fillRect/>
            </a:stretch>
          </p:blipFill>
          <p:spPr bwMode="auto">
            <a:xfrm>
              <a:off x="2822575" y="42863"/>
              <a:ext cx="2238375" cy="1260475"/>
            </a:xfrm>
            <a:prstGeom prst="rect">
              <a:avLst/>
            </a:prstGeom>
            <a:noFill/>
            <a:ln w="9525">
              <a:noFill/>
              <a:miter lim="800000"/>
              <a:headEnd/>
              <a:tailEnd/>
            </a:ln>
          </p:spPr>
        </p:pic>
        <p:pic>
          <p:nvPicPr>
            <p:cNvPr id="10" name="Picture 12" descr="IMG_8533.jpg"/>
            <p:cNvPicPr>
              <a:picLocks noChangeAspect="1"/>
            </p:cNvPicPr>
            <p:nvPr/>
          </p:nvPicPr>
          <p:blipFill>
            <a:blip r:embed="rId6" cstate="email"/>
            <a:srcRect/>
            <a:stretch>
              <a:fillRect/>
            </a:stretch>
          </p:blipFill>
          <p:spPr bwMode="auto">
            <a:xfrm>
              <a:off x="7591425" y="44450"/>
              <a:ext cx="1425575" cy="1260475"/>
            </a:xfrm>
            <a:prstGeom prst="rect">
              <a:avLst/>
            </a:prstGeom>
            <a:noFill/>
            <a:ln w="9525">
              <a:noFill/>
              <a:miter lim="800000"/>
              <a:headEnd/>
              <a:tailEnd/>
            </a:ln>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4" name="Group 3"/>
          <p:cNvGrpSpPr/>
          <p:nvPr userDrawn="1"/>
        </p:nvGrpSpPr>
        <p:grpSpPr>
          <a:xfrm>
            <a:off x="0" y="-9525"/>
            <a:ext cx="9144000" cy="1377950"/>
            <a:chOff x="0" y="-9525"/>
            <a:chExt cx="9144000" cy="1377950"/>
          </a:xfrm>
        </p:grpSpPr>
        <p:sp>
          <p:nvSpPr>
            <p:cNvPr id="5" name="Rectangle 2"/>
            <p:cNvSpPr>
              <a:spLocks noChangeArrowheads="1"/>
            </p:cNvSpPr>
            <p:nvPr/>
          </p:nvSpPr>
          <p:spPr bwMode="auto">
            <a:xfrm>
              <a:off x="0" y="-9525"/>
              <a:ext cx="9144000" cy="1377950"/>
            </a:xfrm>
            <a:prstGeom prst="rect">
              <a:avLst/>
            </a:prstGeom>
            <a:solidFill>
              <a:srgbClr val="99CC00"/>
            </a:solidFill>
            <a:ln w="9525">
              <a:noFill/>
              <a:miter lim="800000"/>
              <a:headEnd/>
              <a:tailEnd/>
            </a:ln>
          </p:spPr>
          <p:txBody>
            <a:bodyPr wrap="none" anchor="ctr"/>
            <a:lstStyle/>
            <a:p>
              <a:pPr eaLnBrk="0" fontAlgn="auto" hangingPunct="0">
                <a:spcAft>
                  <a:spcPts val="0"/>
                </a:spcAft>
                <a:defRPr/>
              </a:pPr>
              <a:endParaRPr lang="en-GB">
                <a:latin typeface="Times" charset="0"/>
                <a:cs typeface="+mn-cs"/>
              </a:endParaRPr>
            </a:p>
          </p:txBody>
        </p:sp>
        <p:pic>
          <p:nvPicPr>
            <p:cNvPr id="6" name="Picture 7"/>
            <p:cNvPicPr>
              <a:picLocks noChangeAspect="1" noChangeArrowheads="1"/>
            </p:cNvPicPr>
            <p:nvPr/>
          </p:nvPicPr>
          <p:blipFill>
            <a:blip r:embed="rId2" cstate="email"/>
            <a:srcRect/>
            <a:stretch>
              <a:fillRect/>
            </a:stretch>
          </p:blipFill>
          <p:spPr bwMode="auto">
            <a:xfrm>
              <a:off x="90488" y="109538"/>
              <a:ext cx="1096962" cy="1258887"/>
            </a:xfrm>
            <a:prstGeom prst="rect">
              <a:avLst/>
            </a:prstGeom>
            <a:noFill/>
            <a:ln w="9525">
              <a:noFill/>
              <a:miter lim="800000"/>
              <a:headEnd/>
              <a:tailEnd/>
            </a:ln>
          </p:spPr>
        </p:pic>
        <p:pic>
          <p:nvPicPr>
            <p:cNvPr id="7" name="Picture 8" descr="vlcsnap-2012-11-06-10h36m07s152.jpg"/>
            <p:cNvPicPr>
              <a:picLocks noChangeAspect="1"/>
            </p:cNvPicPr>
            <p:nvPr/>
          </p:nvPicPr>
          <p:blipFill>
            <a:blip r:embed="rId3" cstate="email"/>
            <a:srcRect/>
            <a:stretch>
              <a:fillRect/>
            </a:stretch>
          </p:blipFill>
          <p:spPr bwMode="auto">
            <a:xfrm>
              <a:off x="1258888" y="42863"/>
              <a:ext cx="1573212" cy="1260475"/>
            </a:xfrm>
            <a:prstGeom prst="rect">
              <a:avLst/>
            </a:prstGeom>
            <a:noFill/>
            <a:ln w="9525">
              <a:noFill/>
              <a:miter lim="800000"/>
              <a:headEnd/>
              <a:tailEnd/>
            </a:ln>
          </p:spPr>
        </p:pic>
        <p:pic>
          <p:nvPicPr>
            <p:cNvPr id="8" name="Picture 9" descr="IMG_1981.jpg"/>
            <p:cNvPicPr>
              <a:picLocks noChangeAspect="1"/>
            </p:cNvPicPr>
            <p:nvPr/>
          </p:nvPicPr>
          <p:blipFill>
            <a:blip r:embed="rId4" cstate="email"/>
            <a:srcRect l="-311"/>
            <a:stretch>
              <a:fillRect/>
            </a:stretch>
          </p:blipFill>
          <p:spPr bwMode="auto">
            <a:xfrm>
              <a:off x="5132388" y="44450"/>
              <a:ext cx="2376487" cy="1260475"/>
            </a:xfrm>
            <a:prstGeom prst="rect">
              <a:avLst/>
            </a:prstGeom>
            <a:noFill/>
            <a:ln w="9525">
              <a:noFill/>
              <a:miter lim="800000"/>
              <a:headEnd/>
              <a:tailEnd/>
            </a:ln>
          </p:spPr>
        </p:pic>
        <p:pic>
          <p:nvPicPr>
            <p:cNvPr id="9" name="Picture 10" descr="015 Groups waits for agreed estimated accuracy of 3.5.jpg"/>
            <p:cNvPicPr>
              <a:picLocks noChangeAspect="1"/>
            </p:cNvPicPr>
            <p:nvPr/>
          </p:nvPicPr>
          <p:blipFill>
            <a:blip r:embed="rId5" cstate="email"/>
            <a:srcRect l="-3578"/>
            <a:stretch>
              <a:fillRect/>
            </a:stretch>
          </p:blipFill>
          <p:spPr bwMode="auto">
            <a:xfrm>
              <a:off x="2822575" y="42863"/>
              <a:ext cx="2238375" cy="1260475"/>
            </a:xfrm>
            <a:prstGeom prst="rect">
              <a:avLst/>
            </a:prstGeom>
            <a:noFill/>
            <a:ln w="9525">
              <a:noFill/>
              <a:miter lim="800000"/>
              <a:headEnd/>
              <a:tailEnd/>
            </a:ln>
          </p:spPr>
        </p:pic>
        <p:pic>
          <p:nvPicPr>
            <p:cNvPr id="10" name="Picture 12" descr="IMG_8533.jpg"/>
            <p:cNvPicPr>
              <a:picLocks noChangeAspect="1"/>
            </p:cNvPicPr>
            <p:nvPr/>
          </p:nvPicPr>
          <p:blipFill>
            <a:blip r:embed="rId6" cstate="email"/>
            <a:srcRect/>
            <a:stretch>
              <a:fillRect/>
            </a:stretch>
          </p:blipFill>
          <p:spPr bwMode="auto">
            <a:xfrm>
              <a:off x="7591425" y="44450"/>
              <a:ext cx="1425575" cy="1260475"/>
            </a:xfrm>
            <a:prstGeom prst="rect">
              <a:avLst/>
            </a:prstGeom>
            <a:noFill/>
            <a:ln w="9525">
              <a:noFill/>
              <a:miter lim="800000"/>
              <a:headEnd/>
              <a:tailEnd/>
            </a:ln>
          </p:spPr>
        </p:pic>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grpSp>
        <p:nvGrpSpPr>
          <p:cNvPr id="4" name="Group 3"/>
          <p:cNvGrpSpPr/>
          <p:nvPr userDrawn="1"/>
        </p:nvGrpSpPr>
        <p:grpSpPr>
          <a:xfrm>
            <a:off x="0" y="-9525"/>
            <a:ext cx="9144000" cy="1377950"/>
            <a:chOff x="0" y="-9525"/>
            <a:chExt cx="9144000" cy="1377950"/>
          </a:xfrm>
        </p:grpSpPr>
        <p:sp>
          <p:nvSpPr>
            <p:cNvPr id="5" name="Rectangle 2"/>
            <p:cNvSpPr>
              <a:spLocks noChangeArrowheads="1"/>
            </p:cNvSpPr>
            <p:nvPr/>
          </p:nvSpPr>
          <p:spPr bwMode="auto">
            <a:xfrm>
              <a:off x="0" y="-9525"/>
              <a:ext cx="9144000" cy="1377950"/>
            </a:xfrm>
            <a:prstGeom prst="rect">
              <a:avLst/>
            </a:prstGeom>
            <a:solidFill>
              <a:srgbClr val="99CC00"/>
            </a:solidFill>
            <a:ln w="9525">
              <a:noFill/>
              <a:miter lim="800000"/>
              <a:headEnd/>
              <a:tailEnd/>
            </a:ln>
          </p:spPr>
          <p:txBody>
            <a:bodyPr wrap="none" anchor="ctr"/>
            <a:lstStyle/>
            <a:p>
              <a:pPr eaLnBrk="0" fontAlgn="auto" hangingPunct="0">
                <a:spcAft>
                  <a:spcPts val="0"/>
                </a:spcAft>
                <a:defRPr/>
              </a:pPr>
              <a:endParaRPr lang="en-GB">
                <a:latin typeface="Times" charset="0"/>
                <a:cs typeface="+mn-cs"/>
              </a:endParaRPr>
            </a:p>
          </p:txBody>
        </p:sp>
        <p:pic>
          <p:nvPicPr>
            <p:cNvPr id="6" name="Picture 7"/>
            <p:cNvPicPr>
              <a:picLocks noChangeAspect="1" noChangeArrowheads="1"/>
            </p:cNvPicPr>
            <p:nvPr/>
          </p:nvPicPr>
          <p:blipFill>
            <a:blip r:embed="rId2" cstate="email"/>
            <a:srcRect/>
            <a:stretch>
              <a:fillRect/>
            </a:stretch>
          </p:blipFill>
          <p:spPr bwMode="auto">
            <a:xfrm>
              <a:off x="90488" y="109538"/>
              <a:ext cx="1096962" cy="1258887"/>
            </a:xfrm>
            <a:prstGeom prst="rect">
              <a:avLst/>
            </a:prstGeom>
            <a:noFill/>
            <a:ln w="9525">
              <a:noFill/>
              <a:miter lim="800000"/>
              <a:headEnd/>
              <a:tailEnd/>
            </a:ln>
          </p:spPr>
        </p:pic>
        <p:pic>
          <p:nvPicPr>
            <p:cNvPr id="7" name="Picture 8" descr="vlcsnap-2012-11-06-10h36m07s152.jpg"/>
            <p:cNvPicPr>
              <a:picLocks noChangeAspect="1"/>
            </p:cNvPicPr>
            <p:nvPr/>
          </p:nvPicPr>
          <p:blipFill>
            <a:blip r:embed="rId3" cstate="email"/>
            <a:srcRect/>
            <a:stretch>
              <a:fillRect/>
            </a:stretch>
          </p:blipFill>
          <p:spPr bwMode="auto">
            <a:xfrm>
              <a:off x="1258888" y="42863"/>
              <a:ext cx="1573212" cy="1260475"/>
            </a:xfrm>
            <a:prstGeom prst="rect">
              <a:avLst/>
            </a:prstGeom>
            <a:noFill/>
            <a:ln w="9525">
              <a:noFill/>
              <a:miter lim="800000"/>
              <a:headEnd/>
              <a:tailEnd/>
            </a:ln>
          </p:spPr>
        </p:pic>
        <p:pic>
          <p:nvPicPr>
            <p:cNvPr id="8" name="Picture 9" descr="IMG_1981.jpg"/>
            <p:cNvPicPr>
              <a:picLocks noChangeAspect="1"/>
            </p:cNvPicPr>
            <p:nvPr/>
          </p:nvPicPr>
          <p:blipFill>
            <a:blip r:embed="rId4" cstate="email"/>
            <a:srcRect l="-311"/>
            <a:stretch>
              <a:fillRect/>
            </a:stretch>
          </p:blipFill>
          <p:spPr bwMode="auto">
            <a:xfrm>
              <a:off x="5132388" y="44450"/>
              <a:ext cx="2376487" cy="1260475"/>
            </a:xfrm>
            <a:prstGeom prst="rect">
              <a:avLst/>
            </a:prstGeom>
            <a:noFill/>
            <a:ln w="9525">
              <a:noFill/>
              <a:miter lim="800000"/>
              <a:headEnd/>
              <a:tailEnd/>
            </a:ln>
          </p:spPr>
        </p:pic>
        <p:pic>
          <p:nvPicPr>
            <p:cNvPr id="9" name="Picture 10" descr="015 Groups waits for agreed estimated accuracy of 3.5.jpg"/>
            <p:cNvPicPr>
              <a:picLocks noChangeAspect="1"/>
            </p:cNvPicPr>
            <p:nvPr/>
          </p:nvPicPr>
          <p:blipFill>
            <a:blip r:embed="rId5" cstate="email"/>
            <a:srcRect l="-3578"/>
            <a:stretch>
              <a:fillRect/>
            </a:stretch>
          </p:blipFill>
          <p:spPr bwMode="auto">
            <a:xfrm>
              <a:off x="2822575" y="42863"/>
              <a:ext cx="2238375" cy="1260475"/>
            </a:xfrm>
            <a:prstGeom prst="rect">
              <a:avLst/>
            </a:prstGeom>
            <a:noFill/>
            <a:ln w="9525">
              <a:noFill/>
              <a:miter lim="800000"/>
              <a:headEnd/>
              <a:tailEnd/>
            </a:ln>
          </p:spPr>
        </p:pic>
        <p:pic>
          <p:nvPicPr>
            <p:cNvPr id="10" name="Picture 12" descr="IMG_8533.jpg"/>
            <p:cNvPicPr>
              <a:picLocks noChangeAspect="1"/>
            </p:cNvPicPr>
            <p:nvPr/>
          </p:nvPicPr>
          <p:blipFill>
            <a:blip r:embed="rId6" cstate="email"/>
            <a:srcRect/>
            <a:stretch>
              <a:fillRect/>
            </a:stretch>
          </p:blipFill>
          <p:spPr bwMode="auto">
            <a:xfrm>
              <a:off x="7591425" y="44450"/>
              <a:ext cx="1425575" cy="1260475"/>
            </a:xfrm>
            <a:prstGeom prst="rect">
              <a:avLst/>
            </a:prstGeom>
            <a:noFill/>
            <a:ln w="9525">
              <a:noFill/>
              <a:miter lim="800000"/>
              <a:headEnd/>
              <a:tailEnd/>
            </a:ln>
          </p:spPr>
        </p:pic>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757488"/>
            <a:ext cx="4038600" cy="38616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757488"/>
            <a:ext cx="4038600" cy="38616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5" name="Group 4"/>
          <p:cNvGrpSpPr/>
          <p:nvPr userDrawn="1"/>
        </p:nvGrpSpPr>
        <p:grpSpPr>
          <a:xfrm>
            <a:off x="0" y="-9525"/>
            <a:ext cx="9144000" cy="1377950"/>
            <a:chOff x="0" y="-9525"/>
            <a:chExt cx="9144000" cy="1377950"/>
          </a:xfrm>
        </p:grpSpPr>
        <p:sp>
          <p:nvSpPr>
            <p:cNvPr id="6" name="Rectangle 2"/>
            <p:cNvSpPr>
              <a:spLocks noChangeArrowheads="1"/>
            </p:cNvSpPr>
            <p:nvPr/>
          </p:nvSpPr>
          <p:spPr bwMode="auto">
            <a:xfrm>
              <a:off x="0" y="-9525"/>
              <a:ext cx="9144000" cy="1377950"/>
            </a:xfrm>
            <a:prstGeom prst="rect">
              <a:avLst/>
            </a:prstGeom>
            <a:solidFill>
              <a:srgbClr val="99CC00"/>
            </a:solidFill>
            <a:ln w="9525">
              <a:noFill/>
              <a:miter lim="800000"/>
              <a:headEnd/>
              <a:tailEnd/>
            </a:ln>
          </p:spPr>
          <p:txBody>
            <a:bodyPr wrap="none" anchor="ctr"/>
            <a:lstStyle/>
            <a:p>
              <a:pPr eaLnBrk="0" fontAlgn="auto" hangingPunct="0">
                <a:spcAft>
                  <a:spcPts val="0"/>
                </a:spcAft>
                <a:defRPr/>
              </a:pPr>
              <a:endParaRPr lang="en-GB">
                <a:latin typeface="Times" charset="0"/>
                <a:cs typeface="+mn-cs"/>
              </a:endParaRPr>
            </a:p>
          </p:txBody>
        </p:sp>
        <p:pic>
          <p:nvPicPr>
            <p:cNvPr id="7" name="Picture 7"/>
            <p:cNvPicPr>
              <a:picLocks noChangeAspect="1" noChangeArrowheads="1"/>
            </p:cNvPicPr>
            <p:nvPr/>
          </p:nvPicPr>
          <p:blipFill>
            <a:blip r:embed="rId2" cstate="email"/>
            <a:srcRect/>
            <a:stretch>
              <a:fillRect/>
            </a:stretch>
          </p:blipFill>
          <p:spPr bwMode="auto">
            <a:xfrm>
              <a:off x="90488" y="109538"/>
              <a:ext cx="1096962" cy="1258887"/>
            </a:xfrm>
            <a:prstGeom prst="rect">
              <a:avLst/>
            </a:prstGeom>
            <a:noFill/>
            <a:ln w="9525">
              <a:noFill/>
              <a:miter lim="800000"/>
              <a:headEnd/>
              <a:tailEnd/>
            </a:ln>
          </p:spPr>
        </p:pic>
        <p:pic>
          <p:nvPicPr>
            <p:cNvPr id="8" name="Picture 8" descr="vlcsnap-2012-11-06-10h36m07s152.jpg"/>
            <p:cNvPicPr>
              <a:picLocks noChangeAspect="1"/>
            </p:cNvPicPr>
            <p:nvPr/>
          </p:nvPicPr>
          <p:blipFill>
            <a:blip r:embed="rId3" cstate="email"/>
            <a:srcRect/>
            <a:stretch>
              <a:fillRect/>
            </a:stretch>
          </p:blipFill>
          <p:spPr bwMode="auto">
            <a:xfrm>
              <a:off x="1258888" y="42863"/>
              <a:ext cx="1573212" cy="1260475"/>
            </a:xfrm>
            <a:prstGeom prst="rect">
              <a:avLst/>
            </a:prstGeom>
            <a:noFill/>
            <a:ln w="9525">
              <a:noFill/>
              <a:miter lim="800000"/>
              <a:headEnd/>
              <a:tailEnd/>
            </a:ln>
          </p:spPr>
        </p:pic>
        <p:pic>
          <p:nvPicPr>
            <p:cNvPr id="9" name="Picture 9" descr="IMG_1981.jpg"/>
            <p:cNvPicPr>
              <a:picLocks noChangeAspect="1"/>
            </p:cNvPicPr>
            <p:nvPr/>
          </p:nvPicPr>
          <p:blipFill>
            <a:blip r:embed="rId4" cstate="email"/>
            <a:srcRect l="-311"/>
            <a:stretch>
              <a:fillRect/>
            </a:stretch>
          </p:blipFill>
          <p:spPr bwMode="auto">
            <a:xfrm>
              <a:off x="5132388" y="44450"/>
              <a:ext cx="2376487" cy="1260475"/>
            </a:xfrm>
            <a:prstGeom prst="rect">
              <a:avLst/>
            </a:prstGeom>
            <a:noFill/>
            <a:ln w="9525">
              <a:noFill/>
              <a:miter lim="800000"/>
              <a:headEnd/>
              <a:tailEnd/>
            </a:ln>
          </p:spPr>
        </p:pic>
        <p:pic>
          <p:nvPicPr>
            <p:cNvPr id="10" name="Picture 10" descr="015 Groups waits for agreed estimated accuracy of 3.5.jpg"/>
            <p:cNvPicPr>
              <a:picLocks noChangeAspect="1"/>
            </p:cNvPicPr>
            <p:nvPr/>
          </p:nvPicPr>
          <p:blipFill>
            <a:blip r:embed="rId5" cstate="email"/>
            <a:srcRect l="-3578"/>
            <a:stretch>
              <a:fillRect/>
            </a:stretch>
          </p:blipFill>
          <p:spPr bwMode="auto">
            <a:xfrm>
              <a:off x="2822575" y="42863"/>
              <a:ext cx="2238375" cy="1260475"/>
            </a:xfrm>
            <a:prstGeom prst="rect">
              <a:avLst/>
            </a:prstGeom>
            <a:noFill/>
            <a:ln w="9525">
              <a:noFill/>
              <a:miter lim="800000"/>
              <a:headEnd/>
              <a:tailEnd/>
            </a:ln>
          </p:spPr>
        </p:pic>
        <p:pic>
          <p:nvPicPr>
            <p:cNvPr id="11" name="Picture 12" descr="IMG_8533.jpg"/>
            <p:cNvPicPr>
              <a:picLocks noChangeAspect="1"/>
            </p:cNvPicPr>
            <p:nvPr/>
          </p:nvPicPr>
          <p:blipFill>
            <a:blip r:embed="rId6" cstate="email"/>
            <a:srcRect/>
            <a:stretch>
              <a:fillRect/>
            </a:stretch>
          </p:blipFill>
          <p:spPr bwMode="auto">
            <a:xfrm>
              <a:off x="7591425" y="44450"/>
              <a:ext cx="1425575" cy="1260475"/>
            </a:xfrm>
            <a:prstGeom prst="rect">
              <a:avLst/>
            </a:prstGeom>
            <a:noFill/>
            <a:ln w="9525">
              <a:noFill/>
              <a:miter lim="800000"/>
              <a:headEnd/>
              <a:tailEnd/>
            </a:ln>
          </p:spPr>
        </p:pic>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rot="10800000" flipV="1">
            <a:off x="457200" y="2625258"/>
            <a:ext cx="4040188" cy="5826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3248815"/>
            <a:ext cx="4040188" cy="33686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rot="10800000" flipV="1">
            <a:off x="4645025" y="2625258"/>
            <a:ext cx="4041775" cy="5826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3248815"/>
            <a:ext cx="4041775" cy="33686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7" name="Group 6"/>
          <p:cNvGrpSpPr/>
          <p:nvPr userDrawn="1"/>
        </p:nvGrpSpPr>
        <p:grpSpPr>
          <a:xfrm>
            <a:off x="0" y="-9525"/>
            <a:ext cx="9144000" cy="1377950"/>
            <a:chOff x="0" y="-9525"/>
            <a:chExt cx="9144000" cy="1377950"/>
          </a:xfrm>
        </p:grpSpPr>
        <p:sp>
          <p:nvSpPr>
            <p:cNvPr id="8" name="Rectangle 2"/>
            <p:cNvSpPr>
              <a:spLocks noChangeArrowheads="1"/>
            </p:cNvSpPr>
            <p:nvPr/>
          </p:nvSpPr>
          <p:spPr bwMode="auto">
            <a:xfrm>
              <a:off x="0" y="-9525"/>
              <a:ext cx="9144000" cy="1377950"/>
            </a:xfrm>
            <a:prstGeom prst="rect">
              <a:avLst/>
            </a:prstGeom>
            <a:solidFill>
              <a:srgbClr val="99CC00"/>
            </a:solidFill>
            <a:ln w="9525">
              <a:noFill/>
              <a:miter lim="800000"/>
              <a:headEnd/>
              <a:tailEnd/>
            </a:ln>
          </p:spPr>
          <p:txBody>
            <a:bodyPr wrap="none" anchor="ctr"/>
            <a:lstStyle/>
            <a:p>
              <a:pPr eaLnBrk="0" fontAlgn="auto" hangingPunct="0">
                <a:spcAft>
                  <a:spcPts val="0"/>
                </a:spcAft>
                <a:defRPr/>
              </a:pPr>
              <a:endParaRPr lang="en-GB">
                <a:latin typeface="Times" charset="0"/>
                <a:cs typeface="+mn-cs"/>
              </a:endParaRPr>
            </a:p>
          </p:txBody>
        </p:sp>
        <p:pic>
          <p:nvPicPr>
            <p:cNvPr id="9" name="Picture 7"/>
            <p:cNvPicPr>
              <a:picLocks noChangeAspect="1" noChangeArrowheads="1"/>
            </p:cNvPicPr>
            <p:nvPr/>
          </p:nvPicPr>
          <p:blipFill>
            <a:blip r:embed="rId2" cstate="email"/>
            <a:srcRect/>
            <a:stretch>
              <a:fillRect/>
            </a:stretch>
          </p:blipFill>
          <p:spPr bwMode="auto">
            <a:xfrm>
              <a:off x="90488" y="109538"/>
              <a:ext cx="1096962" cy="1258887"/>
            </a:xfrm>
            <a:prstGeom prst="rect">
              <a:avLst/>
            </a:prstGeom>
            <a:noFill/>
            <a:ln w="9525">
              <a:noFill/>
              <a:miter lim="800000"/>
              <a:headEnd/>
              <a:tailEnd/>
            </a:ln>
          </p:spPr>
        </p:pic>
        <p:pic>
          <p:nvPicPr>
            <p:cNvPr id="10" name="Picture 8" descr="vlcsnap-2012-11-06-10h36m07s152.jpg"/>
            <p:cNvPicPr>
              <a:picLocks noChangeAspect="1"/>
            </p:cNvPicPr>
            <p:nvPr/>
          </p:nvPicPr>
          <p:blipFill>
            <a:blip r:embed="rId3" cstate="email"/>
            <a:srcRect/>
            <a:stretch>
              <a:fillRect/>
            </a:stretch>
          </p:blipFill>
          <p:spPr bwMode="auto">
            <a:xfrm>
              <a:off x="1258888" y="42863"/>
              <a:ext cx="1573212" cy="1260475"/>
            </a:xfrm>
            <a:prstGeom prst="rect">
              <a:avLst/>
            </a:prstGeom>
            <a:noFill/>
            <a:ln w="9525">
              <a:noFill/>
              <a:miter lim="800000"/>
              <a:headEnd/>
              <a:tailEnd/>
            </a:ln>
          </p:spPr>
        </p:pic>
        <p:pic>
          <p:nvPicPr>
            <p:cNvPr id="11" name="Picture 9" descr="IMG_1981.jpg"/>
            <p:cNvPicPr>
              <a:picLocks noChangeAspect="1"/>
            </p:cNvPicPr>
            <p:nvPr/>
          </p:nvPicPr>
          <p:blipFill>
            <a:blip r:embed="rId4" cstate="email"/>
            <a:srcRect l="-311"/>
            <a:stretch>
              <a:fillRect/>
            </a:stretch>
          </p:blipFill>
          <p:spPr bwMode="auto">
            <a:xfrm>
              <a:off x="5132388" y="44450"/>
              <a:ext cx="2376487" cy="1260475"/>
            </a:xfrm>
            <a:prstGeom prst="rect">
              <a:avLst/>
            </a:prstGeom>
            <a:noFill/>
            <a:ln w="9525">
              <a:noFill/>
              <a:miter lim="800000"/>
              <a:headEnd/>
              <a:tailEnd/>
            </a:ln>
          </p:spPr>
        </p:pic>
        <p:pic>
          <p:nvPicPr>
            <p:cNvPr id="12" name="Picture 10" descr="015 Groups waits for agreed estimated accuracy of 3.5.jpg"/>
            <p:cNvPicPr>
              <a:picLocks noChangeAspect="1"/>
            </p:cNvPicPr>
            <p:nvPr/>
          </p:nvPicPr>
          <p:blipFill>
            <a:blip r:embed="rId5" cstate="email"/>
            <a:srcRect l="-3578"/>
            <a:stretch>
              <a:fillRect/>
            </a:stretch>
          </p:blipFill>
          <p:spPr bwMode="auto">
            <a:xfrm>
              <a:off x="2822575" y="42863"/>
              <a:ext cx="2238375" cy="1260475"/>
            </a:xfrm>
            <a:prstGeom prst="rect">
              <a:avLst/>
            </a:prstGeom>
            <a:noFill/>
            <a:ln w="9525">
              <a:noFill/>
              <a:miter lim="800000"/>
              <a:headEnd/>
              <a:tailEnd/>
            </a:ln>
          </p:spPr>
        </p:pic>
        <p:pic>
          <p:nvPicPr>
            <p:cNvPr id="13" name="Picture 12" descr="IMG_8533.jpg"/>
            <p:cNvPicPr>
              <a:picLocks noChangeAspect="1"/>
            </p:cNvPicPr>
            <p:nvPr/>
          </p:nvPicPr>
          <p:blipFill>
            <a:blip r:embed="rId6" cstate="email"/>
            <a:srcRect/>
            <a:stretch>
              <a:fillRect/>
            </a:stretch>
          </p:blipFill>
          <p:spPr bwMode="auto">
            <a:xfrm>
              <a:off x="7591425" y="44450"/>
              <a:ext cx="1425575" cy="1260475"/>
            </a:xfrm>
            <a:prstGeom prst="rect">
              <a:avLst/>
            </a:prstGeom>
            <a:noFill/>
            <a:ln w="9525">
              <a:noFill/>
              <a:miter lim="800000"/>
              <a:headEnd/>
              <a:tailEnd/>
            </a:ln>
          </p:spPr>
        </p:pic>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grpSp>
        <p:nvGrpSpPr>
          <p:cNvPr id="3" name="Group 2"/>
          <p:cNvGrpSpPr/>
          <p:nvPr userDrawn="1"/>
        </p:nvGrpSpPr>
        <p:grpSpPr>
          <a:xfrm>
            <a:off x="0" y="-9525"/>
            <a:ext cx="9144000" cy="1377950"/>
            <a:chOff x="0" y="-9525"/>
            <a:chExt cx="9144000" cy="1377950"/>
          </a:xfrm>
        </p:grpSpPr>
        <p:sp>
          <p:nvSpPr>
            <p:cNvPr id="4" name="Rectangle 2"/>
            <p:cNvSpPr>
              <a:spLocks noChangeArrowheads="1"/>
            </p:cNvSpPr>
            <p:nvPr/>
          </p:nvSpPr>
          <p:spPr bwMode="auto">
            <a:xfrm>
              <a:off x="0" y="-9525"/>
              <a:ext cx="9144000" cy="1377950"/>
            </a:xfrm>
            <a:prstGeom prst="rect">
              <a:avLst/>
            </a:prstGeom>
            <a:solidFill>
              <a:srgbClr val="99CC00"/>
            </a:solidFill>
            <a:ln w="9525">
              <a:noFill/>
              <a:miter lim="800000"/>
              <a:headEnd/>
              <a:tailEnd/>
            </a:ln>
          </p:spPr>
          <p:txBody>
            <a:bodyPr wrap="none" anchor="ctr"/>
            <a:lstStyle/>
            <a:p>
              <a:pPr eaLnBrk="0" fontAlgn="auto" hangingPunct="0">
                <a:spcAft>
                  <a:spcPts val="0"/>
                </a:spcAft>
                <a:defRPr/>
              </a:pPr>
              <a:endParaRPr lang="en-GB">
                <a:latin typeface="Times" charset="0"/>
                <a:cs typeface="+mn-cs"/>
              </a:endParaRPr>
            </a:p>
          </p:txBody>
        </p:sp>
        <p:pic>
          <p:nvPicPr>
            <p:cNvPr id="5" name="Picture 7"/>
            <p:cNvPicPr>
              <a:picLocks noChangeAspect="1" noChangeArrowheads="1"/>
            </p:cNvPicPr>
            <p:nvPr/>
          </p:nvPicPr>
          <p:blipFill>
            <a:blip r:embed="rId2" cstate="email"/>
            <a:srcRect/>
            <a:stretch>
              <a:fillRect/>
            </a:stretch>
          </p:blipFill>
          <p:spPr bwMode="auto">
            <a:xfrm>
              <a:off x="90488" y="109538"/>
              <a:ext cx="1096962" cy="1258887"/>
            </a:xfrm>
            <a:prstGeom prst="rect">
              <a:avLst/>
            </a:prstGeom>
            <a:noFill/>
            <a:ln w="9525">
              <a:noFill/>
              <a:miter lim="800000"/>
              <a:headEnd/>
              <a:tailEnd/>
            </a:ln>
          </p:spPr>
        </p:pic>
        <p:pic>
          <p:nvPicPr>
            <p:cNvPr id="6" name="Picture 8" descr="vlcsnap-2012-11-06-10h36m07s152.jpg"/>
            <p:cNvPicPr>
              <a:picLocks noChangeAspect="1"/>
            </p:cNvPicPr>
            <p:nvPr/>
          </p:nvPicPr>
          <p:blipFill>
            <a:blip r:embed="rId3" cstate="email"/>
            <a:srcRect/>
            <a:stretch>
              <a:fillRect/>
            </a:stretch>
          </p:blipFill>
          <p:spPr bwMode="auto">
            <a:xfrm>
              <a:off x="1258888" y="42863"/>
              <a:ext cx="1573212" cy="1260475"/>
            </a:xfrm>
            <a:prstGeom prst="rect">
              <a:avLst/>
            </a:prstGeom>
            <a:noFill/>
            <a:ln w="9525">
              <a:noFill/>
              <a:miter lim="800000"/>
              <a:headEnd/>
              <a:tailEnd/>
            </a:ln>
          </p:spPr>
        </p:pic>
        <p:pic>
          <p:nvPicPr>
            <p:cNvPr id="7" name="Picture 9" descr="IMG_1981.jpg"/>
            <p:cNvPicPr>
              <a:picLocks noChangeAspect="1"/>
            </p:cNvPicPr>
            <p:nvPr/>
          </p:nvPicPr>
          <p:blipFill>
            <a:blip r:embed="rId4" cstate="email"/>
            <a:srcRect l="-311"/>
            <a:stretch>
              <a:fillRect/>
            </a:stretch>
          </p:blipFill>
          <p:spPr bwMode="auto">
            <a:xfrm>
              <a:off x="5132388" y="44450"/>
              <a:ext cx="2376487" cy="1260475"/>
            </a:xfrm>
            <a:prstGeom prst="rect">
              <a:avLst/>
            </a:prstGeom>
            <a:noFill/>
            <a:ln w="9525">
              <a:noFill/>
              <a:miter lim="800000"/>
              <a:headEnd/>
              <a:tailEnd/>
            </a:ln>
          </p:spPr>
        </p:pic>
        <p:pic>
          <p:nvPicPr>
            <p:cNvPr id="8" name="Picture 10" descr="015 Groups waits for agreed estimated accuracy of 3.5.jpg"/>
            <p:cNvPicPr>
              <a:picLocks noChangeAspect="1"/>
            </p:cNvPicPr>
            <p:nvPr/>
          </p:nvPicPr>
          <p:blipFill>
            <a:blip r:embed="rId5" cstate="email"/>
            <a:srcRect l="-3578"/>
            <a:stretch>
              <a:fillRect/>
            </a:stretch>
          </p:blipFill>
          <p:spPr bwMode="auto">
            <a:xfrm>
              <a:off x="2822575" y="42863"/>
              <a:ext cx="2238375" cy="1260475"/>
            </a:xfrm>
            <a:prstGeom prst="rect">
              <a:avLst/>
            </a:prstGeom>
            <a:noFill/>
            <a:ln w="9525">
              <a:noFill/>
              <a:miter lim="800000"/>
              <a:headEnd/>
              <a:tailEnd/>
            </a:ln>
          </p:spPr>
        </p:pic>
        <p:pic>
          <p:nvPicPr>
            <p:cNvPr id="9" name="Picture 12" descr="IMG_8533.jpg"/>
            <p:cNvPicPr>
              <a:picLocks noChangeAspect="1"/>
            </p:cNvPicPr>
            <p:nvPr/>
          </p:nvPicPr>
          <p:blipFill>
            <a:blip r:embed="rId6" cstate="email"/>
            <a:srcRect/>
            <a:stretch>
              <a:fillRect/>
            </a:stretch>
          </p:blipFill>
          <p:spPr bwMode="auto">
            <a:xfrm>
              <a:off x="7591425" y="44450"/>
              <a:ext cx="1425575" cy="1260475"/>
            </a:xfrm>
            <a:prstGeom prst="rect">
              <a:avLst/>
            </a:prstGeom>
            <a:noFill/>
            <a:ln w="9525">
              <a:noFill/>
              <a:miter lim="800000"/>
              <a:headEnd/>
              <a:tailEnd/>
            </a:ln>
          </p:spPr>
        </p:pic>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615478"/>
            <a:ext cx="3008313" cy="822922"/>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514600"/>
            <a:ext cx="5111750" cy="4144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514600"/>
            <a:ext cx="3008313" cy="41449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grpSp>
        <p:nvGrpSpPr>
          <p:cNvPr id="5" name="Group 4"/>
          <p:cNvGrpSpPr/>
          <p:nvPr userDrawn="1"/>
        </p:nvGrpSpPr>
        <p:grpSpPr>
          <a:xfrm>
            <a:off x="0" y="-9525"/>
            <a:ext cx="9144000" cy="1377950"/>
            <a:chOff x="0" y="-9525"/>
            <a:chExt cx="9144000" cy="1377950"/>
          </a:xfrm>
        </p:grpSpPr>
        <p:sp>
          <p:nvSpPr>
            <p:cNvPr id="6" name="Rectangle 2"/>
            <p:cNvSpPr>
              <a:spLocks noChangeArrowheads="1"/>
            </p:cNvSpPr>
            <p:nvPr/>
          </p:nvSpPr>
          <p:spPr bwMode="auto">
            <a:xfrm>
              <a:off x="0" y="-9525"/>
              <a:ext cx="9144000" cy="1377950"/>
            </a:xfrm>
            <a:prstGeom prst="rect">
              <a:avLst/>
            </a:prstGeom>
            <a:solidFill>
              <a:srgbClr val="99CC00"/>
            </a:solidFill>
            <a:ln w="9525">
              <a:noFill/>
              <a:miter lim="800000"/>
              <a:headEnd/>
              <a:tailEnd/>
            </a:ln>
          </p:spPr>
          <p:txBody>
            <a:bodyPr wrap="none" anchor="ctr"/>
            <a:lstStyle/>
            <a:p>
              <a:pPr eaLnBrk="0" fontAlgn="auto" hangingPunct="0">
                <a:spcAft>
                  <a:spcPts val="0"/>
                </a:spcAft>
                <a:defRPr/>
              </a:pPr>
              <a:endParaRPr lang="en-GB">
                <a:latin typeface="Times" charset="0"/>
                <a:cs typeface="+mn-cs"/>
              </a:endParaRPr>
            </a:p>
          </p:txBody>
        </p:sp>
        <p:pic>
          <p:nvPicPr>
            <p:cNvPr id="7" name="Picture 7"/>
            <p:cNvPicPr>
              <a:picLocks noChangeAspect="1" noChangeArrowheads="1"/>
            </p:cNvPicPr>
            <p:nvPr/>
          </p:nvPicPr>
          <p:blipFill>
            <a:blip r:embed="rId2" cstate="email"/>
            <a:srcRect/>
            <a:stretch>
              <a:fillRect/>
            </a:stretch>
          </p:blipFill>
          <p:spPr bwMode="auto">
            <a:xfrm>
              <a:off x="90488" y="109538"/>
              <a:ext cx="1096962" cy="1258887"/>
            </a:xfrm>
            <a:prstGeom prst="rect">
              <a:avLst/>
            </a:prstGeom>
            <a:noFill/>
            <a:ln w="9525">
              <a:noFill/>
              <a:miter lim="800000"/>
              <a:headEnd/>
              <a:tailEnd/>
            </a:ln>
          </p:spPr>
        </p:pic>
        <p:pic>
          <p:nvPicPr>
            <p:cNvPr id="8" name="Picture 8" descr="vlcsnap-2012-11-06-10h36m07s152.jpg"/>
            <p:cNvPicPr>
              <a:picLocks noChangeAspect="1"/>
            </p:cNvPicPr>
            <p:nvPr/>
          </p:nvPicPr>
          <p:blipFill>
            <a:blip r:embed="rId3" cstate="email"/>
            <a:srcRect/>
            <a:stretch>
              <a:fillRect/>
            </a:stretch>
          </p:blipFill>
          <p:spPr bwMode="auto">
            <a:xfrm>
              <a:off x="1258888" y="42863"/>
              <a:ext cx="1573212" cy="1260475"/>
            </a:xfrm>
            <a:prstGeom prst="rect">
              <a:avLst/>
            </a:prstGeom>
            <a:noFill/>
            <a:ln w="9525">
              <a:noFill/>
              <a:miter lim="800000"/>
              <a:headEnd/>
              <a:tailEnd/>
            </a:ln>
          </p:spPr>
        </p:pic>
        <p:pic>
          <p:nvPicPr>
            <p:cNvPr id="9" name="Picture 9" descr="IMG_1981.jpg"/>
            <p:cNvPicPr>
              <a:picLocks noChangeAspect="1"/>
            </p:cNvPicPr>
            <p:nvPr/>
          </p:nvPicPr>
          <p:blipFill>
            <a:blip r:embed="rId4" cstate="email"/>
            <a:srcRect l="-311"/>
            <a:stretch>
              <a:fillRect/>
            </a:stretch>
          </p:blipFill>
          <p:spPr bwMode="auto">
            <a:xfrm>
              <a:off x="5132388" y="44450"/>
              <a:ext cx="2376487" cy="1260475"/>
            </a:xfrm>
            <a:prstGeom prst="rect">
              <a:avLst/>
            </a:prstGeom>
            <a:noFill/>
            <a:ln w="9525">
              <a:noFill/>
              <a:miter lim="800000"/>
              <a:headEnd/>
              <a:tailEnd/>
            </a:ln>
          </p:spPr>
        </p:pic>
        <p:pic>
          <p:nvPicPr>
            <p:cNvPr id="10" name="Picture 10" descr="015 Groups waits for agreed estimated accuracy of 3.5.jpg"/>
            <p:cNvPicPr>
              <a:picLocks noChangeAspect="1"/>
            </p:cNvPicPr>
            <p:nvPr/>
          </p:nvPicPr>
          <p:blipFill>
            <a:blip r:embed="rId5" cstate="email"/>
            <a:srcRect l="-3578"/>
            <a:stretch>
              <a:fillRect/>
            </a:stretch>
          </p:blipFill>
          <p:spPr bwMode="auto">
            <a:xfrm>
              <a:off x="2822575" y="42863"/>
              <a:ext cx="2238375" cy="1260475"/>
            </a:xfrm>
            <a:prstGeom prst="rect">
              <a:avLst/>
            </a:prstGeom>
            <a:noFill/>
            <a:ln w="9525">
              <a:noFill/>
              <a:miter lim="800000"/>
              <a:headEnd/>
              <a:tailEnd/>
            </a:ln>
          </p:spPr>
        </p:pic>
        <p:pic>
          <p:nvPicPr>
            <p:cNvPr id="11" name="Picture 12" descr="IMG_8533.jpg"/>
            <p:cNvPicPr>
              <a:picLocks noChangeAspect="1"/>
            </p:cNvPicPr>
            <p:nvPr/>
          </p:nvPicPr>
          <p:blipFill>
            <a:blip r:embed="rId6" cstate="email"/>
            <a:srcRect/>
            <a:stretch>
              <a:fillRect/>
            </a:stretch>
          </p:blipFill>
          <p:spPr bwMode="auto">
            <a:xfrm>
              <a:off x="7591425" y="44450"/>
              <a:ext cx="1425575" cy="1260475"/>
            </a:xfrm>
            <a:prstGeom prst="rect">
              <a:avLst/>
            </a:prstGeom>
            <a:noFill/>
            <a:ln w="9525">
              <a:noFill/>
              <a:miter lim="800000"/>
              <a:headEnd/>
              <a:tailEnd/>
            </a:ln>
          </p:spPr>
        </p:pic>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701799"/>
            <a:ext cx="5486400" cy="30257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5" name="Group 4"/>
          <p:cNvGrpSpPr/>
          <p:nvPr userDrawn="1"/>
        </p:nvGrpSpPr>
        <p:grpSpPr>
          <a:xfrm>
            <a:off x="0" y="-9525"/>
            <a:ext cx="9144000" cy="1377950"/>
            <a:chOff x="0" y="-9525"/>
            <a:chExt cx="9144000" cy="1377950"/>
          </a:xfrm>
        </p:grpSpPr>
        <p:sp>
          <p:nvSpPr>
            <p:cNvPr id="6" name="Rectangle 2"/>
            <p:cNvSpPr>
              <a:spLocks noChangeArrowheads="1"/>
            </p:cNvSpPr>
            <p:nvPr/>
          </p:nvSpPr>
          <p:spPr bwMode="auto">
            <a:xfrm>
              <a:off x="0" y="-9525"/>
              <a:ext cx="9144000" cy="1377950"/>
            </a:xfrm>
            <a:prstGeom prst="rect">
              <a:avLst/>
            </a:prstGeom>
            <a:solidFill>
              <a:srgbClr val="99CC00"/>
            </a:solidFill>
            <a:ln w="9525">
              <a:noFill/>
              <a:miter lim="800000"/>
              <a:headEnd/>
              <a:tailEnd/>
            </a:ln>
          </p:spPr>
          <p:txBody>
            <a:bodyPr wrap="none" anchor="ctr"/>
            <a:lstStyle/>
            <a:p>
              <a:pPr eaLnBrk="0" fontAlgn="auto" hangingPunct="0">
                <a:spcAft>
                  <a:spcPts val="0"/>
                </a:spcAft>
                <a:defRPr/>
              </a:pPr>
              <a:endParaRPr lang="en-GB">
                <a:latin typeface="Times" charset="0"/>
                <a:cs typeface="+mn-cs"/>
              </a:endParaRPr>
            </a:p>
          </p:txBody>
        </p:sp>
        <p:pic>
          <p:nvPicPr>
            <p:cNvPr id="7" name="Picture 7"/>
            <p:cNvPicPr>
              <a:picLocks noChangeAspect="1" noChangeArrowheads="1"/>
            </p:cNvPicPr>
            <p:nvPr/>
          </p:nvPicPr>
          <p:blipFill>
            <a:blip r:embed="rId2" cstate="email"/>
            <a:srcRect/>
            <a:stretch>
              <a:fillRect/>
            </a:stretch>
          </p:blipFill>
          <p:spPr bwMode="auto">
            <a:xfrm>
              <a:off x="90488" y="109538"/>
              <a:ext cx="1096962" cy="1258887"/>
            </a:xfrm>
            <a:prstGeom prst="rect">
              <a:avLst/>
            </a:prstGeom>
            <a:noFill/>
            <a:ln w="9525">
              <a:noFill/>
              <a:miter lim="800000"/>
              <a:headEnd/>
              <a:tailEnd/>
            </a:ln>
          </p:spPr>
        </p:pic>
        <p:pic>
          <p:nvPicPr>
            <p:cNvPr id="8" name="Picture 8" descr="vlcsnap-2012-11-06-10h36m07s152.jpg"/>
            <p:cNvPicPr>
              <a:picLocks noChangeAspect="1"/>
            </p:cNvPicPr>
            <p:nvPr/>
          </p:nvPicPr>
          <p:blipFill>
            <a:blip r:embed="rId3" cstate="email"/>
            <a:srcRect/>
            <a:stretch>
              <a:fillRect/>
            </a:stretch>
          </p:blipFill>
          <p:spPr bwMode="auto">
            <a:xfrm>
              <a:off x="1258888" y="42863"/>
              <a:ext cx="1573212" cy="1260475"/>
            </a:xfrm>
            <a:prstGeom prst="rect">
              <a:avLst/>
            </a:prstGeom>
            <a:noFill/>
            <a:ln w="9525">
              <a:noFill/>
              <a:miter lim="800000"/>
              <a:headEnd/>
              <a:tailEnd/>
            </a:ln>
          </p:spPr>
        </p:pic>
        <p:pic>
          <p:nvPicPr>
            <p:cNvPr id="9" name="Picture 9" descr="IMG_1981.jpg"/>
            <p:cNvPicPr>
              <a:picLocks noChangeAspect="1"/>
            </p:cNvPicPr>
            <p:nvPr/>
          </p:nvPicPr>
          <p:blipFill>
            <a:blip r:embed="rId4" cstate="email"/>
            <a:srcRect l="-311"/>
            <a:stretch>
              <a:fillRect/>
            </a:stretch>
          </p:blipFill>
          <p:spPr bwMode="auto">
            <a:xfrm>
              <a:off x="5132388" y="44450"/>
              <a:ext cx="2376487" cy="1260475"/>
            </a:xfrm>
            <a:prstGeom prst="rect">
              <a:avLst/>
            </a:prstGeom>
            <a:noFill/>
            <a:ln w="9525">
              <a:noFill/>
              <a:miter lim="800000"/>
              <a:headEnd/>
              <a:tailEnd/>
            </a:ln>
          </p:spPr>
        </p:pic>
        <p:pic>
          <p:nvPicPr>
            <p:cNvPr id="10" name="Picture 10" descr="015 Groups waits for agreed estimated accuracy of 3.5.jpg"/>
            <p:cNvPicPr>
              <a:picLocks noChangeAspect="1"/>
            </p:cNvPicPr>
            <p:nvPr/>
          </p:nvPicPr>
          <p:blipFill>
            <a:blip r:embed="rId5" cstate="email"/>
            <a:srcRect l="-3578"/>
            <a:stretch>
              <a:fillRect/>
            </a:stretch>
          </p:blipFill>
          <p:spPr bwMode="auto">
            <a:xfrm>
              <a:off x="2822575" y="42863"/>
              <a:ext cx="2238375" cy="1260475"/>
            </a:xfrm>
            <a:prstGeom prst="rect">
              <a:avLst/>
            </a:prstGeom>
            <a:noFill/>
            <a:ln w="9525">
              <a:noFill/>
              <a:miter lim="800000"/>
              <a:headEnd/>
              <a:tailEnd/>
            </a:ln>
          </p:spPr>
        </p:pic>
        <p:pic>
          <p:nvPicPr>
            <p:cNvPr id="11" name="Picture 12" descr="IMG_8533.jpg"/>
            <p:cNvPicPr>
              <a:picLocks noChangeAspect="1"/>
            </p:cNvPicPr>
            <p:nvPr/>
          </p:nvPicPr>
          <p:blipFill>
            <a:blip r:embed="rId6" cstate="email"/>
            <a:srcRect/>
            <a:stretch>
              <a:fillRect/>
            </a:stretch>
          </p:blipFill>
          <p:spPr bwMode="auto">
            <a:xfrm>
              <a:off x="7591425" y="44450"/>
              <a:ext cx="1425575" cy="1260475"/>
            </a:xfrm>
            <a:prstGeom prst="rect">
              <a:avLst/>
            </a:prstGeom>
            <a:noFill/>
            <a:ln w="9525">
              <a:noFill/>
              <a:miter lim="800000"/>
              <a:headEnd/>
              <a:tailEnd/>
            </a:ln>
          </p:spPr>
        </p:pic>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42398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2647950"/>
            <a:ext cx="8229600" cy="41036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bg2"/>
          </a:solidFill>
          <a:latin typeface="Calibri" pitchFamily="34" charset="0"/>
        </a:defRPr>
      </a:lvl6pPr>
      <a:lvl7pPr marL="914400" algn="ctr" defTabSz="457200" rtl="0" fontAlgn="base">
        <a:spcBef>
          <a:spcPct val="0"/>
        </a:spcBef>
        <a:spcAft>
          <a:spcPct val="0"/>
        </a:spcAft>
        <a:defRPr sz="4400">
          <a:solidFill>
            <a:schemeClr val="bg2"/>
          </a:solidFill>
          <a:latin typeface="Calibri" pitchFamily="34" charset="0"/>
        </a:defRPr>
      </a:lvl7pPr>
      <a:lvl8pPr marL="1371600" algn="ctr" defTabSz="457200" rtl="0" fontAlgn="base">
        <a:spcBef>
          <a:spcPct val="0"/>
        </a:spcBef>
        <a:spcAft>
          <a:spcPct val="0"/>
        </a:spcAft>
        <a:defRPr sz="4400">
          <a:solidFill>
            <a:schemeClr val="bg2"/>
          </a:solidFill>
          <a:latin typeface="Calibri" pitchFamily="34" charset="0"/>
        </a:defRPr>
      </a:lvl8pPr>
      <a:lvl9pPr marL="1828800" algn="ctr" defTabSz="457200" rtl="0" fontAlgn="base">
        <a:spcBef>
          <a:spcPct val="0"/>
        </a:spcBef>
        <a:spcAft>
          <a:spcPct val="0"/>
        </a:spcAft>
        <a:defRPr sz="4400">
          <a:solidFill>
            <a:schemeClr val="bg2"/>
          </a:solidFill>
          <a:latin typeface="Calibri" pitchFamily="34" charset="0"/>
        </a:defRPr>
      </a:lvl9pPr>
    </p:titleStyle>
    <p:bodyStyle>
      <a:lvl1pPr marL="342900" indent="-342900" algn="l" defTabSz="457200" rtl="0" eaLnBrk="0" fontAlgn="base" hangingPunct="0">
        <a:spcBef>
          <a:spcPct val="20000"/>
        </a:spcBef>
        <a:spcAft>
          <a:spcPts val="30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ts val="30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ts val="30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ts val="30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ts val="30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ubtitle 10"/>
          <p:cNvSpPr>
            <a:spLocks noGrp="1"/>
          </p:cNvSpPr>
          <p:nvPr>
            <p:ph type="subTitle" idx="1"/>
          </p:nvPr>
        </p:nvSpPr>
        <p:spPr>
          <a:xfrm>
            <a:off x="245336" y="1757363"/>
            <a:ext cx="8229600" cy="4629150"/>
          </a:xfrm>
        </p:spPr>
        <p:txBody>
          <a:bodyPr/>
          <a:lstStyle/>
          <a:p>
            <a:endParaRPr lang="en-GB" sz="1400" b="1" dirty="0" smtClean="0"/>
          </a:p>
          <a:p>
            <a:endParaRPr lang="en-GB" sz="1400" b="1" dirty="0" smtClean="0"/>
          </a:p>
          <a:p>
            <a:r>
              <a:rPr lang="en-US" sz="2000" b="1" dirty="0" smtClean="0"/>
              <a:t>Participatory research to enhance climate change policy and institutions in the Caribbean: ARIA toolkit pilot</a:t>
            </a:r>
          </a:p>
          <a:p>
            <a:endParaRPr lang="en-TT" sz="1800" b="1" dirty="0" smtClean="0"/>
          </a:p>
          <a:p>
            <a:r>
              <a:rPr lang="en-GB" sz="1800" b="1" dirty="0" smtClean="0"/>
              <a:t> </a:t>
            </a:r>
          </a:p>
          <a:p>
            <a:r>
              <a:rPr lang="en-TT" sz="1800" b="1" i="1" dirty="0" smtClean="0"/>
              <a:t>27</a:t>
            </a:r>
            <a:r>
              <a:rPr lang="en-TT" sz="1800" b="1" i="1" baseline="30000" dirty="0" smtClean="0"/>
              <a:t>th</a:t>
            </a:r>
            <a:r>
              <a:rPr lang="en-TT" sz="1800" b="1" i="1" dirty="0" smtClean="0"/>
              <a:t> meeting </a:t>
            </a:r>
          </a:p>
          <a:p>
            <a:r>
              <a:rPr lang="en-TT" sz="1800" b="1" i="1" dirty="0" smtClean="0"/>
              <a:t>of the CANARI Partnership</a:t>
            </a:r>
          </a:p>
          <a:p>
            <a:endParaRPr lang="en-TT" sz="1800" b="1" i="1" dirty="0" smtClean="0"/>
          </a:p>
          <a:p>
            <a:r>
              <a:rPr lang="en-TT" sz="1800" b="1" i="1" dirty="0" smtClean="0"/>
              <a:t>January 29 – 30, 2015</a:t>
            </a:r>
          </a:p>
          <a:p>
            <a:endParaRPr lang="en-TT" sz="1800" b="1" i="1" dirty="0" smtClean="0"/>
          </a:p>
          <a:p>
            <a:r>
              <a:rPr lang="en-TT" sz="1800" b="1" i="1" dirty="0" smtClean="0"/>
              <a:t>Trinidad and Tobago</a:t>
            </a:r>
            <a:endParaRPr lang="en-GB" sz="1800" b="1" dirty="0" smtClean="0"/>
          </a:p>
          <a:p>
            <a:endParaRPr lang="en-TT" sz="1800" dirty="0" smtClean="0"/>
          </a:p>
          <a:p>
            <a:endParaRPr lang="en-TT" sz="2400" dirty="0" smtClean="0"/>
          </a:p>
          <a:p>
            <a:r>
              <a:rPr lang="en-GB" sz="2400" b="1" dirty="0" smtClean="0"/>
              <a:t> </a:t>
            </a:r>
            <a:endParaRPr lang="en-TT" sz="2400" dirty="0" smtClean="0"/>
          </a:p>
          <a:p>
            <a:endParaRPr lang="en-GB" sz="2400"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3988"/>
            <a:ext cx="8229600" cy="796698"/>
          </a:xfrm>
        </p:spPr>
        <p:txBody>
          <a:bodyPr/>
          <a:lstStyle/>
          <a:p>
            <a:r>
              <a:rPr lang="en-TT" sz="1800" b="1" dirty="0" smtClean="0"/>
              <a:t>Study outputs</a:t>
            </a:r>
            <a:endParaRPr lang="en-TT" sz="1800" b="1" dirty="0"/>
          </a:p>
        </p:txBody>
      </p:sp>
      <p:sp>
        <p:nvSpPr>
          <p:cNvPr id="3" name="Content Placeholder 2"/>
          <p:cNvSpPr>
            <a:spLocks noGrp="1"/>
          </p:cNvSpPr>
          <p:nvPr>
            <p:ph idx="1"/>
          </p:nvPr>
        </p:nvSpPr>
        <p:spPr>
          <a:xfrm>
            <a:off x="457200" y="2220686"/>
            <a:ext cx="8229600" cy="3944983"/>
          </a:xfrm>
        </p:spPr>
        <p:txBody>
          <a:bodyPr/>
          <a:lstStyle/>
          <a:p>
            <a:pPr>
              <a:buNone/>
            </a:pPr>
            <a:r>
              <a:rPr lang="en-GB" sz="1600" b="1" dirty="0" smtClean="0"/>
              <a:t>Saint Lucia: </a:t>
            </a:r>
            <a:endParaRPr lang="en-TT" sz="1600" b="1" dirty="0" smtClean="0"/>
          </a:p>
          <a:p>
            <a:pPr lvl="0"/>
            <a:r>
              <a:rPr lang="en-GB" sz="1600" b="1" dirty="0" smtClean="0"/>
              <a:t>Report on the Adaptation: Rapid Institutional Analysis (ARIA) Informational Meeting with Civil Society Organisations </a:t>
            </a:r>
            <a:endParaRPr lang="en-TT" sz="1600" b="1" dirty="0" smtClean="0"/>
          </a:p>
          <a:p>
            <a:pPr lvl="0"/>
            <a:r>
              <a:rPr lang="en-GB" sz="1600" b="1" dirty="0" smtClean="0"/>
              <a:t>Report on the Adaptation: Rapid Institutional Analysis (ARIA) Phase II Research Meeting with Civil Society Organisations</a:t>
            </a:r>
            <a:endParaRPr lang="en-TT" sz="1600" b="1" dirty="0" smtClean="0"/>
          </a:p>
          <a:p>
            <a:pPr lvl="0"/>
            <a:r>
              <a:rPr lang="en-TT" sz="1600" b="1" dirty="0" smtClean="0"/>
              <a:t>Report on the Adaptation:  Rapid Institutional Analysis (ARIA) Phase II Presentation on Research to Civil Society Organisations</a:t>
            </a:r>
          </a:p>
          <a:p>
            <a:pPr lvl="0"/>
            <a:r>
              <a:rPr lang="en-GB" sz="1600" b="1" dirty="0" smtClean="0"/>
              <a:t>Enabling Civil Society in Saint Lucia to adapt to the impacts of climate change (Policy Brief) </a:t>
            </a:r>
            <a:endParaRPr lang="en-TT" sz="1600" b="1" dirty="0" smtClean="0"/>
          </a:p>
          <a:p>
            <a:pPr>
              <a:buNone/>
            </a:pPr>
            <a:endParaRPr lang="en-GB" sz="1600" dirty="0" smtClean="0"/>
          </a:p>
          <a:p>
            <a:pPr>
              <a:buNone/>
            </a:pPr>
            <a:r>
              <a:rPr lang="en-GB" sz="1600" b="1" dirty="0" smtClean="0"/>
              <a:t>Trinidad and Tobago:</a:t>
            </a:r>
            <a:endParaRPr lang="en-TT" sz="1600" b="1" dirty="0" smtClean="0"/>
          </a:p>
          <a:p>
            <a:pPr lvl="0"/>
            <a:r>
              <a:rPr lang="en-GB" sz="1600" b="1" dirty="0" smtClean="0"/>
              <a:t>Report on the Workshop to Review the Findings of Phase I and Initiate Phase II of the Adaptation: Rapid Institutional Analysis (ARIA) Study </a:t>
            </a:r>
            <a:endParaRPr lang="en-TT" sz="1600" b="1" dirty="0" smtClean="0"/>
          </a:p>
          <a:p>
            <a:pPr>
              <a:buNone/>
            </a:pPr>
            <a:endParaRPr lang="en-TT" sz="1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3988"/>
            <a:ext cx="8229600" cy="378686"/>
          </a:xfrm>
        </p:spPr>
        <p:txBody>
          <a:bodyPr/>
          <a:lstStyle/>
          <a:p>
            <a:r>
              <a:rPr lang="en-TT" sz="1800" b="1" dirty="0" smtClean="0"/>
              <a:t>Study outputs cont’d</a:t>
            </a:r>
            <a:endParaRPr lang="en-TT" sz="1800" b="1" dirty="0"/>
          </a:p>
        </p:txBody>
      </p:sp>
      <p:sp>
        <p:nvSpPr>
          <p:cNvPr id="3" name="Content Placeholder 2"/>
          <p:cNvSpPr>
            <a:spLocks noGrp="1"/>
          </p:cNvSpPr>
          <p:nvPr>
            <p:ph idx="1"/>
          </p:nvPr>
        </p:nvSpPr>
        <p:spPr>
          <a:xfrm>
            <a:off x="457200" y="1959430"/>
            <a:ext cx="8229600" cy="4663439"/>
          </a:xfrm>
        </p:spPr>
        <p:txBody>
          <a:bodyPr/>
          <a:lstStyle/>
          <a:p>
            <a:pPr lvl="0"/>
            <a:r>
              <a:rPr lang="en-GB" sz="1600" b="1" dirty="0" smtClean="0"/>
              <a:t>Adaptation: Rapid Institutional Analysis (ARIA) Phase II Research Report</a:t>
            </a:r>
            <a:endParaRPr lang="en-TT" sz="1600" b="1" dirty="0" smtClean="0"/>
          </a:p>
          <a:p>
            <a:pPr lvl="0"/>
            <a:r>
              <a:rPr lang="en-GB" sz="1600" b="1" dirty="0" smtClean="0"/>
              <a:t>Strengthening Institutional Arrangements in Trinidad and Tobago to Facilitate Climate Change Adaptation Policy Formulation and Execution (Policy Brief)</a:t>
            </a:r>
            <a:endParaRPr lang="en-TT" sz="1600" b="1" dirty="0" smtClean="0"/>
          </a:p>
          <a:p>
            <a:pPr>
              <a:buNone/>
            </a:pPr>
            <a:r>
              <a:rPr lang="en-GB" sz="1600" b="1" dirty="0" smtClean="0"/>
              <a:t> </a:t>
            </a:r>
            <a:endParaRPr lang="en-TT" sz="1600" b="1" dirty="0" smtClean="0"/>
          </a:p>
          <a:p>
            <a:pPr>
              <a:buNone/>
            </a:pPr>
            <a:r>
              <a:rPr lang="en-GB" sz="1600" b="1" dirty="0" smtClean="0"/>
              <a:t>Overall Technical Report: </a:t>
            </a:r>
            <a:endParaRPr lang="en-TT" sz="1600" b="1" dirty="0" smtClean="0"/>
          </a:p>
          <a:p>
            <a:pPr lvl="0"/>
            <a:r>
              <a:rPr lang="en-GB" sz="1600" b="1" dirty="0" smtClean="0"/>
              <a:t>Making Adaptation Work: An Institutional Analysis of Climate Change Adaptation in Trinidad and Tobago and Saint Lucia.</a:t>
            </a:r>
            <a:endParaRPr lang="en-TT" sz="1600" b="1" dirty="0" smtClean="0"/>
          </a:p>
          <a:p>
            <a:pPr>
              <a:buNone/>
            </a:pPr>
            <a:endParaRPr lang="en-TT" sz="1600" b="1" dirty="0" smtClean="0"/>
          </a:p>
          <a:p>
            <a:pPr marL="0" indent="0" algn="just">
              <a:spcBef>
                <a:spcPts val="0"/>
              </a:spcBef>
              <a:spcAft>
                <a:spcPts val="0"/>
              </a:spcAft>
              <a:buNone/>
            </a:pPr>
            <a:r>
              <a:rPr lang="en-GB" sz="1600" b="1" dirty="0" smtClean="0"/>
              <a:t>Enhanced capacity of both CANARI and SLNT, as well as the other stakeholders involved in the assessments, to conduct institutional assessments on adaptation readiness. It  demonstrated that the toolkit could be effectively used by civil society organisations (CSOs)  to assess adaptation readiness at the national and </a:t>
            </a:r>
            <a:r>
              <a:rPr lang="en-GB" sz="1600" b="1" dirty="0" err="1" smtClean="0"/>
              <a:t>sectoral</a:t>
            </a:r>
            <a:r>
              <a:rPr lang="en-GB" sz="1600" b="1" dirty="0" smtClean="0"/>
              <a:t> levels. </a:t>
            </a:r>
          </a:p>
          <a:p>
            <a:pPr marL="0" indent="0" algn="just">
              <a:spcBef>
                <a:spcPts val="0"/>
              </a:spcBef>
              <a:spcAft>
                <a:spcPts val="0"/>
              </a:spcAft>
              <a:buNone/>
            </a:pPr>
            <a:endParaRPr lang="en-GB" sz="1600" b="1" dirty="0" smtClean="0"/>
          </a:p>
          <a:p>
            <a:pPr marL="0" indent="0" algn="just">
              <a:spcBef>
                <a:spcPts val="0"/>
              </a:spcBef>
              <a:spcAft>
                <a:spcPts val="0"/>
              </a:spcAft>
              <a:buNone/>
            </a:pPr>
            <a:r>
              <a:rPr lang="en-GB" sz="1600" b="1" dirty="0" smtClean="0"/>
              <a:t>For future use a handbook or users guide  would be of valuable assistance to CSOs utilising the tool.</a:t>
            </a:r>
          </a:p>
          <a:p>
            <a:pPr marL="0" indent="0" algn="just">
              <a:spcBef>
                <a:spcPts val="0"/>
              </a:spcBef>
              <a:spcAft>
                <a:spcPts val="0"/>
              </a:spcAft>
              <a:buNone/>
            </a:pPr>
            <a:endParaRPr lang="en-GB" sz="1600" b="1" dirty="0" smtClean="0"/>
          </a:p>
          <a:p>
            <a:pPr marL="0" indent="0" algn="ctr">
              <a:spcBef>
                <a:spcPts val="0"/>
              </a:spcBef>
              <a:spcAft>
                <a:spcPts val="0"/>
              </a:spcAft>
              <a:buNone/>
            </a:pPr>
            <a:r>
              <a:rPr lang="en-TT" sz="1600" b="1" smtClean="0">
                <a:solidFill>
                  <a:srgbClr val="FF0000"/>
                </a:solidFill>
              </a:rPr>
              <a:t>Thank you</a:t>
            </a:r>
            <a:endParaRPr lang="en-TT" sz="1600" b="1" dirty="0" smtClean="0">
              <a:solidFill>
                <a:srgbClr val="FF0000"/>
              </a:solidFill>
            </a:endParaRPr>
          </a:p>
          <a:p>
            <a:pPr lvl="0">
              <a:buNone/>
            </a:pPr>
            <a:endParaRPr lang="en-TT" sz="1400" b="1" dirty="0" smtClean="0"/>
          </a:p>
          <a:p>
            <a:pPr marL="0" lvl="0" algn="just">
              <a:buNone/>
            </a:pPr>
            <a:endParaRPr lang="en-TT" sz="1200" b="1" dirty="0" smtClean="0">
              <a:solidFill>
                <a:srgbClr val="FF0000"/>
              </a:solidFill>
            </a:endParaRPr>
          </a:p>
          <a:p>
            <a:pPr marL="0" lvl="0" algn="just">
              <a:buNone/>
            </a:pPr>
            <a:endParaRPr lang="en-TT" sz="1200" b="1" dirty="0" smtClean="0">
              <a:solidFill>
                <a:srgbClr val="FF0000"/>
              </a:solidFill>
            </a:endParaRPr>
          </a:p>
          <a:p>
            <a:pPr>
              <a:buNone/>
            </a:pPr>
            <a:endParaRPr lang="en-TT" sz="12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3988"/>
            <a:ext cx="8229600" cy="744446"/>
          </a:xfrm>
        </p:spPr>
        <p:txBody>
          <a:bodyPr/>
          <a:lstStyle/>
          <a:p>
            <a:r>
              <a:rPr lang="en-TT" sz="1800" b="1" dirty="0" smtClean="0"/>
              <a:t>Introduction  </a:t>
            </a:r>
            <a:endParaRPr lang="en-TT" sz="1800" b="1" dirty="0"/>
          </a:p>
        </p:txBody>
      </p:sp>
      <p:sp>
        <p:nvSpPr>
          <p:cNvPr id="3" name="Content Placeholder 2"/>
          <p:cNvSpPr>
            <a:spLocks noGrp="1"/>
          </p:cNvSpPr>
          <p:nvPr>
            <p:ph idx="1"/>
          </p:nvPr>
        </p:nvSpPr>
        <p:spPr>
          <a:xfrm>
            <a:off x="457200" y="2377440"/>
            <a:ext cx="8229600" cy="3866606"/>
          </a:xfrm>
        </p:spPr>
        <p:txBody>
          <a:bodyPr/>
          <a:lstStyle/>
          <a:p>
            <a:pPr algn="just"/>
            <a:r>
              <a:rPr lang="en-US" sz="1600" b="1" dirty="0" smtClean="0"/>
              <a:t>1 year project: January  2013(got started March/April) </a:t>
            </a:r>
          </a:p>
          <a:p>
            <a:pPr algn="just">
              <a:buNone/>
            </a:pPr>
            <a:endParaRPr lang="en-US" sz="1600" b="1" dirty="0" smtClean="0"/>
          </a:p>
          <a:p>
            <a:pPr algn="just"/>
            <a:r>
              <a:rPr lang="en-US" sz="1600" b="1" dirty="0" smtClean="0"/>
              <a:t>Funded by the Climate and Development Knowledge Network (CDKN): US$90,000 </a:t>
            </a:r>
            <a:endParaRPr lang="en-GB" sz="1600" b="1" dirty="0" smtClean="0"/>
          </a:p>
          <a:p>
            <a:pPr algn="just">
              <a:buNone/>
            </a:pPr>
            <a:endParaRPr lang="en-GB" sz="1600" b="1" dirty="0" smtClean="0"/>
          </a:p>
          <a:p>
            <a:pPr algn="just"/>
            <a:r>
              <a:rPr lang="en-GB" sz="1600" b="1" dirty="0" smtClean="0"/>
              <a:t>Implementation partners:</a:t>
            </a:r>
          </a:p>
          <a:p>
            <a:pPr lvl="1" algn="just"/>
            <a:r>
              <a:rPr lang="en-GB" sz="1600" b="1" dirty="0" smtClean="0"/>
              <a:t>Caribbean Natural Resources Institute (CANARI) – lead regional NGO </a:t>
            </a:r>
          </a:p>
          <a:p>
            <a:pPr lvl="1" algn="just"/>
            <a:r>
              <a:rPr lang="en-US" sz="1600" b="1" dirty="0" smtClean="0"/>
              <a:t>World Resources Institute (WRI) - international capacity building and comparative research Adaptation Rapid Institutional Analysis (ARIA) tool</a:t>
            </a:r>
          </a:p>
          <a:p>
            <a:pPr lvl="1" algn="just"/>
            <a:r>
              <a:rPr lang="en-US" sz="1600" b="1" dirty="0" smtClean="0"/>
              <a:t>Saint Lucia National Trust - lead NGO in Saint Lucia.</a:t>
            </a:r>
          </a:p>
          <a:p>
            <a:pPr lvl="1" algn="just">
              <a:buNone/>
            </a:pPr>
            <a:endParaRPr lang="en-US" sz="1600" b="1" dirty="0" smtClean="0"/>
          </a:p>
          <a:p>
            <a:pPr algn="just">
              <a:buFont typeface="Arial" pitchFamily="34" charset="0"/>
              <a:buChar char="•"/>
            </a:pPr>
            <a:r>
              <a:rPr lang="en-US" sz="1600" b="1" dirty="0" smtClean="0"/>
              <a:t> Pilot countries: Saint  Lucia and Trinidad and Tobago</a:t>
            </a:r>
            <a:endParaRPr lang="en-GB" sz="1600" b="1" dirty="0" smtClean="0"/>
          </a:p>
          <a:p>
            <a:pPr>
              <a:buNone/>
            </a:pPr>
            <a:endParaRPr lang="en-T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423988"/>
            <a:ext cx="8229600" cy="535441"/>
          </a:xfrm>
        </p:spPr>
        <p:txBody>
          <a:bodyPr/>
          <a:lstStyle/>
          <a:p>
            <a:r>
              <a:rPr lang="en-TT" sz="1800" b="1" dirty="0" smtClean="0"/>
              <a:t>Objectives</a:t>
            </a:r>
          </a:p>
        </p:txBody>
      </p:sp>
      <p:sp>
        <p:nvSpPr>
          <p:cNvPr id="5123" name="Content Placeholder 2"/>
          <p:cNvSpPr>
            <a:spLocks noGrp="1"/>
          </p:cNvSpPr>
          <p:nvPr>
            <p:ph idx="1"/>
          </p:nvPr>
        </p:nvSpPr>
        <p:spPr>
          <a:xfrm>
            <a:off x="457200" y="1959430"/>
            <a:ext cx="8229600" cy="4271553"/>
          </a:xfrm>
        </p:spPr>
        <p:txBody>
          <a:bodyPr/>
          <a:lstStyle/>
          <a:p>
            <a:pPr marL="0" algn="just">
              <a:spcBef>
                <a:spcPts val="0"/>
              </a:spcBef>
              <a:spcAft>
                <a:spcPts val="0"/>
              </a:spcAft>
              <a:buNone/>
            </a:pPr>
            <a:r>
              <a:rPr lang="en-TT" sz="1600" b="1" dirty="0" smtClean="0"/>
              <a:t>Overall objective: </a:t>
            </a:r>
            <a:r>
              <a:rPr lang="en-US" sz="1600" b="1" dirty="0" smtClean="0"/>
              <a:t>to pilot a rigorous and participatory research process in Saint Lucia and Trinidad and Tobago that builds understanding of effective climate change adaptation policy, institutions and actions, and improves capacity for participatory climate change policy design and adaptation implementation in Caribbean SIDS.</a:t>
            </a:r>
          </a:p>
          <a:p>
            <a:pPr algn="just">
              <a:buNone/>
            </a:pPr>
            <a:endParaRPr lang="en-US" sz="1600" b="1" smtClean="0"/>
          </a:p>
          <a:p>
            <a:pPr algn="just">
              <a:buNone/>
            </a:pPr>
            <a:endParaRPr lang="en-US" sz="1600" b="1" dirty="0" smtClean="0"/>
          </a:p>
          <a:p>
            <a:pPr algn="just">
              <a:buNone/>
            </a:pPr>
            <a:r>
              <a:rPr lang="en-US" sz="1600" b="1" dirty="0" smtClean="0"/>
              <a:t>Specific Objectives, such as:  </a:t>
            </a:r>
          </a:p>
          <a:p>
            <a:pPr algn="just">
              <a:buFont typeface="Arial" pitchFamily="34" charset="0"/>
              <a:buChar char="•"/>
            </a:pPr>
            <a:r>
              <a:rPr lang="en-US" sz="1600" b="1" dirty="0" smtClean="0"/>
              <a:t> facilitate and support participatory research by civil society on climate change adaptation policy, institutions and actions</a:t>
            </a:r>
            <a:endParaRPr lang="en-TT" sz="1600" b="1" dirty="0" smtClean="0"/>
          </a:p>
          <a:p>
            <a:pPr lvl="0" algn="just"/>
            <a:r>
              <a:rPr lang="en-US" sz="1600" b="1" dirty="0" err="1" smtClean="0"/>
              <a:t>analyse</a:t>
            </a:r>
            <a:r>
              <a:rPr lang="en-US" sz="1600" b="1" dirty="0" smtClean="0"/>
              <a:t> the current state of policy, institutions and actions</a:t>
            </a:r>
            <a:endParaRPr lang="en-TT" sz="1600" b="1" dirty="0" smtClean="0"/>
          </a:p>
          <a:p>
            <a:pPr lvl="0" algn="just"/>
            <a:r>
              <a:rPr lang="en-US" sz="1600" b="1" dirty="0" smtClean="0"/>
              <a:t>identify high-priority and low-cost “next steps”</a:t>
            </a:r>
            <a:endParaRPr lang="en-TT" sz="1600" b="1" dirty="0" smtClean="0"/>
          </a:p>
          <a:p>
            <a:pPr lvl="0" algn="just"/>
            <a:r>
              <a:rPr lang="en-US" sz="1600" b="1" dirty="0" smtClean="0"/>
              <a:t>develop island-specific approaches to vulnerability assessment</a:t>
            </a:r>
            <a:endParaRPr lang="en-TT" sz="1600" b="1" dirty="0" smtClean="0"/>
          </a:p>
          <a:p>
            <a:pPr algn="just">
              <a:buNone/>
            </a:pPr>
            <a:endParaRPr lang="en-TT" sz="1800" b="1" dirty="0" smtClean="0"/>
          </a:p>
          <a:p>
            <a:pPr indent="0" algn="just">
              <a:buNone/>
            </a:pPr>
            <a:endParaRPr lang="en-US" sz="2400"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3989"/>
            <a:ext cx="8229600" cy="378686"/>
          </a:xfrm>
        </p:spPr>
        <p:txBody>
          <a:bodyPr/>
          <a:lstStyle/>
          <a:p>
            <a:r>
              <a:rPr lang="en-TT" sz="1800" b="1" dirty="0" smtClean="0"/>
              <a:t>ARIA toolkit</a:t>
            </a:r>
            <a:endParaRPr lang="en-TT" sz="1800" b="1" dirty="0"/>
          </a:p>
        </p:txBody>
      </p:sp>
      <p:sp>
        <p:nvSpPr>
          <p:cNvPr id="3" name="Content Placeholder 2"/>
          <p:cNvSpPr>
            <a:spLocks noGrp="1"/>
          </p:cNvSpPr>
          <p:nvPr>
            <p:ph idx="1"/>
          </p:nvPr>
        </p:nvSpPr>
        <p:spPr>
          <a:xfrm>
            <a:off x="457200" y="1972491"/>
            <a:ext cx="8229600" cy="4781006"/>
          </a:xfrm>
        </p:spPr>
        <p:txBody>
          <a:bodyPr/>
          <a:lstStyle/>
          <a:p>
            <a:pPr marL="0" algn="just">
              <a:buNone/>
            </a:pPr>
            <a:r>
              <a:rPr lang="en-TT" sz="1600" b="1" dirty="0" smtClean="0"/>
              <a:t>T</a:t>
            </a:r>
            <a:r>
              <a:rPr lang="x-none" sz="1600" b="1" smtClean="0"/>
              <a:t>wo</a:t>
            </a:r>
            <a:r>
              <a:rPr lang="en-TT" sz="1600" b="1" dirty="0" smtClean="0"/>
              <a:t> </a:t>
            </a:r>
            <a:r>
              <a:rPr lang="x-none" sz="1600" b="1" smtClean="0"/>
              <a:t>phase approach</a:t>
            </a:r>
            <a:r>
              <a:rPr lang="en-TT" sz="1600" b="1" dirty="0" smtClean="0"/>
              <a:t>:</a:t>
            </a:r>
          </a:p>
          <a:p>
            <a:pPr marL="0" algn="just">
              <a:buNone/>
            </a:pPr>
            <a:r>
              <a:rPr lang="en-TT" sz="1600" b="1" dirty="0" smtClean="0"/>
              <a:t>5 main functional areas that would enable climate change adaptation readiness:  </a:t>
            </a:r>
            <a:r>
              <a:rPr lang="en-TT" sz="1600" b="1" i="1" dirty="0" smtClean="0"/>
              <a:t>assessment, prioritisation, coordination, information management, and mainstreaming</a:t>
            </a:r>
            <a:endParaRPr lang="en-TT" sz="1600" b="1" dirty="0" smtClean="0"/>
          </a:p>
          <a:p>
            <a:pPr marL="0" algn="just">
              <a:buNone/>
            </a:pPr>
            <a:endParaRPr lang="en-GB" sz="1600" b="1" dirty="0" smtClean="0"/>
          </a:p>
          <a:p>
            <a:pPr marL="0" algn="just">
              <a:buNone/>
            </a:pPr>
            <a:r>
              <a:rPr lang="en-GB" sz="1600" b="1" dirty="0" smtClean="0"/>
              <a:t>Phase I: examined the capacity of national institutions to effectively adapt to climate change in their respective countries. </a:t>
            </a:r>
          </a:p>
          <a:p>
            <a:pPr marL="0" algn="just">
              <a:buNone/>
            </a:pPr>
            <a:endParaRPr lang="en-GB" sz="1600" b="1" dirty="0" smtClean="0"/>
          </a:p>
          <a:p>
            <a:pPr marL="0" algn="just">
              <a:buNone/>
            </a:pPr>
            <a:r>
              <a:rPr lang="en-GB" sz="1600" b="1" dirty="0" smtClean="0"/>
              <a:t>Phase II: examined the capacity of the institutional arrangements to effectively adapt to climate change within three priority sectors.  </a:t>
            </a:r>
            <a:r>
              <a:rPr lang="en-GB" sz="1600" b="1" dirty="0" smtClean="0">
                <a:solidFill>
                  <a:srgbClr val="FF0000"/>
                </a:solidFill>
              </a:rPr>
              <a:t>[Saint Lucia: Food Security, Freshwater Resources, Livelihoods and Culture] [</a:t>
            </a:r>
            <a:r>
              <a:rPr lang="en-GB" sz="1600" b="1" dirty="0" err="1" smtClean="0">
                <a:solidFill>
                  <a:srgbClr val="FF0000"/>
                </a:solidFill>
              </a:rPr>
              <a:t>TnT</a:t>
            </a:r>
            <a:r>
              <a:rPr lang="en-GB" sz="1600" b="1" dirty="0" smtClean="0">
                <a:solidFill>
                  <a:srgbClr val="FF0000"/>
                </a:solidFill>
              </a:rPr>
              <a:t>: Food Production, Coastal Zone, Tourism]</a:t>
            </a:r>
          </a:p>
          <a:p>
            <a:pPr marL="0" algn="just">
              <a:buNone/>
            </a:pPr>
            <a:endParaRPr lang="en-GB" sz="1600" b="1" dirty="0" smtClean="0"/>
          </a:p>
          <a:p>
            <a:pPr marL="0" algn="just">
              <a:buNone/>
            </a:pPr>
            <a:r>
              <a:rPr lang="en-GB" sz="1600" b="1" dirty="0" smtClean="0"/>
              <a:t>ARIA Phases I and II workbooks:  desk-reviews and interviews with informants from key agencies knowledgeable about climate change and climate change adaptation initiatives. </a:t>
            </a:r>
          </a:p>
          <a:p>
            <a:pPr marL="0" algn="just">
              <a:buNone/>
            </a:pPr>
            <a:endParaRPr lang="en-GB" sz="1600" b="1" dirty="0" smtClean="0"/>
          </a:p>
          <a:p>
            <a:pPr marL="0" algn="just">
              <a:buNone/>
            </a:pPr>
            <a:r>
              <a:rPr lang="en-GB" sz="1600" b="1" dirty="0" smtClean="0"/>
              <a:t>Advisory panel:  established to provide quality control of research, networking for greater impact and engagement, and awareness-raising on results.</a:t>
            </a:r>
            <a:endParaRPr lang="en-TT" sz="1600" b="1" dirty="0" smtClean="0"/>
          </a:p>
          <a:p>
            <a:pPr marL="0" algn="just">
              <a:buNone/>
            </a:pPr>
            <a:r>
              <a:rPr lang="x-none" sz="1800" b="1" smtClean="0"/>
              <a:t> </a:t>
            </a:r>
            <a:endParaRPr lang="en-TT" sz="1800" b="1" dirty="0" smtClean="0"/>
          </a:p>
          <a:p>
            <a:pPr marL="0">
              <a:buNone/>
            </a:pPr>
            <a:endParaRPr lang="en-TT" sz="1600" b="1" dirty="0" smtClean="0"/>
          </a:p>
          <a:p>
            <a:pPr lvl="0">
              <a:buNone/>
            </a:pPr>
            <a:endParaRPr lang="en-TT" sz="1200" b="1" dirty="0" smtClean="0"/>
          </a:p>
          <a:p>
            <a:pPr>
              <a:buNone/>
            </a:pPr>
            <a:endParaRPr lang="en-TT" sz="12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3988"/>
            <a:ext cx="8229600" cy="718321"/>
          </a:xfrm>
        </p:spPr>
        <p:txBody>
          <a:bodyPr/>
          <a:lstStyle/>
          <a:p>
            <a:r>
              <a:rPr lang="en-TT" sz="1800" b="1" dirty="0" smtClean="0"/>
              <a:t>Research Findings</a:t>
            </a:r>
            <a:endParaRPr lang="en-TT" sz="1800" b="1" dirty="0"/>
          </a:p>
        </p:txBody>
      </p:sp>
      <p:sp>
        <p:nvSpPr>
          <p:cNvPr id="3" name="Content Placeholder 2"/>
          <p:cNvSpPr>
            <a:spLocks noGrp="1"/>
          </p:cNvSpPr>
          <p:nvPr>
            <p:ph idx="1"/>
          </p:nvPr>
        </p:nvSpPr>
        <p:spPr>
          <a:xfrm>
            <a:off x="457200" y="2142309"/>
            <a:ext cx="8229600" cy="4609329"/>
          </a:xfrm>
        </p:spPr>
        <p:txBody>
          <a:bodyPr/>
          <a:lstStyle/>
          <a:p>
            <a:pPr marL="0" indent="0" algn="just">
              <a:spcBef>
                <a:spcPts val="0"/>
              </a:spcBef>
              <a:spcAft>
                <a:spcPts val="0"/>
              </a:spcAft>
              <a:buNone/>
            </a:pPr>
            <a:r>
              <a:rPr lang="en-GB" sz="1600" b="1" dirty="0" smtClean="0"/>
              <a:t>The assessment identified priority areas for strengthening institutions arrangements for climate change adaptation in the two countries.</a:t>
            </a:r>
          </a:p>
          <a:p>
            <a:pPr marL="0" indent="0" algn="just">
              <a:spcBef>
                <a:spcPts val="0"/>
              </a:spcBef>
              <a:spcAft>
                <a:spcPts val="0"/>
              </a:spcAft>
              <a:buNone/>
            </a:pPr>
            <a:endParaRPr lang="en-TT" sz="1600" b="1" dirty="0" smtClean="0"/>
          </a:p>
          <a:p>
            <a:pPr algn="just">
              <a:buFont typeface="Arial" pitchFamily="34" charset="0"/>
              <a:buChar char="•"/>
            </a:pPr>
            <a:r>
              <a:rPr lang="en-GB" sz="1600" b="1" dirty="0" smtClean="0"/>
              <a:t>Both countries needed to develop an inventory of adaptation activities, including projects, programmes, and efforts to integrate adaptation into sectors. This inventory could help provide learning, reduce duplication and increase transparency to the public.</a:t>
            </a:r>
          </a:p>
          <a:p>
            <a:pPr algn="just">
              <a:buFont typeface="Arial" pitchFamily="34" charset="0"/>
              <a:buChar char="•"/>
            </a:pPr>
            <a:endParaRPr lang="en-GB" sz="1600" b="1" dirty="0" smtClean="0"/>
          </a:p>
          <a:p>
            <a:pPr algn="just">
              <a:buFont typeface="Arial" pitchFamily="34" charset="0"/>
              <a:buChar char="•"/>
            </a:pPr>
            <a:r>
              <a:rPr lang="en-GB" sz="1600" b="1" dirty="0" smtClean="0"/>
              <a:t> Horizontal and to a lesser extent vertical coordination efforts appeared to be more institutionalised in Saint Lucia than Trinidad and Tobago. In Saint Lucia, the National Climate Change Committee meets regularly and has broad representation, although civil society participation and transparency to the public could be improved. </a:t>
            </a:r>
          </a:p>
          <a:p>
            <a:pPr algn="just">
              <a:buNone/>
            </a:pPr>
            <a:endParaRPr lang="en-GB" sz="1600" b="1" dirty="0" smtClean="0"/>
          </a:p>
          <a:p>
            <a:pPr algn="just">
              <a:buFont typeface="Arial" pitchFamily="34" charset="0"/>
              <a:buChar char="•"/>
            </a:pPr>
            <a:r>
              <a:rPr lang="en-GB" sz="1600" b="1" dirty="0" smtClean="0"/>
              <a:t>These processes were just beginning in Trinidad and Tobago and were confined mostly to disaster management and coastal zone management. </a:t>
            </a:r>
          </a:p>
          <a:p>
            <a:pPr>
              <a:buFont typeface="Arial" pitchFamily="34" charset="0"/>
              <a:buChar char="•"/>
            </a:pPr>
            <a:endParaRPr lang="en-TT"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3988"/>
            <a:ext cx="8229600" cy="718321"/>
          </a:xfrm>
        </p:spPr>
        <p:txBody>
          <a:bodyPr/>
          <a:lstStyle/>
          <a:p>
            <a:r>
              <a:rPr lang="en-TT" sz="1800" b="1" dirty="0" smtClean="0"/>
              <a:t>Research Findings cont’d</a:t>
            </a:r>
            <a:endParaRPr lang="en-TT" sz="1800" b="1" dirty="0"/>
          </a:p>
        </p:txBody>
      </p:sp>
      <p:sp>
        <p:nvSpPr>
          <p:cNvPr id="3" name="Content Placeholder 2"/>
          <p:cNvSpPr>
            <a:spLocks noGrp="1"/>
          </p:cNvSpPr>
          <p:nvPr>
            <p:ph idx="1"/>
          </p:nvPr>
        </p:nvSpPr>
        <p:spPr>
          <a:xfrm>
            <a:off x="457200" y="1959430"/>
            <a:ext cx="8229600" cy="4611188"/>
          </a:xfrm>
        </p:spPr>
        <p:txBody>
          <a:bodyPr/>
          <a:lstStyle/>
          <a:p>
            <a:pPr algn="just">
              <a:buFont typeface="Arial" pitchFamily="34" charset="0"/>
              <a:buChar char="•"/>
            </a:pPr>
            <a:r>
              <a:rPr lang="en-GB" sz="1600" b="1" dirty="0" smtClean="0"/>
              <a:t>Information management was inadequate in both countries. Systems for monitoring and disseminating information were too often not functioning, out of date, or not reaching their target audiences. Efforts should be made  to maintain and enhance stakeholder-informed platforms that provide accessible and useful climate information relevant for different sectors.</a:t>
            </a:r>
          </a:p>
          <a:p>
            <a:pPr algn="just">
              <a:buNone/>
            </a:pPr>
            <a:endParaRPr lang="en-TT" sz="1600" b="1" dirty="0" smtClean="0"/>
          </a:p>
          <a:p>
            <a:pPr algn="just">
              <a:buFont typeface="Arial" pitchFamily="34" charset="0"/>
              <a:buChar char="•"/>
            </a:pPr>
            <a:r>
              <a:rPr lang="en-GB" sz="1600" b="1" dirty="0" smtClean="0"/>
              <a:t>Mainstreaming of climate change adaptation was yet to be formalised through regulations, but is a central part of the CARICOM Regional Implementation Plan to guide the delivery of the ‘Regional Framework to Achieving Development Resilient to Climate Change’, which is expected to be followed by participating governments. Saint Lucia’s Pilot Program on Climate Resilience is the most advanced effort so far to develop initiatives to mainstream adaptation.</a:t>
            </a:r>
          </a:p>
          <a:p>
            <a:pPr algn="just">
              <a:buNone/>
            </a:pPr>
            <a:endParaRPr lang="en-TT" sz="1600" b="1" dirty="0" smtClean="0"/>
          </a:p>
          <a:p>
            <a:pPr algn="just">
              <a:buFont typeface="Arial" pitchFamily="34" charset="0"/>
              <a:buChar char="•"/>
            </a:pPr>
            <a:r>
              <a:rPr lang="en-GB" sz="1600" b="1" dirty="0" smtClean="0"/>
              <a:t>Overall, transparency, participation and accountability mechanisms could be improved to enable better public understanding, engagement, and ability to push for accountability. </a:t>
            </a:r>
          </a:p>
          <a:p>
            <a:pPr>
              <a:buNone/>
            </a:pPr>
            <a:endParaRPr lang="en-TT"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3988"/>
            <a:ext cx="8229600" cy="718321"/>
          </a:xfrm>
        </p:spPr>
        <p:txBody>
          <a:bodyPr/>
          <a:lstStyle/>
          <a:p>
            <a:r>
              <a:rPr lang="en-TT" sz="1800" b="1" dirty="0" smtClean="0"/>
              <a:t>Research Findings cont’d</a:t>
            </a:r>
            <a:endParaRPr lang="en-TT" sz="1800" b="1" dirty="0"/>
          </a:p>
        </p:txBody>
      </p:sp>
      <p:sp>
        <p:nvSpPr>
          <p:cNvPr id="3" name="Content Placeholder 2"/>
          <p:cNvSpPr>
            <a:spLocks noGrp="1"/>
          </p:cNvSpPr>
          <p:nvPr>
            <p:ph idx="1"/>
          </p:nvPr>
        </p:nvSpPr>
        <p:spPr>
          <a:xfrm>
            <a:off x="457200" y="2142309"/>
            <a:ext cx="8229600" cy="4609329"/>
          </a:xfrm>
        </p:spPr>
        <p:txBody>
          <a:bodyPr/>
          <a:lstStyle/>
          <a:p>
            <a:pPr algn="just">
              <a:buFont typeface="Arial" pitchFamily="34" charset="0"/>
              <a:buChar char="•"/>
            </a:pPr>
            <a:r>
              <a:rPr lang="en-GB" sz="1600" b="1" dirty="0" smtClean="0"/>
              <a:t>Agencies were sometimes unaware of what each other was doing, suggesting that better communication procedures needed to be adopted. </a:t>
            </a:r>
          </a:p>
          <a:p>
            <a:pPr algn="just">
              <a:buFont typeface="Arial" pitchFamily="34" charset="0"/>
              <a:buChar char="•"/>
            </a:pPr>
            <a:endParaRPr lang="en-TT" sz="1600" b="1" dirty="0" smtClean="0"/>
          </a:p>
          <a:p>
            <a:pPr algn="just">
              <a:buFont typeface="Arial" pitchFamily="34" charset="0"/>
              <a:buChar char="•"/>
            </a:pPr>
            <a:r>
              <a:rPr lang="en-GB" sz="1600" b="1" dirty="0" smtClean="0"/>
              <a:t>The research process also affirmed that significant knowledge gaps existed at the civil society level regarding national climate change adaptation priorities and activities. These included, to varying degrees, awareness of potential impacts and vulnerabilities, relevant institutions with which to access information and participate in decision-making, and existing plans and programs to address vulnerabilities at the national or </a:t>
            </a:r>
            <a:r>
              <a:rPr lang="en-GB" sz="1600" b="1" dirty="0" err="1" smtClean="0"/>
              <a:t>sectoral</a:t>
            </a:r>
            <a:r>
              <a:rPr lang="en-GB" sz="1600" b="1" dirty="0" smtClean="0"/>
              <a:t> levels.</a:t>
            </a:r>
            <a:endParaRPr lang="en-TT" sz="1600" b="1" dirty="0" smtClean="0"/>
          </a:p>
          <a:p>
            <a:pPr>
              <a:buFont typeface="Arial" pitchFamily="34" charset="0"/>
              <a:buChar char="•"/>
            </a:pPr>
            <a:endParaRPr lang="en-TT"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3988"/>
            <a:ext cx="8229600" cy="653006"/>
          </a:xfrm>
        </p:spPr>
        <p:txBody>
          <a:bodyPr/>
          <a:lstStyle/>
          <a:p>
            <a:r>
              <a:rPr lang="en-TT" sz="1800" b="1" dirty="0" smtClean="0"/>
              <a:t>Lessons learned</a:t>
            </a:r>
            <a:endParaRPr lang="en-TT" sz="1800" b="1" dirty="0"/>
          </a:p>
        </p:txBody>
      </p:sp>
      <p:sp>
        <p:nvSpPr>
          <p:cNvPr id="3" name="Content Placeholder 2"/>
          <p:cNvSpPr>
            <a:spLocks noGrp="1"/>
          </p:cNvSpPr>
          <p:nvPr>
            <p:ph idx="1"/>
          </p:nvPr>
        </p:nvSpPr>
        <p:spPr>
          <a:xfrm>
            <a:off x="457200" y="2076994"/>
            <a:ext cx="8229600" cy="4389120"/>
          </a:xfrm>
        </p:spPr>
        <p:txBody>
          <a:bodyPr/>
          <a:lstStyle/>
          <a:p>
            <a:pPr>
              <a:buNone/>
            </a:pPr>
            <a:r>
              <a:rPr lang="en-GB" sz="1600" b="1" dirty="0" smtClean="0"/>
              <a:t>Lessons learned from the Study include:</a:t>
            </a:r>
            <a:endParaRPr lang="en-TT" sz="1600" b="1" dirty="0" smtClean="0"/>
          </a:p>
          <a:p>
            <a:pPr lvl="0" algn="just"/>
            <a:r>
              <a:rPr lang="en-GB" sz="1600" b="1" dirty="0" smtClean="0"/>
              <a:t>The process for identifying priority sectors in Phase II may need more guidance to increase consistency and reduce overlap.</a:t>
            </a:r>
          </a:p>
          <a:p>
            <a:pPr lvl="0" algn="just"/>
            <a:endParaRPr lang="en-TT" sz="1600" b="1" dirty="0" smtClean="0"/>
          </a:p>
          <a:p>
            <a:pPr lvl="0" algn="just"/>
            <a:r>
              <a:rPr lang="en-GB" sz="1600" b="1" dirty="0" smtClean="0"/>
              <a:t>Mandates and responsibilities for climate change adaptation procedures among ministries and agencies may be in a state of flux or unclear, even to those within the agencies, which could result in a fair level of uncertainty in the responses by some interviewees. </a:t>
            </a:r>
          </a:p>
          <a:p>
            <a:pPr lvl="0" algn="just"/>
            <a:endParaRPr lang="en-TT" sz="1600" b="1" dirty="0" smtClean="0"/>
          </a:p>
          <a:p>
            <a:pPr lvl="0" algn="just"/>
            <a:r>
              <a:rPr lang="en-GB" sz="1600" b="1" dirty="0" smtClean="0"/>
              <a:t>Additional financial support was needed for training and staff time to enable local CSOs to carry out Phase II research.</a:t>
            </a:r>
          </a:p>
          <a:p>
            <a:pPr lvl="0" algn="just">
              <a:buNone/>
            </a:pPr>
            <a:endParaRPr lang="en-GB" sz="1600" b="1" dirty="0" smtClean="0"/>
          </a:p>
          <a:p>
            <a:pPr algn="just"/>
            <a:r>
              <a:rPr lang="en-GB" sz="1600" b="1" dirty="0" smtClean="0"/>
              <a:t>Organisers of the Phase I workshop should consider inviting both government and civil society stakeholders to the same start-up/information workshop.</a:t>
            </a:r>
          </a:p>
          <a:p>
            <a:pPr lvl="0" algn="just"/>
            <a:endParaRPr lang="en-GB" sz="1600"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3988"/>
            <a:ext cx="8229600" cy="653006"/>
          </a:xfrm>
        </p:spPr>
        <p:txBody>
          <a:bodyPr/>
          <a:lstStyle/>
          <a:p>
            <a:r>
              <a:rPr lang="en-TT" sz="1800" b="1" dirty="0" smtClean="0"/>
              <a:t>Lessons learned cont’d</a:t>
            </a:r>
            <a:endParaRPr lang="en-TT" sz="1800" b="1" dirty="0"/>
          </a:p>
        </p:txBody>
      </p:sp>
      <p:sp>
        <p:nvSpPr>
          <p:cNvPr id="3" name="Content Placeholder 2"/>
          <p:cNvSpPr>
            <a:spLocks noGrp="1"/>
          </p:cNvSpPr>
          <p:nvPr>
            <p:ph idx="1"/>
          </p:nvPr>
        </p:nvSpPr>
        <p:spPr>
          <a:xfrm>
            <a:off x="457200" y="2076994"/>
            <a:ext cx="8229600" cy="4674644"/>
          </a:xfrm>
        </p:spPr>
        <p:txBody>
          <a:bodyPr/>
          <a:lstStyle/>
          <a:p>
            <a:pPr>
              <a:buNone/>
            </a:pPr>
            <a:r>
              <a:rPr lang="en-GB" sz="1600" b="1" dirty="0" smtClean="0"/>
              <a:t>Lessons learned from the study include:</a:t>
            </a:r>
            <a:endParaRPr lang="en-TT" sz="1600" b="1" dirty="0" smtClean="0"/>
          </a:p>
          <a:p>
            <a:pPr lvl="0" algn="just">
              <a:buNone/>
            </a:pPr>
            <a:endParaRPr lang="en-TT" sz="1600" b="1" dirty="0" smtClean="0"/>
          </a:p>
          <a:p>
            <a:pPr lvl="0" algn="just"/>
            <a:r>
              <a:rPr lang="en-GB" sz="1600" b="1" dirty="0" smtClean="0"/>
              <a:t>The establishment of an advisory panel for the study took significantly longer than expected and contributed to delays in completion of the research products. While the advisory panel can play an important role, future project organisers should consider the time that would be required to get the inputs of the panel into the various phases of the project.</a:t>
            </a:r>
          </a:p>
          <a:p>
            <a:pPr lvl="0" algn="just">
              <a:buNone/>
            </a:pPr>
            <a:endParaRPr lang="en-TT" sz="1600" b="1" dirty="0" smtClean="0"/>
          </a:p>
          <a:p>
            <a:pPr lvl="0" algn="just"/>
            <a:r>
              <a:rPr lang="en-GB" sz="1600" b="1" dirty="0" smtClean="0"/>
              <a:t>Due to the scope of the study, the varying capacities of the partners involved and the need to interact with high level public sector officials (which is very time consuming), CANARI underestimated the time that would be required to conduct such a study and consequently the cost.</a:t>
            </a:r>
            <a:endParaRPr lang="en-TT" sz="1600" b="1" dirty="0" smtClean="0"/>
          </a:p>
          <a:p>
            <a:pPr>
              <a:buNone/>
            </a:pPr>
            <a:endParaRPr lang="en-TT" sz="1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3005</TotalTime>
  <Words>1107</Words>
  <Application>Microsoft Office PowerPoint</Application>
  <PresentationFormat>On-screen Show (4:3)</PresentationFormat>
  <Paragraphs>105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Introduction  </vt:lpstr>
      <vt:lpstr>Objectives</vt:lpstr>
      <vt:lpstr>ARIA toolkit</vt:lpstr>
      <vt:lpstr>Research Findings</vt:lpstr>
      <vt:lpstr>Research Findings cont’d</vt:lpstr>
      <vt:lpstr>Research Findings cont’d</vt:lpstr>
      <vt:lpstr>Lessons learned</vt:lpstr>
      <vt:lpstr>Lessons learned cont’d</vt:lpstr>
      <vt:lpstr>Study outputs</vt:lpstr>
      <vt:lpstr>Study outputs cont’d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CBA workshop</dc:title>
  <dc:creator>CANARI</dc:creator>
  <cp:lastModifiedBy>Terrence Phillips</cp:lastModifiedBy>
  <cp:revision>579</cp:revision>
  <dcterms:created xsi:type="dcterms:W3CDTF">2013-01-18T15:28:15Z</dcterms:created>
  <dcterms:modified xsi:type="dcterms:W3CDTF">2015-01-29T14:44:45Z</dcterms:modified>
</cp:coreProperties>
</file>