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78" r:id="rId2"/>
    <p:sldId id="288" r:id="rId3"/>
    <p:sldId id="298" r:id="rId4"/>
    <p:sldId id="276" r:id="rId5"/>
    <p:sldId id="279" r:id="rId6"/>
    <p:sldId id="289" r:id="rId7"/>
    <p:sldId id="290" r:id="rId8"/>
    <p:sldId id="297" r:id="rId9"/>
    <p:sldId id="292" r:id="rId10"/>
    <p:sldId id="293" r:id="rId11"/>
    <p:sldId id="294" r:id="rId12"/>
    <p:sldId id="295" r:id="rId13"/>
    <p:sldId id="296" r:id="rId14"/>
    <p:sldId id="275" r:id="rId15"/>
  </p:sldIdLst>
  <p:sldSz cx="9144000" cy="6858000" type="screen4x3"/>
  <p:notesSz cx="7023100" cy="93091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029" autoAdjust="0"/>
    <p:restoredTop sz="71692" autoAdjust="0"/>
  </p:normalViewPr>
  <p:slideViewPr>
    <p:cSldViewPr snapToGrid="0" snapToObjects="1">
      <p:cViewPr varScale="1">
        <p:scale>
          <a:sx n="74" d="100"/>
          <a:sy n="74" d="100"/>
        </p:scale>
        <p:origin x="104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4" d="100"/>
          <a:sy n="54" d="100"/>
        </p:scale>
        <p:origin x="-2904" y="-10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3324" tIns="46662" rIns="93324" bIns="46662" rtlCol="0"/>
          <a:lstStyle>
            <a:lvl1pPr algn="l">
              <a:defRPr sz="1200"/>
            </a:lvl1pPr>
          </a:lstStyle>
          <a:p>
            <a:pPr>
              <a:defRPr/>
            </a:pPr>
            <a:endParaRPr lang="en-GB"/>
          </a:p>
        </p:txBody>
      </p:sp>
      <p:sp>
        <p:nvSpPr>
          <p:cNvPr id="3" name="Date Placeholder 2"/>
          <p:cNvSpPr>
            <a:spLocks noGrp="1"/>
          </p:cNvSpPr>
          <p:nvPr>
            <p:ph type="dt" sz="quarter" idx="1"/>
          </p:nvPr>
        </p:nvSpPr>
        <p:spPr>
          <a:xfrm>
            <a:off x="3978275" y="0"/>
            <a:ext cx="3043238" cy="465138"/>
          </a:xfrm>
          <a:prstGeom prst="rect">
            <a:avLst/>
          </a:prstGeom>
        </p:spPr>
        <p:txBody>
          <a:bodyPr vert="horz" lIns="93324" tIns="46662" rIns="93324" bIns="46662" rtlCol="0"/>
          <a:lstStyle>
            <a:lvl1pPr algn="r">
              <a:defRPr sz="1200"/>
            </a:lvl1pPr>
          </a:lstStyle>
          <a:p>
            <a:pPr>
              <a:defRPr/>
            </a:pPr>
            <a:fld id="{BD08310B-E0B4-4509-8330-24F203E207DE}" type="datetimeFigureOut">
              <a:rPr lang="en-GB"/>
              <a:pPr>
                <a:defRPr/>
              </a:pPr>
              <a:t>29/03/2015</a:t>
            </a:fld>
            <a:endParaRPr lang="en-GB"/>
          </a:p>
        </p:txBody>
      </p:sp>
      <p:sp>
        <p:nvSpPr>
          <p:cNvPr id="4" name="Footer Placeholder 3"/>
          <p:cNvSpPr>
            <a:spLocks noGrp="1"/>
          </p:cNvSpPr>
          <p:nvPr>
            <p:ph type="ftr" sz="quarter" idx="2"/>
          </p:nvPr>
        </p:nvSpPr>
        <p:spPr>
          <a:xfrm>
            <a:off x="0" y="8842375"/>
            <a:ext cx="3043238" cy="465138"/>
          </a:xfrm>
          <a:prstGeom prst="rect">
            <a:avLst/>
          </a:prstGeom>
        </p:spPr>
        <p:txBody>
          <a:bodyPr vert="horz" lIns="93324" tIns="46662" rIns="93324" bIns="46662" rtlCol="0" anchor="b"/>
          <a:lstStyle>
            <a:lvl1pPr algn="l">
              <a:defRPr sz="1200"/>
            </a:lvl1pPr>
          </a:lstStyle>
          <a:p>
            <a:pPr>
              <a:defRPr/>
            </a:pPr>
            <a:endParaRPr lang="en-GB"/>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3324" tIns="46662" rIns="93324" bIns="46662" rtlCol="0" anchor="b"/>
          <a:lstStyle>
            <a:lvl1pPr algn="r">
              <a:defRPr sz="1200"/>
            </a:lvl1pPr>
          </a:lstStyle>
          <a:p>
            <a:pPr>
              <a:defRPr/>
            </a:pPr>
            <a:fld id="{023D031F-3D4F-486E-849D-4A21EDE1FB9B}" type="slidenum">
              <a:rPr lang="en-GB"/>
              <a:pPr>
                <a:defRPr/>
              </a:pPr>
              <a:t>‹#›</a:t>
            </a:fld>
            <a:endParaRPr lang="en-GB"/>
          </a:p>
        </p:txBody>
      </p:sp>
    </p:spTree>
    <p:extLst>
      <p:ext uri="{BB962C8B-B14F-4D97-AF65-F5344CB8AC3E}">
        <p14:creationId xmlns:p14="http://schemas.microsoft.com/office/powerpoint/2010/main" val="12201744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3324" tIns="46662" rIns="93324" bIns="46662" rtlCol="0"/>
          <a:lstStyle>
            <a:lvl1pPr algn="l">
              <a:defRPr sz="1200"/>
            </a:lvl1pPr>
          </a:lstStyle>
          <a:p>
            <a:pPr>
              <a:defRPr/>
            </a:pPr>
            <a:endParaRPr lang="en-TT"/>
          </a:p>
        </p:txBody>
      </p:sp>
      <p:sp>
        <p:nvSpPr>
          <p:cNvPr id="3" name="Date Placeholder 2"/>
          <p:cNvSpPr>
            <a:spLocks noGrp="1"/>
          </p:cNvSpPr>
          <p:nvPr>
            <p:ph type="dt" idx="1"/>
          </p:nvPr>
        </p:nvSpPr>
        <p:spPr>
          <a:xfrm>
            <a:off x="3978275" y="0"/>
            <a:ext cx="3043238" cy="465138"/>
          </a:xfrm>
          <a:prstGeom prst="rect">
            <a:avLst/>
          </a:prstGeom>
        </p:spPr>
        <p:txBody>
          <a:bodyPr vert="horz" lIns="93324" tIns="46662" rIns="93324" bIns="46662" rtlCol="0"/>
          <a:lstStyle>
            <a:lvl1pPr algn="r">
              <a:defRPr sz="1200"/>
            </a:lvl1pPr>
          </a:lstStyle>
          <a:p>
            <a:pPr>
              <a:defRPr/>
            </a:pPr>
            <a:fld id="{9D00B491-FA82-4673-BD01-F53C25F297F9}" type="datetimeFigureOut">
              <a:rPr lang="en-TT"/>
              <a:pPr>
                <a:defRPr/>
              </a:pPr>
              <a:t>29/03/2015</a:t>
            </a:fld>
            <a:endParaRPr lang="en-TT"/>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TT" noProof="0" smtClean="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3324" tIns="46662" rIns="93324" bIns="4666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TT" noProof="0" smtClean="0"/>
          </a:p>
        </p:txBody>
      </p:sp>
      <p:sp>
        <p:nvSpPr>
          <p:cNvPr id="6" name="Footer Placeholder 5"/>
          <p:cNvSpPr>
            <a:spLocks noGrp="1"/>
          </p:cNvSpPr>
          <p:nvPr>
            <p:ph type="ftr" sz="quarter" idx="4"/>
          </p:nvPr>
        </p:nvSpPr>
        <p:spPr>
          <a:xfrm>
            <a:off x="0" y="8842375"/>
            <a:ext cx="3043238" cy="465138"/>
          </a:xfrm>
          <a:prstGeom prst="rect">
            <a:avLst/>
          </a:prstGeom>
        </p:spPr>
        <p:txBody>
          <a:bodyPr vert="horz" lIns="93324" tIns="46662" rIns="93324" bIns="46662" rtlCol="0" anchor="b"/>
          <a:lstStyle>
            <a:lvl1pPr algn="l">
              <a:defRPr sz="1200"/>
            </a:lvl1pPr>
          </a:lstStyle>
          <a:p>
            <a:pPr>
              <a:defRPr/>
            </a:pPr>
            <a:endParaRPr lang="en-TT"/>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3324" tIns="46662" rIns="93324" bIns="46662" rtlCol="0" anchor="b"/>
          <a:lstStyle>
            <a:lvl1pPr algn="r">
              <a:defRPr sz="1200"/>
            </a:lvl1pPr>
          </a:lstStyle>
          <a:p>
            <a:pPr>
              <a:defRPr/>
            </a:pPr>
            <a:fld id="{36C07BE4-EE08-4841-9FDC-02CCF380DB0B}" type="slidenum">
              <a:rPr lang="en-TT"/>
              <a:pPr>
                <a:defRPr/>
              </a:pPr>
              <a:t>‹#›</a:t>
            </a:fld>
            <a:endParaRPr lang="en-TT"/>
          </a:p>
        </p:txBody>
      </p:sp>
    </p:spTree>
    <p:extLst>
      <p:ext uri="{BB962C8B-B14F-4D97-AF65-F5344CB8AC3E}">
        <p14:creationId xmlns:p14="http://schemas.microsoft.com/office/powerpoint/2010/main" val="37899318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TT" smtClean="0"/>
              <a:t>CANARI will coordinate a Caribbean Green Economy Action Learning Group to help facilitate sharing and collaboration across the Caribbean on green economy ideas and initiatives.</a:t>
            </a:r>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9EC136-8F2B-42D6-B502-E820158C6378}" type="slidenum">
              <a:rPr lang="en-TT" smtClean="0"/>
              <a:pPr/>
              <a:t>1</a:t>
            </a:fld>
            <a:endParaRPr lang="en-TT" smtClean="0"/>
          </a:p>
        </p:txBody>
      </p:sp>
    </p:spTree>
    <p:extLst>
      <p:ext uri="{BB962C8B-B14F-4D97-AF65-F5344CB8AC3E}">
        <p14:creationId xmlns:p14="http://schemas.microsoft.com/office/powerpoint/2010/main" val="36745137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grpSp>
        <p:nvGrpSpPr>
          <p:cNvPr id="4" name="Group 3"/>
          <p:cNvGrpSpPr/>
          <p:nvPr userDrawn="1"/>
        </p:nvGrpSpPr>
        <p:grpSpPr>
          <a:xfrm>
            <a:off x="0" y="-9525"/>
            <a:ext cx="9144000" cy="1377950"/>
            <a:chOff x="0" y="-9525"/>
            <a:chExt cx="9144000" cy="1377950"/>
          </a:xfrm>
        </p:grpSpPr>
        <p:sp>
          <p:nvSpPr>
            <p:cNvPr id="5" name="Rectangle 2"/>
            <p:cNvSpPr>
              <a:spLocks noChangeArrowheads="1"/>
            </p:cNvSpPr>
            <p:nvPr/>
          </p:nvSpPr>
          <p:spPr bwMode="auto">
            <a:xfrm>
              <a:off x="0" y="-9525"/>
              <a:ext cx="9144000" cy="1377950"/>
            </a:xfrm>
            <a:prstGeom prst="rect">
              <a:avLst/>
            </a:prstGeom>
            <a:solidFill>
              <a:srgbClr val="99CC00"/>
            </a:solidFill>
            <a:ln w="9525">
              <a:noFill/>
              <a:miter lim="800000"/>
              <a:headEnd/>
              <a:tailEnd/>
            </a:ln>
          </p:spPr>
          <p:txBody>
            <a:bodyPr wrap="none" anchor="ctr"/>
            <a:lstStyle/>
            <a:p>
              <a:pPr eaLnBrk="0" fontAlgn="auto" hangingPunct="0">
                <a:spcAft>
                  <a:spcPts val="0"/>
                </a:spcAft>
                <a:defRPr/>
              </a:pPr>
              <a:endParaRPr lang="en-GB">
                <a:latin typeface="Times" charset="0"/>
                <a:cs typeface="+mn-cs"/>
              </a:endParaRPr>
            </a:p>
          </p:txBody>
        </p:sp>
        <p:pic>
          <p:nvPicPr>
            <p:cNvPr id="6" name="Picture 7"/>
            <p:cNvPicPr>
              <a:picLocks noChangeAspect="1" noChangeArrowheads="1"/>
            </p:cNvPicPr>
            <p:nvPr/>
          </p:nvPicPr>
          <p:blipFill>
            <a:blip r:embed="rId2" cstate="email"/>
            <a:srcRect/>
            <a:stretch>
              <a:fillRect/>
            </a:stretch>
          </p:blipFill>
          <p:spPr bwMode="auto">
            <a:xfrm>
              <a:off x="90488" y="109538"/>
              <a:ext cx="1096962" cy="1258887"/>
            </a:xfrm>
            <a:prstGeom prst="rect">
              <a:avLst/>
            </a:prstGeom>
            <a:noFill/>
            <a:ln w="9525">
              <a:noFill/>
              <a:miter lim="800000"/>
              <a:headEnd/>
              <a:tailEnd/>
            </a:ln>
          </p:spPr>
        </p:pic>
        <p:pic>
          <p:nvPicPr>
            <p:cNvPr id="7" name="Picture 8" descr="vlcsnap-2012-11-06-10h36m07s152.jpg"/>
            <p:cNvPicPr>
              <a:picLocks noChangeAspect="1"/>
            </p:cNvPicPr>
            <p:nvPr/>
          </p:nvPicPr>
          <p:blipFill>
            <a:blip r:embed="rId3" cstate="email"/>
            <a:srcRect/>
            <a:stretch>
              <a:fillRect/>
            </a:stretch>
          </p:blipFill>
          <p:spPr bwMode="auto">
            <a:xfrm>
              <a:off x="1258888" y="42863"/>
              <a:ext cx="1573212" cy="1260475"/>
            </a:xfrm>
            <a:prstGeom prst="rect">
              <a:avLst/>
            </a:prstGeom>
            <a:noFill/>
            <a:ln w="9525">
              <a:noFill/>
              <a:miter lim="800000"/>
              <a:headEnd/>
              <a:tailEnd/>
            </a:ln>
          </p:spPr>
        </p:pic>
        <p:pic>
          <p:nvPicPr>
            <p:cNvPr id="8" name="Picture 9" descr="IMG_1981.jpg"/>
            <p:cNvPicPr>
              <a:picLocks noChangeAspect="1"/>
            </p:cNvPicPr>
            <p:nvPr/>
          </p:nvPicPr>
          <p:blipFill>
            <a:blip r:embed="rId4" cstate="email"/>
            <a:srcRect l="-311"/>
            <a:stretch>
              <a:fillRect/>
            </a:stretch>
          </p:blipFill>
          <p:spPr bwMode="auto">
            <a:xfrm>
              <a:off x="5132388" y="44450"/>
              <a:ext cx="2376487" cy="1260475"/>
            </a:xfrm>
            <a:prstGeom prst="rect">
              <a:avLst/>
            </a:prstGeom>
            <a:noFill/>
            <a:ln w="9525">
              <a:noFill/>
              <a:miter lim="800000"/>
              <a:headEnd/>
              <a:tailEnd/>
            </a:ln>
          </p:spPr>
        </p:pic>
        <p:pic>
          <p:nvPicPr>
            <p:cNvPr id="9" name="Picture 10" descr="015 Groups waits for agreed estimated accuracy of 3.5.jpg"/>
            <p:cNvPicPr>
              <a:picLocks noChangeAspect="1"/>
            </p:cNvPicPr>
            <p:nvPr/>
          </p:nvPicPr>
          <p:blipFill>
            <a:blip r:embed="rId5" cstate="email"/>
            <a:srcRect l="-3578"/>
            <a:stretch>
              <a:fillRect/>
            </a:stretch>
          </p:blipFill>
          <p:spPr bwMode="auto">
            <a:xfrm>
              <a:off x="2822575" y="42863"/>
              <a:ext cx="2238375" cy="1260475"/>
            </a:xfrm>
            <a:prstGeom prst="rect">
              <a:avLst/>
            </a:prstGeom>
            <a:noFill/>
            <a:ln w="9525">
              <a:noFill/>
              <a:miter lim="800000"/>
              <a:headEnd/>
              <a:tailEnd/>
            </a:ln>
          </p:spPr>
        </p:pic>
        <p:pic>
          <p:nvPicPr>
            <p:cNvPr id="10" name="Picture 12" descr="IMG_8533.jpg"/>
            <p:cNvPicPr>
              <a:picLocks noChangeAspect="1"/>
            </p:cNvPicPr>
            <p:nvPr/>
          </p:nvPicPr>
          <p:blipFill>
            <a:blip r:embed="rId6" cstate="email"/>
            <a:srcRect/>
            <a:stretch>
              <a:fillRect/>
            </a:stretch>
          </p:blipFill>
          <p:spPr bwMode="auto">
            <a:xfrm>
              <a:off x="7591425" y="44450"/>
              <a:ext cx="1425575" cy="1260475"/>
            </a:xfrm>
            <a:prstGeom prst="rect">
              <a:avLst/>
            </a:prstGeom>
            <a:noFill/>
            <a:ln w="9525">
              <a:noFill/>
              <a:miter lim="800000"/>
              <a:headEnd/>
              <a:tailEnd/>
            </a:ln>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4" name="Group 3"/>
          <p:cNvGrpSpPr/>
          <p:nvPr userDrawn="1"/>
        </p:nvGrpSpPr>
        <p:grpSpPr>
          <a:xfrm>
            <a:off x="0" y="-9525"/>
            <a:ext cx="9144000" cy="1377950"/>
            <a:chOff x="0" y="-9525"/>
            <a:chExt cx="9144000" cy="1377950"/>
          </a:xfrm>
        </p:grpSpPr>
        <p:sp>
          <p:nvSpPr>
            <p:cNvPr id="5" name="Rectangle 2"/>
            <p:cNvSpPr>
              <a:spLocks noChangeArrowheads="1"/>
            </p:cNvSpPr>
            <p:nvPr/>
          </p:nvSpPr>
          <p:spPr bwMode="auto">
            <a:xfrm>
              <a:off x="0" y="-9525"/>
              <a:ext cx="9144000" cy="1377950"/>
            </a:xfrm>
            <a:prstGeom prst="rect">
              <a:avLst/>
            </a:prstGeom>
            <a:solidFill>
              <a:srgbClr val="99CC00"/>
            </a:solidFill>
            <a:ln w="9525">
              <a:noFill/>
              <a:miter lim="800000"/>
              <a:headEnd/>
              <a:tailEnd/>
            </a:ln>
          </p:spPr>
          <p:txBody>
            <a:bodyPr wrap="none" anchor="ctr"/>
            <a:lstStyle/>
            <a:p>
              <a:pPr eaLnBrk="0" fontAlgn="auto" hangingPunct="0">
                <a:spcAft>
                  <a:spcPts val="0"/>
                </a:spcAft>
                <a:defRPr/>
              </a:pPr>
              <a:endParaRPr lang="en-GB">
                <a:latin typeface="Times" charset="0"/>
                <a:cs typeface="+mn-cs"/>
              </a:endParaRPr>
            </a:p>
          </p:txBody>
        </p:sp>
        <p:pic>
          <p:nvPicPr>
            <p:cNvPr id="6" name="Picture 7"/>
            <p:cNvPicPr>
              <a:picLocks noChangeAspect="1" noChangeArrowheads="1"/>
            </p:cNvPicPr>
            <p:nvPr/>
          </p:nvPicPr>
          <p:blipFill>
            <a:blip r:embed="rId2" cstate="email"/>
            <a:srcRect/>
            <a:stretch>
              <a:fillRect/>
            </a:stretch>
          </p:blipFill>
          <p:spPr bwMode="auto">
            <a:xfrm>
              <a:off x="90488" y="109538"/>
              <a:ext cx="1096962" cy="1258887"/>
            </a:xfrm>
            <a:prstGeom prst="rect">
              <a:avLst/>
            </a:prstGeom>
            <a:noFill/>
            <a:ln w="9525">
              <a:noFill/>
              <a:miter lim="800000"/>
              <a:headEnd/>
              <a:tailEnd/>
            </a:ln>
          </p:spPr>
        </p:pic>
        <p:pic>
          <p:nvPicPr>
            <p:cNvPr id="7" name="Picture 8" descr="vlcsnap-2012-11-06-10h36m07s152.jpg"/>
            <p:cNvPicPr>
              <a:picLocks noChangeAspect="1"/>
            </p:cNvPicPr>
            <p:nvPr/>
          </p:nvPicPr>
          <p:blipFill>
            <a:blip r:embed="rId3" cstate="email"/>
            <a:srcRect/>
            <a:stretch>
              <a:fillRect/>
            </a:stretch>
          </p:blipFill>
          <p:spPr bwMode="auto">
            <a:xfrm>
              <a:off x="1258888" y="42863"/>
              <a:ext cx="1573212" cy="1260475"/>
            </a:xfrm>
            <a:prstGeom prst="rect">
              <a:avLst/>
            </a:prstGeom>
            <a:noFill/>
            <a:ln w="9525">
              <a:noFill/>
              <a:miter lim="800000"/>
              <a:headEnd/>
              <a:tailEnd/>
            </a:ln>
          </p:spPr>
        </p:pic>
        <p:pic>
          <p:nvPicPr>
            <p:cNvPr id="8" name="Picture 9" descr="IMG_1981.jpg"/>
            <p:cNvPicPr>
              <a:picLocks noChangeAspect="1"/>
            </p:cNvPicPr>
            <p:nvPr/>
          </p:nvPicPr>
          <p:blipFill>
            <a:blip r:embed="rId4" cstate="email"/>
            <a:srcRect l="-311"/>
            <a:stretch>
              <a:fillRect/>
            </a:stretch>
          </p:blipFill>
          <p:spPr bwMode="auto">
            <a:xfrm>
              <a:off x="5132388" y="44450"/>
              <a:ext cx="2376487" cy="1260475"/>
            </a:xfrm>
            <a:prstGeom prst="rect">
              <a:avLst/>
            </a:prstGeom>
            <a:noFill/>
            <a:ln w="9525">
              <a:noFill/>
              <a:miter lim="800000"/>
              <a:headEnd/>
              <a:tailEnd/>
            </a:ln>
          </p:spPr>
        </p:pic>
        <p:pic>
          <p:nvPicPr>
            <p:cNvPr id="9" name="Picture 10" descr="015 Groups waits for agreed estimated accuracy of 3.5.jpg"/>
            <p:cNvPicPr>
              <a:picLocks noChangeAspect="1"/>
            </p:cNvPicPr>
            <p:nvPr/>
          </p:nvPicPr>
          <p:blipFill>
            <a:blip r:embed="rId5" cstate="email"/>
            <a:srcRect l="-3578"/>
            <a:stretch>
              <a:fillRect/>
            </a:stretch>
          </p:blipFill>
          <p:spPr bwMode="auto">
            <a:xfrm>
              <a:off x="2822575" y="42863"/>
              <a:ext cx="2238375" cy="1260475"/>
            </a:xfrm>
            <a:prstGeom prst="rect">
              <a:avLst/>
            </a:prstGeom>
            <a:noFill/>
            <a:ln w="9525">
              <a:noFill/>
              <a:miter lim="800000"/>
              <a:headEnd/>
              <a:tailEnd/>
            </a:ln>
          </p:spPr>
        </p:pic>
        <p:pic>
          <p:nvPicPr>
            <p:cNvPr id="10" name="Picture 12" descr="IMG_8533.jpg"/>
            <p:cNvPicPr>
              <a:picLocks noChangeAspect="1"/>
            </p:cNvPicPr>
            <p:nvPr/>
          </p:nvPicPr>
          <p:blipFill>
            <a:blip r:embed="rId6" cstate="email"/>
            <a:srcRect/>
            <a:stretch>
              <a:fillRect/>
            </a:stretch>
          </p:blipFill>
          <p:spPr bwMode="auto">
            <a:xfrm>
              <a:off x="7591425" y="44450"/>
              <a:ext cx="1425575" cy="1260475"/>
            </a:xfrm>
            <a:prstGeom prst="rect">
              <a:avLst/>
            </a:prstGeom>
            <a:noFill/>
            <a:ln w="9525">
              <a:noFill/>
              <a:miter lim="800000"/>
              <a:headEnd/>
              <a:tailEnd/>
            </a:ln>
          </p:spPr>
        </p:pic>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grpSp>
        <p:nvGrpSpPr>
          <p:cNvPr id="4" name="Group 3"/>
          <p:cNvGrpSpPr/>
          <p:nvPr userDrawn="1"/>
        </p:nvGrpSpPr>
        <p:grpSpPr>
          <a:xfrm>
            <a:off x="0" y="-9525"/>
            <a:ext cx="9144000" cy="1377950"/>
            <a:chOff x="0" y="-9525"/>
            <a:chExt cx="9144000" cy="1377950"/>
          </a:xfrm>
        </p:grpSpPr>
        <p:sp>
          <p:nvSpPr>
            <p:cNvPr id="5" name="Rectangle 2"/>
            <p:cNvSpPr>
              <a:spLocks noChangeArrowheads="1"/>
            </p:cNvSpPr>
            <p:nvPr/>
          </p:nvSpPr>
          <p:spPr bwMode="auto">
            <a:xfrm>
              <a:off x="0" y="-9525"/>
              <a:ext cx="9144000" cy="1377950"/>
            </a:xfrm>
            <a:prstGeom prst="rect">
              <a:avLst/>
            </a:prstGeom>
            <a:solidFill>
              <a:srgbClr val="99CC00"/>
            </a:solidFill>
            <a:ln w="9525">
              <a:noFill/>
              <a:miter lim="800000"/>
              <a:headEnd/>
              <a:tailEnd/>
            </a:ln>
          </p:spPr>
          <p:txBody>
            <a:bodyPr wrap="none" anchor="ctr"/>
            <a:lstStyle/>
            <a:p>
              <a:pPr eaLnBrk="0" fontAlgn="auto" hangingPunct="0">
                <a:spcAft>
                  <a:spcPts val="0"/>
                </a:spcAft>
                <a:defRPr/>
              </a:pPr>
              <a:endParaRPr lang="en-GB">
                <a:latin typeface="Times" charset="0"/>
                <a:cs typeface="+mn-cs"/>
              </a:endParaRPr>
            </a:p>
          </p:txBody>
        </p:sp>
        <p:pic>
          <p:nvPicPr>
            <p:cNvPr id="6" name="Picture 7"/>
            <p:cNvPicPr>
              <a:picLocks noChangeAspect="1" noChangeArrowheads="1"/>
            </p:cNvPicPr>
            <p:nvPr/>
          </p:nvPicPr>
          <p:blipFill>
            <a:blip r:embed="rId2" cstate="email"/>
            <a:srcRect/>
            <a:stretch>
              <a:fillRect/>
            </a:stretch>
          </p:blipFill>
          <p:spPr bwMode="auto">
            <a:xfrm>
              <a:off x="90488" y="109538"/>
              <a:ext cx="1096962" cy="1258887"/>
            </a:xfrm>
            <a:prstGeom prst="rect">
              <a:avLst/>
            </a:prstGeom>
            <a:noFill/>
            <a:ln w="9525">
              <a:noFill/>
              <a:miter lim="800000"/>
              <a:headEnd/>
              <a:tailEnd/>
            </a:ln>
          </p:spPr>
        </p:pic>
        <p:pic>
          <p:nvPicPr>
            <p:cNvPr id="7" name="Picture 8" descr="vlcsnap-2012-11-06-10h36m07s152.jpg"/>
            <p:cNvPicPr>
              <a:picLocks noChangeAspect="1"/>
            </p:cNvPicPr>
            <p:nvPr/>
          </p:nvPicPr>
          <p:blipFill>
            <a:blip r:embed="rId3" cstate="email"/>
            <a:srcRect/>
            <a:stretch>
              <a:fillRect/>
            </a:stretch>
          </p:blipFill>
          <p:spPr bwMode="auto">
            <a:xfrm>
              <a:off x="1258888" y="42863"/>
              <a:ext cx="1573212" cy="1260475"/>
            </a:xfrm>
            <a:prstGeom prst="rect">
              <a:avLst/>
            </a:prstGeom>
            <a:noFill/>
            <a:ln w="9525">
              <a:noFill/>
              <a:miter lim="800000"/>
              <a:headEnd/>
              <a:tailEnd/>
            </a:ln>
          </p:spPr>
        </p:pic>
        <p:pic>
          <p:nvPicPr>
            <p:cNvPr id="8" name="Picture 9" descr="IMG_1981.jpg"/>
            <p:cNvPicPr>
              <a:picLocks noChangeAspect="1"/>
            </p:cNvPicPr>
            <p:nvPr/>
          </p:nvPicPr>
          <p:blipFill>
            <a:blip r:embed="rId4" cstate="email"/>
            <a:srcRect l="-311"/>
            <a:stretch>
              <a:fillRect/>
            </a:stretch>
          </p:blipFill>
          <p:spPr bwMode="auto">
            <a:xfrm>
              <a:off x="5132388" y="44450"/>
              <a:ext cx="2376487" cy="1260475"/>
            </a:xfrm>
            <a:prstGeom prst="rect">
              <a:avLst/>
            </a:prstGeom>
            <a:noFill/>
            <a:ln w="9525">
              <a:noFill/>
              <a:miter lim="800000"/>
              <a:headEnd/>
              <a:tailEnd/>
            </a:ln>
          </p:spPr>
        </p:pic>
        <p:pic>
          <p:nvPicPr>
            <p:cNvPr id="9" name="Picture 10" descr="015 Groups waits for agreed estimated accuracy of 3.5.jpg"/>
            <p:cNvPicPr>
              <a:picLocks noChangeAspect="1"/>
            </p:cNvPicPr>
            <p:nvPr/>
          </p:nvPicPr>
          <p:blipFill>
            <a:blip r:embed="rId5" cstate="email"/>
            <a:srcRect l="-3578"/>
            <a:stretch>
              <a:fillRect/>
            </a:stretch>
          </p:blipFill>
          <p:spPr bwMode="auto">
            <a:xfrm>
              <a:off x="2822575" y="42863"/>
              <a:ext cx="2238375" cy="1260475"/>
            </a:xfrm>
            <a:prstGeom prst="rect">
              <a:avLst/>
            </a:prstGeom>
            <a:noFill/>
            <a:ln w="9525">
              <a:noFill/>
              <a:miter lim="800000"/>
              <a:headEnd/>
              <a:tailEnd/>
            </a:ln>
          </p:spPr>
        </p:pic>
        <p:pic>
          <p:nvPicPr>
            <p:cNvPr id="10" name="Picture 12" descr="IMG_8533.jpg"/>
            <p:cNvPicPr>
              <a:picLocks noChangeAspect="1"/>
            </p:cNvPicPr>
            <p:nvPr/>
          </p:nvPicPr>
          <p:blipFill>
            <a:blip r:embed="rId6" cstate="email"/>
            <a:srcRect/>
            <a:stretch>
              <a:fillRect/>
            </a:stretch>
          </p:blipFill>
          <p:spPr bwMode="auto">
            <a:xfrm>
              <a:off x="7591425" y="44450"/>
              <a:ext cx="1425575" cy="1260475"/>
            </a:xfrm>
            <a:prstGeom prst="rect">
              <a:avLst/>
            </a:prstGeom>
            <a:noFill/>
            <a:ln w="9525">
              <a:noFill/>
              <a:miter lim="800000"/>
              <a:headEnd/>
              <a:tailEnd/>
            </a:ln>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757488"/>
            <a:ext cx="4038600" cy="38616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757488"/>
            <a:ext cx="4038600" cy="38616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5" name="Group 4"/>
          <p:cNvGrpSpPr/>
          <p:nvPr userDrawn="1"/>
        </p:nvGrpSpPr>
        <p:grpSpPr>
          <a:xfrm>
            <a:off x="0" y="-9525"/>
            <a:ext cx="9144000" cy="1377950"/>
            <a:chOff x="0" y="-9525"/>
            <a:chExt cx="9144000" cy="1377950"/>
          </a:xfrm>
        </p:grpSpPr>
        <p:sp>
          <p:nvSpPr>
            <p:cNvPr id="6" name="Rectangle 2"/>
            <p:cNvSpPr>
              <a:spLocks noChangeArrowheads="1"/>
            </p:cNvSpPr>
            <p:nvPr/>
          </p:nvSpPr>
          <p:spPr bwMode="auto">
            <a:xfrm>
              <a:off x="0" y="-9525"/>
              <a:ext cx="9144000" cy="1377950"/>
            </a:xfrm>
            <a:prstGeom prst="rect">
              <a:avLst/>
            </a:prstGeom>
            <a:solidFill>
              <a:srgbClr val="99CC00"/>
            </a:solidFill>
            <a:ln w="9525">
              <a:noFill/>
              <a:miter lim="800000"/>
              <a:headEnd/>
              <a:tailEnd/>
            </a:ln>
          </p:spPr>
          <p:txBody>
            <a:bodyPr wrap="none" anchor="ctr"/>
            <a:lstStyle/>
            <a:p>
              <a:pPr eaLnBrk="0" fontAlgn="auto" hangingPunct="0">
                <a:spcAft>
                  <a:spcPts val="0"/>
                </a:spcAft>
                <a:defRPr/>
              </a:pPr>
              <a:endParaRPr lang="en-GB">
                <a:latin typeface="Times" charset="0"/>
                <a:cs typeface="+mn-cs"/>
              </a:endParaRPr>
            </a:p>
          </p:txBody>
        </p:sp>
        <p:pic>
          <p:nvPicPr>
            <p:cNvPr id="7" name="Picture 7"/>
            <p:cNvPicPr>
              <a:picLocks noChangeAspect="1" noChangeArrowheads="1"/>
            </p:cNvPicPr>
            <p:nvPr/>
          </p:nvPicPr>
          <p:blipFill>
            <a:blip r:embed="rId2" cstate="email"/>
            <a:srcRect/>
            <a:stretch>
              <a:fillRect/>
            </a:stretch>
          </p:blipFill>
          <p:spPr bwMode="auto">
            <a:xfrm>
              <a:off x="90488" y="109538"/>
              <a:ext cx="1096962" cy="1258887"/>
            </a:xfrm>
            <a:prstGeom prst="rect">
              <a:avLst/>
            </a:prstGeom>
            <a:noFill/>
            <a:ln w="9525">
              <a:noFill/>
              <a:miter lim="800000"/>
              <a:headEnd/>
              <a:tailEnd/>
            </a:ln>
          </p:spPr>
        </p:pic>
        <p:pic>
          <p:nvPicPr>
            <p:cNvPr id="8" name="Picture 8" descr="vlcsnap-2012-11-06-10h36m07s152.jpg"/>
            <p:cNvPicPr>
              <a:picLocks noChangeAspect="1"/>
            </p:cNvPicPr>
            <p:nvPr/>
          </p:nvPicPr>
          <p:blipFill>
            <a:blip r:embed="rId3" cstate="email"/>
            <a:srcRect/>
            <a:stretch>
              <a:fillRect/>
            </a:stretch>
          </p:blipFill>
          <p:spPr bwMode="auto">
            <a:xfrm>
              <a:off x="1258888" y="42863"/>
              <a:ext cx="1573212" cy="1260475"/>
            </a:xfrm>
            <a:prstGeom prst="rect">
              <a:avLst/>
            </a:prstGeom>
            <a:noFill/>
            <a:ln w="9525">
              <a:noFill/>
              <a:miter lim="800000"/>
              <a:headEnd/>
              <a:tailEnd/>
            </a:ln>
          </p:spPr>
        </p:pic>
        <p:pic>
          <p:nvPicPr>
            <p:cNvPr id="9" name="Picture 9" descr="IMG_1981.jpg"/>
            <p:cNvPicPr>
              <a:picLocks noChangeAspect="1"/>
            </p:cNvPicPr>
            <p:nvPr/>
          </p:nvPicPr>
          <p:blipFill>
            <a:blip r:embed="rId4" cstate="email"/>
            <a:srcRect l="-311"/>
            <a:stretch>
              <a:fillRect/>
            </a:stretch>
          </p:blipFill>
          <p:spPr bwMode="auto">
            <a:xfrm>
              <a:off x="5132388" y="44450"/>
              <a:ext cx="2376487" cy="1260475"/>
            </a:xfrm>
            <a:prstGeom prst="rect">
              <a:avLst/>
            </a:prstGeom>
            <a:noFill/>
            <a:ln w="9525">
              <a:noFill/>
              <a:miter lim="800000"/>
              <a:headEnd/>
              <a:tailEnd/>
            </a:ln>
          </p:spPr>
        </p:pic>
        <p:pic>
          <p:nvPicPr>
            <p:cNvPr id="10" name="Picture 10" descr="015 Groups waits for agreed estimated accuracy of 3.5.jpg"/>
            <p:cNvPicPr>
              <a:picLocks noChangeAspect="1"/>
            </p:cNvPicPr>
            <p:nvPr/>
          </p:nvPicPr>
          <p:blipFill>
            <a:blip r:embed="rId5" cstate="email"/>
            <a:srcRect l="-3578"/>
            <a:stretch>
              <a:fillRect/>
            </a:stretch>
          </p:blipFill>
          <p:spPr bwMode="auto">
            <a:xfrm>
              <a:off x="2822575" y="42863"/>
              <a:ext cx="2238375" cy="1260475"/>
            </a:xfrm>
            <a:prstGeom prst="rect">
              <a:avLst/>
            </a:prstGeom>
            <a:noFill/>
            <a:ln w="9525">
              <a:noFill/>
              <a:miter lim="800000"/>
              <a:headEnd/>
              <a:tailEnd/>
            </a:ln>
          </p:spPr>
        </p:pic>
        <p:pic>
          <p:nvPicPr>
            <p:cNvPr id="11" name="Picture 12" descr="IMG_8533.jpg"/>
            <p:cNvPicPr>
              <a:picLocks noChangeAspect="1"/>
            </p:cNvPicPr>
            <p:nvPr/>
          </p:nvPicPr>
          <p:blipFill>
            <a:blip r:embed="rId6" cstate="email"/>
            <a:srcRect/>
            <a:stretch>
              <a:fillRect/>
            </a:stretch>
          </p:blipFill>
          <p:spPr bwMode="auto">
            <a:xfrm>
              <a:off x="7591425" y="44450"/>
              <a:ext cx="1425575" cy="1260475"/>
            </a:xfrm>
            <a:prstGeom prst="rect">
              <a:avLst/>
            </a:prstGeom>
            <a:noFill/>
            <a:ln w="9525">
              <a:noFill/>
              <a:miter lim="800000"/>
              <a:headEnd/>
              <a:tailEnd/>
            </a:ln>
          </p:spPr>
        </p:pic>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10800000" flipV="1">
            <a:off x="457200" y="2625258"/>
            <a:ext cx="4040188" cy="5826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3248815"/>
            <a:ext cx="4040188" cy="33686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rot="10800000" flipV="1">
            <a:off x="4645025" y="2625258"/>
            <a:ext cx="4041775" cy="5826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3248815"/>
            <a:ext cx="4041775" cy="33686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7" name="Group 6"/>
          <p:cNvGrpSpPr/>
          <p:nvPr userDrawn="1"/>
        </p:nvGrpSpPr>
        <p:grpSpPr>
          <a:xfrm>
            <a:off x="0" y="-9525"/>
            <a:ext cx="9144000" cy="1377950"/>
            <a:chOff x="0" y="-9525"/>
            <a:chExt cx="9144000" cy="1377950"/>
          </a:xfrm>
        </p:grpSpPr>
        <p:sp>
          <p:nvSpPr>
            <p:cNvPr id="8" name="Rectangle 2"/>
            <p:cNvSpPr>
              <a:spLocks noChangeArrowheads="1"/>
            </p:cNvSpPr>
            <p:nvPr/>
          </p:nvSpPr>
          <p:spPr bwMode="auto">
            <a:xfrm>
              <a:off x="0" y="-9525"/>
              <a:ext cx="9144000" cy="1377950"/>
            </a:xfrm>
            <a:prstGeom prst="rect">
              <a:avLst/>
            </a:prstGeom>
            <a:solidFill>
              <a:srgbClr val="99CC00"/>
            </a:solidFill>
            <a:ln w="9525">
              <a:noFill/>
              <a:miter lim="800000"/>
              <a:headEnd/>
              <a:tailEnd/>
            </a:ln>
          </p:spPr>
          <p:txBody>
            <a:bodyPr wrap="none" anchor="ctr"/>
            <a:lstStyle/>
            <a:p>
              <a:pPr eaLnBrk="0" fontAlgn="auto" hangingPunct="0">
                <a:spcAft>
                  <a:spcPts val="0"/>
                </a:spcAft>
                <a:defRPr/>
              </a:pPr>
              <a:endParaRPr lang="en-GB">
                <a:latin typeface="Times" charset="0"/>
                <a:cs typeface="+mn-cs"/>
              </a:endParaRPr>
            </a:p>
          </p:txBody>
        </p:sp>
        <p:pic>
          <p:nvPicPr>
            <p:cNvPr id="9" name="Picture 7"/>
            <p:cNvPicPr>
              <a:picLocks noChangeAspect="1" noChangeArrowheads="1"/>
            </p:cNvPicPr>
            <p:nvPr/>
          </p:nvPicPr>
          <p:blipFill>
            <a:blip r:embed="rId2" cstate="email"/>
            <a:srcRect/>
            <a:stretch>
              <a:fillRect/>
            </a:stretch>
          </p:blipFill>
          <p:spPr bwMode="auto">
            <a:xfrm>
              <a:off x="90488" y="109538"/>
              <a:ext cx="1096962" cy="1258887"/>
            </a:xfrm>
            <a:prstGeom prst="rect">
              <a:avLst/>
            </a:prstGeom>
            <a:noFill/>
            <a:ln w="9525">
              <a:noFill/>
              <a:miter lim="800000"/>
              <a:headEnd/>
              <a:tailEnd/>
            </a:ln>
          </p:spPr>
        </p:pic>
        <p:pic>
          <p:nvPicPr>
            <p:cNvPr id="10" name="Picture 8" descr="vlcsnap-2012-11-06-10h36m07s152.jpg"/>
            <p:cNvPicPr>
              <a:picLocks noChangeAspect="1"/>
            </p:cNvPicPr>
            <p:nvPr/>
          </p:nvPicPr>
          <p:blipFill>
            <a:blip r:embed="rId3" cstate="email"/>
            <a:srcRect/>
            <a:stretch>
              <a:fillRect/>
            </a:stretch>
          </p:blipFill>
          <p:spPr bwMode="auto">
            <a:xfrm>
              <a:off x="1258888" y="42863"/>
              <a:ext cx="1573212" cy="1260475"/>
            </a:xfrm>
            <a:prstGeom prst="rect">
              <a:avLst/>
            </a:prstGeom>
            <a:noFill/>
            <a:ln w="9525">
              <a:noFill/>
              <a:miter lim="800000"/>
              <a:headEnd/>
              <a:tailEnd/>
            </a:ln>
          </p:spPr>
        </p:pic>
        <p:pic>
          <p:nvPicPr>
            <p:cNvPr id="11" name="Picture 9" descr="IMG_1981.jpg"/>
            <p:cNvPicPr>
              <a:picLocks noChangeAspect="1"/>
            </p:cNvPicPr>
            <p:nvPr/>
          </p:nvPicPr>
          <p:blipFill>
            <a:blip r:embed="rId4" cstate="email"/>
            <a:srcRect l="-311"/>
            <a:stretch>
              <a:fillRect/>
            </a:stretch>
          </p:blipFill>
          <p:spPr bwMode="auto">
            <a:xfrm>
              <a:off x="5132388" y="44450"/>
              <a:ext cx="2376487" cy="1260475"/>
            </a:xfrm>
            <a:prstGeom prst="rect">
              <a:avLst/>
            </a:prstGeom>
            <a:noFill/>
            <a:ln w="9525">
              <a:noFill/>
              <a:miter lim="800000"/>
              <a:headEnd/>
              <a:tailEnd/>
            </a:ln>
          </p:spPr>
        </p:pic>
        <p:pic>
          <p:nvPicPr>
            <p:cNvPr id="12" name="Picture 10" descr="015 Groups waits for agreed estimated accuracy of 3.5.jpg"/>
            <p:cNvPicPr>
              <a:picLocks noChangeAspect="1"/>
            </p:cNvPicPr>
            <p:nvPr/>
          </p:nvPicPr>
          <p:blipFill>
            <a:blip r:embed="rId5" cstate="email"/>
            <a:srcRect l="-3578"/>
            <a:stretch>
              <a:fillRect/>
            </a:stretch>
          </p:blipFill>
          <p:spPr bwMode="auto">
            <a:xfrm>
              <a:off x="2822575" y="42863"/>
              <a:ext cx="2238375" cy="1260475"/>
            </a:xfrm>
            <a:prstGeom prst="rect">
              <a:avLst/>
            </a:prstGeom>
            <a:noFill/>
            <a:ln w="9525">
              <a:noFill/>
              <a:miter lim="800000"/>
              <a:headEnd/>
              <a:tailEnd/>
            </a:ln>
          </p:spPr>
        </p:pic>
        <p:pic>
          <p:nvPicPr>
            <p:cNvPr id="13" name="Picture 12" descr="IMG_8533.jpg"/>
            <p:cNvPicPr>
              <a:picLocks noChangeAspect="1"/>
            </p:cNvPicPr>
            <p:nvPr/>
          </p:nvPicPr>
          <p:blipFill>
            <a:blip r:embed="rId6" cstate="email"/>
            <a:srcRect/>
            <a:stretch>
              <a:fillRect/>
            </a:stretch>
          </p:blipFill>
          <p:spPr bwMode="auto">
            <a:xfrm>
              <a:off x="7591425" y="44450"/>
              <a:ext cx="1425575" cy="1260475"/>
            </a:xfrm>
            <a:prstGeom prst="rect">
              <a:avLst/>
            </a:prstGeom>
            <a:noFill/>
            <a:ln w="9525">
              <a:noFill/>
              <a:miter lim="800000"/>
              <a:headEnd/>
              <a:tailEnd/>
            </a:ln>
          </p:spPr>
        </p:pic>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grpSp>
        <p:nvGrpSpPr>
          <p:cNvPr id="3" name="Group 2"/>
          <p:cNvGrpSpPr/>
          <p:nvPr userDrawn="1"/>
        </p:nvGrpSpPr>
        <p:grpSpPr>
          <a:xfrm>
            <a:off x="0" y="-9525"/>
            <a:ext cx="9144000" cy="1377950"/>
            <a:chOff x="0" y="-9525"/>
            <a:chExt cx="9144000" cy="1377950"/>
          </a:xfrm>
        </p:grpSpPr>
        <p:sp>
          <p:nvSpPr>
            <p:cNvPr id="4" name="Rectangle 2"/>
            <p:cNvSpPr>
              <a:spLocks noChangeArrowheads="1"/>
            </p:cNvSpPr>
            <p:nvPr/>
          </p:nvSpPr>
          <p:spPr bwMode="auto">
            <a:xfrm>
              <a:off x="0" y="-9525"/>
              <a:ext cx="9144000" cy="1377950"/>
            </a:xfrm>
            <a:prstGeom prst="rect">
              <a:avLst/>
            </a:prstGeom>
            <a:solidFill>
              <a:srgbClr val="99CC00"/>
            </a:solidFill>
            <a:ln w="9525">
              <a:noFill/>
              <a:miter lim="800000"/>
              <a:headEnd/>
              <a:tailEnd/>
            </a:ln>
          </p:spPr>
          <p:txBody>
            <a:bodyPr wrap="none" anchor="ctr"/>
            <a:lstStyle/>
            <a:p>
              <a:pPr eaLnBrk="0" fontAlgn="auto" hangingPunct="0">
                <a:spcAft>
                  <a:spcPts val="0"/>
                </a:spcAft>
                <a:defRPr/>
              </a:pPr>
              <a:endParaRPr lang="en-GB">
                <a:latin typeface="Times" charset="0"/>
                <a:cs typeface="+mn-cs"/>
              </a:endParaRPr>
            </a:p>
          </p:txBody>
        </p:sp>
        <p:pic>
          <p:nvPicPr>
            <p:cNvPr id="5" name="Picture 7"/>
            <p:cNvPicPr>
              <a:picLocks noChangeAspect="1" noChangeArrowheads="1"/>
            </p:cNvPicPr>
            <p:nvPr/>
          </p:nvPicPr>
          <p:blipFill>
            <a:blip r:embed="rId2" cstate="email"/>
            <a:srcRect/>
            <a:stretch>
              <a:fillRect/>
            </a:stretch>
          </p:blipFill>
          <p:spPr bwMode="auto">
            <a:xfrm>
              <a:off x="90488" y="109538"/>
              <a:ext cx="1096962" cy="1258887"/>
            </a:xfrm>
            <a:prstGeom prst="rect">
              <a:avLst/>
            </a:prstGeom>
            <a:noFill/>
            <a:ln w="9525">
              <a:noFill/>
              <a:miter lim="800000"/>
              <a:headEnd/>
              <a:tailEnd/>
            </a:ln>
          </p:spPr>
        </p:pic>
        <p:pic>
          <p:nvPicPr>
            <p:cNvPr id="6" name="Picture 8" descr="vlcsnap-2012-11-06-10h36m07s152.jpg"/>
            <p:cNvPicPr>
              <a:picLocks noChangeAspect="1"/>
            </p:cNvPicPr>
            <p:nvPr/>
          </p:nvPicPr>
          <p:blipFill>
            <a:blip r:embed="rId3" cstate="email"/>
            <a:srcRect/>
            <a:stretch>
              <a:fillRect/>
            </a:stretch>
          </p:blipFill>
          <p:spPr bwMode="auto">
            <a:xfrm>
              <a:off x="1258888" y="42863"/>
              <a:ext cx="1573212" cy="1260475"/>
            </a:xfrm>
            <a:prstGeom prst="rect">
              <a:avLst/>
            </a:prstGeom>
            <a:noFill/>
            <a:ln w="9525">
              <a:noFill/>
              <a:miter lim="800000"/>
              <a:headEnd/>
              <a:tailEnd/>
            </a:ln>
          </p:spPr>
        </p:pic>
        <p:pic>
          <p:nvPicPr>
            <p:cNvPr id="7" name="Picture 9" descr="IMG_1981.jpg"/>
            <p:cNvPicPr>
              <a:picLocks noChangeAspect="1"/>
            </p:cNvPicPr>
            <p:nvPr/>
          </p:nvPicPr>
          <p:blipFill>
            <a:blip r:embed="rId4" cstate="email"/>
            <a:srcRect l="-311"/>
            <a:stretch>
              <a:fillRect/>
            </a:stretch>
          </p:blipFill>
          <p:spPr bwMode="auto">
            <a:xfrm>
              <a:off x="5132388" y="44450"/>
              <a:ext cx="2376487" cy="1260475"/>
            </a:xfrm>
            <a:prstGeom prst="rect">
              <a:avLst/>
            </a:prstGeom>
            <a:noFill/>
            <a:ln w="9525">
              <a:noFill/>
              <a:miter lim="800000"/>
              <a:headEnd/>
              <a:tailEnd/>
            </a:ln>
          </p:spPr>
        </p:pic>
        <p:pic>
          <p:nvPicPr>
            <p:cNvPr id="8" name="Picture 10" descr="015 Groups waits for agreed estimated accuracy of 3.5.jpg"/>
            <p:cNvPicPr>
              <a:picLocks noChangeAspect="1"/>
            </p:cNvPicPr>
            <p:nvPr/>
          </p:nvPicPr>
          <p:blipFill>
            <a:blip r:embed="rId5" cstate="email"/>
            <a:srcRect l="-3578"/>
            <a:stretch>
              <a:fillRect/>
            </a:stretch>
          </p:blipFill>
          <p:spPr bwMode="auto">
            <a:xfrm>
              <a:off x="2822575" y="42863"/>
              <a:ext cx="2238375" cy="1260475"/>
            </a:xfrm>
            <a:prstGeom prst="rect">
              <a:avLst/>
            </a:prstGeom>
            <a:noFill/>
            <a:ln w="9525">
              <a:noFill/>
              <a:miter lim="800000"/>
              <a:headEnd/>
              <a:tailEnd/>
            </a:ln>
          </p:spPr>
        </p:pic>
        <p:pic>
          <p:nvPicPr>
            <p:cNvPr id="9" name="Picture 12" descr="IMG_8533.jpg"/>
            <p:cNvPicPr>
              <a:picLocks noChangeAspect="1"/>
            </p:cNvPicPr>
            <p:nvPr/>
          </p:nvPicPr>
          <p:blipFill>
            <a:blip r:embed="rId6" cstate="email"/>
            <a:srcRect/>
            <a:stretch>
              <a:fillRect/>
            </a:stretch>
          </p:blipFill>
          <p:spPr bwMode="auto">
            <a:xfrm>
              <a:off x="7591425" y="44450"/>
              <a:ext cx="1425575" cy="1260475"/>
            </a:xfrm>
            <a:prstGeom prst="rect">
              <a:avLst/>
            </a:prstGeom>
            <a:noFill/>
            <a:ln w="9525">
              <a:noFill/>
              <a:miter lim="800000"/>
              <a:headEnd/>
              <a:tailEnd/>
            </a:ln>
          </p:spPr>
        </p:pic>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615478"/>
            <a:ext cx="3008313" cy="822922"/>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514600"/>
            <a:ext cx="5111750" cy="4144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514600"/>
            <a:ext cx="3008313" cy="4144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grpSp>
        <p:nvGrpSpPr>
          <p:cNvPr id="5" name="Group 4"/>
          <p:cNvGrpSpPr/>
          <p:nvPr userDrawn="1"/>
        </p:nvGrpSpPr>
        <p:grpSpPr>
          <a:xfrm>
            <a:off x="0" y="-9525"/>
            <a:ext cx="9144000" cy="1377950"/>
            <a:chOff x="0" y="-9525"/>
            <a:chExt cx="9144000" cy="1377950"/>
          </a:xfrm>
        </p:grpSpPr>
        <p:sp>
          <p:nvSpPr>
            <p:cNvPr id="6" name="Rectangle 2"/>
            <p:cNvSpPr>
              <a:spLocks noChangeArrowheads="1"/>
            </p:cNvSpPr>
            <p:nvPr/>
          </p:nvSpPr>
          <p:spPr bwMode="auto">
            <a:xfrm>
              <a:off x="0" y="-9525"/>
              <a:ext cx="9144000" cy="1377950"/>
            </a:xfrm>
            <a:prstGeom prst="rect">
              <a:avLst/>
            </a:prstGeom>
            <a:solidFill>
              <a:srgbClr val="99CC00"/>
            </a:solidFill>
            <a:ln w="9525">
              <a:noFill/>
              <a:miter lim="800000"/>
              <a:headEnd/>
              <a:tailEnd/>
            </a:ln>
          </p:spPr>
          <p:txBody>
            <a:bodyPr wrap="none" anchor="ctr"/>
            <a:lstStyle/>
            <a:p>
              <a:pPr eaLnBrk="0" fontAlgn="auto" hangingPunct="0">
                <a:spcAft>
                  <a:spcPts val="0"/>
                </a:spcAft>
                <a:defRPr/>
              </a:pPr>
              <a:endParaRPr lang="en-GB">
                <a:latin typeface="Times" charset="0"/>
                <a:cs typeface="+mn-cs"/>
              </a:endParaRPr>
            </a:p>
          </p:txBody>
        </p:sp>
        <p:pic>
          <p:nvPicPr>
            <p:cNvPr id="7" name="Picture 7"/>
            <p:cNvPicPr>
              <a:picLocks noChangeAspect="1" noChangeArrowheads="1"/>
            </p:cNvPicPr>
            <p:nvPr/>
          </p:nvPicPr>
          <p:blipFill>
            <a:blip r:embed="rId2" cstate="email"/>
            <a:srcRect/>
            <a:stretch>
              <a:fillRect/>
            </a:stretch>
          </p:blipFill>
          <p:spPr bwMode="auto">
            <a:xfrm>
              <a:off x="90488" y="109538"/>
              <a:ext cx="1096962" cy="1258887"/>
            </a:xfrm>
            <a:prstGeom prst="rect">
              <a:avLst/>
            </a:prstGeom>
            <a:noFill/>
            <a:ln w="9525">
              <a:noFill/>
              <a:miter lim="800000"/>
              <a:headEnd/>
              <a:tailEnd/>
            </a:ln>
          </p:spPr>
        </p:pic>
        <p:pic>
          <p:nvPicPr>
            <p:cNvPr id="8" name="Picture 8" descr="vlcsnap-2012-11-06-10h36m07s152.jpg"/>
            <p:cNvPicPr>
              <a:picLocks noChangeAspect="1"/>
            </p:cNvPicPr>
            <p:nvPr/>
          </p:nvPicPr>
          <p:blipFill>
            <a:blip r:embed="rId3" cstate="email"/>
            <a:srcRect/>
            <a:stretch>
              <a:fillRect/>
            </a:stretch>
          </p:blipFill>
          <p:spPr bwMode="auto">
            <a:xfrm>
              <a:off x="1258888" y="42863"/>
              <a:ext cx="1573212" cy="1260475"/>
            </a:xfrm>
            <a:prstGeom prst="rect">
              <a:avLst/>
            </a:prstGeom>
            <a:noFill/>
            <a:ln w="9525">
              <a:noFill/>
              <a:miter lim="800000"/>
              <a:headEnd/>
              <a:tailEnd/>
            </a:ln>
          </p:spPr>
        </p:pic>
        <p:pic>
          <p:nvPicPr>
            <p:cNvPr id="9" name="Picture 9" descr="IMG_1981.jpg"/>
            <p:cNvPicPr>
              <a:picLocks noChangeAspect="1"/>
            </p:cNvPicPr>
            <p:nvPr/>
          </p:nvPicPr>
          <p:blipFill>
            <a:blip r:embed="rId4" cstate="email"/>
            <a:srcRect l="-311"/>
            <a:stretch>
              <a:fillRect/>
            </a:stretch>
          </p:blipFill>
          <p:spPr bwMode="auto">
            <a:xfrm>
              <a:off x="5132388" y="44450"/>
              <a:ext cx="2376487" cy="1260475"/>
            </a:xfrm>
            <a:prstGeom prst="rect">
              <a:avLst/>
            </a:prstGeom>
            <a:noFill/>
            <a:ln w="9525">
              <a:noFill/>
              <a:miter lim="800000"/>
              <a:headEnd/>
              <a:tailEnd/>
            </a:ln>
          </p:spPr>
        </p:pic>
        <p:pic>
          <p:nvPicPr>
            <p:cNvPr id="10" name="Picture 10" descr="015 Groups waits for agreed estimated accuracy of 3.5.jpg"/>
            <p:cNvPicPr>
              <a:picLocks noChangeAspect="1"/>
            </p:cNvPicPr>
            <p:nvPr/>
          </p:nvPicPr>
          <p:blipFill>
            <a:blip r:embed="rId5" cstate="email"/>
            <a:srcRect l="-3578"/>
            <a:stretch>
              <a:fillRect/>
            </a:stretch>
          </p:blipFill>
          <p:spPr bwMode="auto">
            <a:xfrm>
              <a:off x="2822575" y="42863"/>
              <a:ext cx="2238375" cy="1260475"/>
            </a:xfrm>
            <a:prstGeom prst="rect">
              <a:avLst/>
            </a:prstGeom>
            <a:noFill/>
            <a:ln w="9525">
              <a:noFill/>
              <a:miter lim="800000"/>
              <a:headEnd/>
              <a:tailEnd/>
            </a:ln>
          </p:spPr>
        </p:pic>
        <p:pic>
          <p:nvPicPr>
            <p:cNvPr id="11" name="Picture 12" descr="IMG_8533.jpg"/>
            <p:cNvPicPr>
              <a:picLocks noChangeAspect="1"/>
            </p:cNvPicPr>
            <p:nvPr/>
          </p:nvPicPr>
          <p:blipFill>
            <a:blip r:embed="rId6" cstate="email"/>
            <a:srcRect/>
            <a:stretch>
              <a:fillRect/>
            </a:stretch>
          </p:blipFill>
          <p:spPr bwMode="auto">
            <a:xfrm>
              <a:off x="7591425" y="44450"/>
              <a:ext cx="1425575" cy="1260475"/>
            </a:xfrm>
            <a:prstGeom prst="rect">
              <a:avLst/>
            </a:prstGeom>
            <a:noFill/>
            <a:ln w="9525">
              <a:noFill/>
              <a:miter lim="800000"/>
              <a:headEnd/>
              <a:tailEnd/>
            </a:ln>
          </p:spPr>
        </p:pic>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701799"/>
            <a:ext cx="5486400" cy="30257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5" name="Group 4"/>
          <p:cNvGrpSpPr/>
          <p:nvPr userDrawn="1"/>
        </p:nvGrpSpPr>
        <p:grpSpPr>
          <a:xfrm>
            <a:off x="0" y="-9525"/>
            <a:ext cx="9144000" cy="1377950"/>
            <a:chOff x="0" y="-9525"/>
            <a:chExt cx="9144000" cy="1377950"/>
          </a:xfrm>
        </p:grpSpPr>
        <p:sp>
          <p:nvSpPr>
            <p:cNvPr id="6" name="Rectangle 2"/>
            <p:cNvSpPr>
              <a:spLocks noChangeArrowheads="1"/>
            </p:cNvSpPr>
            <p:nvPr/>
          </p:nvSpPr>
          <p:spPr bwMode="auto">
            <a:xfrm>
              <a:off x="0" y="-9525"/>
              <a:ext cx="9144000" cy="1377950"/>
            </a:xfrm>
            <a:prstGeom prst="rect">
              <a:avLst/>
            </a:prstGeom>
            <a:solidFill>
              <a:srgbClr val="99CC00"/>
            </a:solidFill>
            <a:ln w="9525">
              <a:noFill/>
              <a:miter lim="800000"/>
              <a:headEnd/>
              <a:tailEnd/>
            </a:ln>
          </p:spPr>
          <p:txBody>
            <a:bodyPr wrap="none" anchor="ctr"/>
            <a:lstStyle/>
            <a:p>
              <a:pPr eaLnBrk="0" fontAlgn="auto" hangingPunct="0">
                <a:spcAft>
                  <a:spcPts val="0"/>
                </a:spcAft>
                <a:defRPr/>
              </a:pPr>
              <a:endParaRPr lang="en-GB">
                <a:latin typeface="Times" charset="0"/>
                <a:cs typeface="+mn-cs"/>
              </a:endParaRPr>
            </a:p>
          </p:txBody>
        </p:sp>
        <p:pic>
          <p:nvPicPr>
            <p:cNvPr id="7" name="Picture 7"/>
            <p:cNvPicPr>
              <a:picLocks noChangeAspect="1" noChangeArrowheads="1"/>
            </p:cNvPicPr>
            <p:nvPr/>
          </p:nvPicPr>
          <p:blipFill>
            <a:blip r:embed="rId2" cstate="email"/>
            <a:srcRect/>
            <a:stretch>
              <a:fillRect/>
            </a:stretch>
          </p:blipFill>
          <p:spPr bwMode="auto">
            <a:xfrm>
              <a:off x="90488" y="109538"/>
              <a:ext cx="1096962" cy="1258887"/>
            </a:xfrm>
            <a:prstGeom prst="rect">
              <a:avLst/>
            </a:prstGeom>
            <a:noFill/>
            <a:ln w="9525">
              <a:noFill/>
              <a:miter lim="800000"/>
              <a:headEnd/>
              <a:tailEnd/>
            </a:ln>
          </p:spPr>
        </p:pic>
        <p:pic>
          <p:nvPicPr>
            <p:cNvPr id="8" name="Picture 8" descr="vlcsnap-2012-11-06-10h36m07s152.jpg"/>
            <p:cNvPicPr>
              <a:picLocks noChangeAspect="1"/>
            </p:cNvPicPr>
            <p:nvPr/>
          </p:nvPicPr>
          <p:blipFill>
            <a:blip r:embed="rId3" cstate="email"/>
            <a:srcRect/>
            <a:stretch>
              <a:fillRect/>
            </a:stretch>
          </p:blipFill>
          <p:spPr bwMode="auto">
            <a:xfrm>
              <a:off x="1258888" y="42863"/>
              <a:ext cx="1573212" cy="1260475"/>
            </a:xfrm>
            <a:prstGeom prst="rect">
              <a:avLst/>
            </a:prstGeom>
            <a:noFill/>
            <a:ln w="9525">
              <a:noFill/>
              <a:miter lim="800000"/>
              <a:headEnd/>
              <a:tailEnd/>
            </a:ln>
          </p:spPr>
        </p:pic>
        <p:pic>
          <p:nvPicPr>
            <p:cNvPr id="9" name="Picture 9" descr="IMG_1981.jpg"/>
            <p:cNvPicPr>
              <a:picLocks noChangeAspect="1"/>
            </p:cNvPicPr>
            <p:nvPr/>
          </p:nvPicPr>
          <p:blipFill>
            <a:blip r:embed="rId4" cstate="email"/>
            <a:srcRect l="-311"/>
            <a:stretch>
              <a:fillRect/>
            </a:stretch>
          </p:blipFill>
          <p:spPr bwMode="auto">
            <a:xfrm>
              <a:off x="5132388" y="44450"/>
              <a:ext cx="2376487" cy="1260475"/>
            </a:xfrm>
            <a:prstGeom prst="rect">
              <a:avLst/>
            </a:prstGeom>
            <a:noFill/>
            <a:ln w="9525">
              <a:noFill/>
              <a:miter lim="800000"/>
              <a:headEnd/>
              <a:tailEnd/>
            </a:ln>
          </p:spPr>
        </p:pic>
        <p:pic>
          <p:nvPicPr>
            <p:cNvPr id="10" name="Picture 10" descr="015 Groups waits for agreed estimated accuracy of 3.5.jpg"/>
            <p:cNvPicPr>
              <a:picLocks noChangeAspect="1"/>
            </p:cNvPicPr>
            <p:nvPr/>
          </p:nvPicPr>
          <p:blipFill>
            <a:blip r:embed="rId5" cstate="email"/>
            <a:srcRect l="-3578"/>
            <a:stretch>
              <a:fillRect/>
            </a:stretch>
          </p:blipFill>
          <p:spPr bwMode="auto">
            <a:xfrm>
              <a:off x="2822575" y="42863"/>
              <a:ext cx="2238375" cy="1260475"/>
            </a:xfrm>
            <a:prstGeom prst="rect">
              <a:avLst/>
            </a:prstGeom>
            <a:noFill/>
            <a:ln w="9525">
              <a:noFill/>
              <a:miter lim="800000"/>
              <a:headEnd/>
              <a:tailEnd/>
            </a:ln>
          </p:spPr>
        </p:pic>
        <p:pic>
          <p:nvPicPr>
            <p:cNvPr id="11" name="Picture 12" descr="IMG_8533.jpg"/>
            <p:cNvPicPr>
              <a:picLocks noChangeAspect="1"/>
            </p:cNvPicPr>
            <p:nvPr/>
          </p:nvPicPr>
          <p:blipFill>
            <a:blip r:embed="rId6" cstate="email"/>
            <a:srcRect/>
            <a:stretch>
              <a:fillRect/>
            </a:stretch>
          </p:blipFill>
          <p:spPr bwMode="auto">
            <a:xfrm>
              <a:off x="7591425" y="44450"/>
              <a:ext cx="1425575" cy="1260475"/>
            </a:xfrm>
            <a:prstGeom prst="rect">
              <a:avLst/>
            </a:prstGeom>
            <a:noFill/>
            <a:ln w="9525">
              <a:noFill/>
              <a:miter lim="800000"/>
              <a:headEnd/>
              <a:tailEnd/>
            </a:ln>
          </p:spPr>
        </p:pic>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42398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2647950"/>
            <a:ext cx="8229600" cy="4103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bg2"/>
          </a:solidFill>
          <a:latin typeface="Calibri" pitchFamily="34" charset="0"/>
        </a:defRPr>
      </a:lvl6pPr>
      <a:lvl7pPr marL="914400" algn="ctr" defTabSz="457200" rtl="0" fontAlgn="base">
        <a:spcBef>
          <a:spcPct val="0"/>
        </a:spcBef>
        <a:spcAft>
          <a:spcPct val="0"/>
        </a:spcAft>
        <a:defRPr sz="4400">
          <a:solidFill>
            <a:schemeClr val="bg2"/>
          </a:solidFill>
          <a:latin typeface="Calibri" pitchFamily="34" charset="0"/>
        </a:defRPr>
      </a:lvl7pPr>
      <a:lvl8pPr marL="1371600" algn="ctr" defTabSz="457200" rtl="0" fontAlgn="base">
        <a:spcBef>
          <a:spcPct val="0"/>
        </a:spcBef>
        <a:spcAft>
          <a:spcPct val="0"/>
        </a:spcAft>
        <a:defRPr sz="4400">
          <a:solidFill>
            <a:schemeClr val="bg2"/>
          </a:solidFill>
          <a:latin typeface="Calibri" pitchFamily="34" charset="0"/>
        </a:defRPr>
      </a:lvl8pPr>
      <a:lvl9pPr marL="1828800" algn="ctr" defTabSz="457200" rtl="0" fontAlgn="base">
        <a:spcBef>
          <a:spcPct val="0"/>
        </a:spcBef>
        <a:spcAft>
          <a:spcPct val="0"/>
        </a:spcAft>
        <a:defRPr sz="4400">
          <a:solidFill>
            <a:schemeClr val="bg2"/>
          </a:solidFill>
          <a:latin typeface="Calibri" pitchFamily="34" charset="0"/>
        </a:defRPr>
      </a:lvl9pPr>
    </p:titleStyle>
    <p:bodyStyle>
      <a:lvl1pPr marL="342900" indent="-342900" algn="l" defTabSz="457200" rtl="0" eaLnBrk="0" fontAlgn="base" hangingPunct="0">
        <a:spcBef>
          <a:spcPct val="20000"/>
        </a:spcBef>
        <a:spcAft>
          <a:spcPts val="30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ts val="30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ts val="30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ts val="30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ts val="30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canari.org/cm2.asp" TargetMode="External"/><Relationship Id="rId2" Type="http://schemas.openxmlformats.org/officeDocument/2006/relationships/hyperlink" Target="mailto:nicole@canari.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ubtitle 10"/>
          <p:cNvSpPr>
            <a:spLocks noGrp="1"/>
          </p:cNvSpPr>
          <p:nvPr>
            <p:ph type="subTitle" idx="1"/>
          </p:nvPr>
        </p:nvSpPr>
        <p:spPr>
          <a:xfrm>
            <a:off x="245336" y="1757363"/>
            <a:ext cx="8229600" cy="4629150"/>
          </a:xfrm>
        </p:spPr>
        <p:txBody>
          <a:bodyPr/>
          <a:lstStyle/>
          <a:p>
            <a:r>
              <a:rPr lang="en-US" b="1" i="1" dirty="0" err="1" smtClean="0">
                <a:solidFill>
                  <a:schemeClr val="accent3">
                    <a:lumMod val="50000"/>
                  </a:schemeClr>
                </a:solidFill>
              </a:rPr>
              <a:t>Analysing</a:t>
            </a:r>
            <a:r>
              <a:rPr lang="en-US" b="1" i="1" dirty="0" smtClean="0">
                <a:solidFill>
                  <a:schemeClr val="accent3">
                    <a:lumMod val="50000"/>
                  </a:schemeClr>
                </a:solidFill>
              </a:rPr>
              <a:t> climate change policy and institutions in Saint Lucia and Trinidad and Tobago: Piloting a Caribbean process</a:t>
            </a:r>
            <a:r>
              <a:rPr lang="en-US" b="1" dirty="0" smtClean="0">
                <a:solidFill>
                  <a:schemeClr val="accent3">
                    <a:lumMod val="50000"/>
                  </a:schemeClr>
                </a:solidFill>
              </a:rPr>
              <a:t> </a:t>
            </a:r>
            <a:endParaRPr lang="en-TT" b="1" dirty="0" smtClean="0">
              <a:solidFill>
                <a:schemeClr val="accent3">
                  <a:lumMod val="50000"/>
                </a:schemeClr>
              </a:solidFill>
            </a:endParaRPr>
          </a:p>
          <a:p>
            <a:r>
              <a:rPr lang="en-GB" sz="2000" b="1" dirty="0" smtClean="0"/>
              <a:t> </a:t>
            </a:r>
          </a:p>
          <a:p>
            <a:r>
              <a:rPr lang="en-GB" sz="2000" b="1" dirty="0" smtClean="0"/>
              <a:t>Key findings from the Coastal Zone Priority Area for Trinidad and Tobago</a:t>
            </a:r>
          </a:p>
          <a:p>
            <a:endParaRPr lang="en-TT" sz="2000" dirty="0" smtClean="0"/>
          </a:p>
          <a:p>
            <a:r>
              <a:rPr lang="en-GB" sz="2000" b="1" dirty="0" smtClean="0"/>
              <a:t>Presentation for the Institute of Marine Affairs’ Climate Change Adaptation and ICZM Policy Development Workshop</a:t>
            </a:r>
          </a:p>
          <a:p>
            <a:endParaRPr lang="en-GB" sz="2000" b="1" dirty="0" smtClean="0"/>
          </a:p>
          <a:p>
            <a:r>
              <a:rPr lang="en-TT" sz="2000" b="1" dirty="0" smtClean="0"/>
              <a:t>September 22, 2014</a:t>
            </a:r>
          </a:p>
          <a:p>
            <a:endParaRPr lang="en-TT" sz="2400" dirty="0" smtClean="0"/>
          </a:p>
          <a:p>
            <a:r>
              <a:rPr lang="en-GB" sz="2400" b="1" dirty="0" smtClean="0"/>
              <a:t> </a:t>
            </a:r>
            <a:endParaRPr lang="en-TT" sz="2400" dirty="0" smtClean="0"/>
          </a:p>
          <a:p>
            <a:endParaRPr lang="en-GB" sz="2400"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TT" b="1" dirty="0" smtClean="0"/>
              <a:t>Prioritisation</a:t>
            </a:r>
            <a:r>
              <a:rPr lang="en-TT" b="1" dirty="0" smtClean="0">
                <a:solidFill>
                  <a:schemeClr val="accent3">
                    <a:lumMod val="75000"/>
                  </a:schemeClr>
                </a:solidFill>
              </a:rPr>
              <a:t> </a:t>
            </a:r>
            <a:endParaRPr lang="en-TT" b="1" dirty="0">
              <a:solidFill>
                <a:schemeClr val="accent3">
                  <a:lumMod val="75000"/>
                </a:schemeClr>
              </a:solidFill>
            </a:endParaRPr>
          </a:p>
        </p:txBody>
      </p:sp>
      <p:sp>
        <p:nvSpPr>
          <p:cNvPr id="3" name="Content Placeholder 2"/>
          <p:cNvSpPr>
            <a:spLocks noGrp="1"/>
          </p:cNvSpPr>
          <p:nvPr>
            <p:ph idx="1"/>
          </p:nvPr>
        </p:nvSpPr>
        <p:spPr>
          <a:xfrm>
            <a:off x="457200" y="2272937"/>
            <a:ext cx="8229600" cy="4478701"/>
          </a:xfrm>
        </p:spPr>
        <p:txBody>
          <a:bodyPr/>
          <a:lstStyle/>
          <a:p>
            <a:pPr algn="just"/>
            <a:r>
              <a:rPr lang="en-TT" sz="2800" dirty="0" smtClean="0"/>
              <a:t>The National ICZM Steering Committee was appointed by Cabinet to recommend a national policy framework, strategy and action plan that would build the foundation for a permanent coastal zone management function in the country. (Considers climate adaptation)</a:t>
            </a:r>
          </a:p>
          <a:p>
            <a:pPr algn="just">
              <a:buNone/>
            </a:pPr>
            <a:endParaRPr lang="en-TT" sz="2800" dirty="0" smtClean="0"/>
          </a:p>
          <a:p>
            <a:pPr algn="just"/>
            <a:r>
              <a:rPr lang="en-TT" sz="2800" dirty="0" smtClean="0"/>
              <a:t>The Steering Committee receives budgetary support from the IDB as well as from recurring funding under the IMA.</a:t>
            </a:r>
            <a:endParaRPr lang="en-TT"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3988"/>
            <a:ext cx="8229600" cy="822823"/>
          </a:xfrm>
        </p:spPr>
        <p:txBody>
          <a:bodyPr/>
          <a:lstStyle/>
          <a:p>
            <a:pPr algn="l"/>
            <a:r>
              <a:rPr lang="en-TT" b="1" dirty="0" smtClean="0"/>
              <a:t>Coordination</a:t>
            </a:r>
            <a:endParaRPr lang="en-TT" b="1" dirty="0"/>
          </a:p>
        </p:txBody>
      </p:sp>
      <p:sp>
        <p:nvSpPr>
          <p:cNvPr id="3" name="Content Placeholder 2"/>
          <p:cNvSpPr>
            <a:spLocks noGrp="1"/>
          </p:cNvSpPr>
          <p:nvPr>
            <p:ph idx="1"/>
          </p:nvPr>
        </p:nvSpPr>
        <p:spPr>
          <a:xfrm>
            <a:off x="457200" y="2246811"/>
            <a:ext cx="8229600" cy="4504827"/>
          </a:xfrm>
        </p:spPr>
        <p:txBody>
          <a:bodyPr/>
          <a:lstStyle/>
          <a:p>
            <a:r>
              <a:rPr lang="en-TT" sz="2800" dirty="0" smtClean="0"/>
              <a:t>The work of the ICZM Steering Committee represents the most significant efforts at coordination and collaboration regarding climate change adaptation for the coastal zone. </a:t>
            </a:r>
          </a:p>
          <a:p>
            <a:pPr>
              <a:buNone/>
            </a:pPr>
            <a:endParaRPr lang="en-TT" sz="2800" dirty="0" smtClean="0"/>
          </a:p>
          <a:p>
            <a:pPr lvl="1">
              <a:buFont typeface="Wingdings" pitchFamily="2" charset="2"/>
              <a:buChar char="Ø"/>
            </a:pPr>
            <a:r>
              <a:rPr lang="en-TT" dirty="0" smtClean="0"/>
              <a:t> </a:t>
            </a:r>
            <a:r>
              <a:rPr lang="en-TT" i="1" dirty="0" smtClean="0"/>
              <a:t>M</a:t>
            </a:r>
            <a:r>
              <a:rPr lang="en-TT" sz="2000" i="1" dirty="0" smtClean="0"/>
              <a:t>ulti-</a:t>
            </a:r>
            <a:r>
              <a:rPr lang="en-TT" sz="2000" i="1" dirty="0" err="1" smtClean="0"/>
              <a:t>sectoral</a:t>
            </a:r>
            <a:r>
              <a:rPr lang="en-TT" sz="2000" i="1" dirty="0" smtClean="0"/>
              <a:t> committee comprised of twelve (12)  members from various government ministries, state agencies and civil society </a:t>
            </a:r>
            <a:endParaRPr lang="en-TT" sz="2000"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3988"/>
            <a:ext cx="8229600" cy="888138"/>
          </a:xfrm>
        </p:spPr>
        <p:txBody>
          <a:bodyPr/>
          <a:lstStyle/>
          <a:p>
            <a:pPr algn="l"/>
            <a:r>
              <a:rPr lang="en-TT" b="1" dirty="0" smtClean="0"/>
              <a:t>Information Management </a:t>
            </a:r>
            <a:endParaRPr lang="en-TT" b="1" dirty="0"/>
          </a:p>
        </p:txBody>
      </p:sp>
      <p:sp>
        <p:nvSpPr>
          <p:cNvPr id="3" name="Content Placeholder 2"/>
          <p:cNvSpPr>
            <a:spLocks noGrp="1"/>
          </p:cNvSpPr>
          <p:nvPr>
            <p:ph idx="1"/>
          </p:nvPr>
        </p:nvSpPr>
        <p:spPr>
          <a:xfrm>
            <a:off x="457200" y="2312126"/>
            <a:ext cx="8229600" cy="4439512"/>
          </a:xfrm>
        </p:spPr>
        <p:txBody>
          <a:bodyPr/>
          <a:lstStyle/>
          <a:p>
            <a:r>
              <a:rPr lang="en-TT" dirty="0" smtClean="0"/>
              <a:t>Information management was one of the weaker areas across all the priority areas assessed.</a:t>
            </a:r>
          </a:p>
          <a:p>
            <a:pPr lvl="1">
              <a:buFont typeface="Wingdings" pitchFamily="2" charset="2"/>
              <a:buChar char="Ø"/>
            </a:pPr>
            <a:r>
              <a:rPr lang="en-TT" dirty="0" smtClean="0"/>
              <a:t>Access to reliable data/information?</a:t>
            </a:r>
          </a:p>
          <a:p>
            <a:pPr lvl="1">
              <a:buFont typeface="Wingdings" pitchFamily="2" charset="2"/>
              <a:buChar char="Ø"/>
            </a:pPr>
            <a:r>
              <a:rPr lang="en-TT" dirty="0" smtClean="0"/>
              <a:t>Transforming data into useable information?</a:t>
            </a:r>
          </a:p>
          <a:p>
            <a:pPr lvl="1">
              <a:buFont typeface="Wingdings" pitchFamily="2" charset="2"/>
              <a:buChar char="Ø"/>
            </a:pPr>
            <a:r>
              <a:rPr lang="en-TT" dirty="0" smtClean="0"/>
              <a:t>Unified platform for information sharing?</a:t>
            </a:r>
            <a:endParaRPr lang="en-T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TT" b="1" dirty="0" smtClean="0"/>
              <a:t>Mainstreaming</a:t>
            </a:r>
            <a:endParaRPr lang="en-TT" b="1" dirty="0"/>
          </a:p>
        </p:txBody>
      </p:sp>
      <p:sp>
        <p:nvSpPr>
          <p:cNvPr id="3" name="Content Placeholder 2"/>
          <p:cNvSpPr>
            <a:spLocks noGrp="1"/>
          </p:cNvSpPr>
          <p:nvPr>
            <p:ph idx="1"/>
          </p:nvPr>
        </p:nvSpPr>
        <p:spPr>
          <a:xfrm>
            <a:off x="457200" y="2259874"/>
            <a:ext cx="8229600" cy="4491764"/>
          </a:xfrm>
        </p:spPr>
        <p:txBody>
          <a:bodyPr/>
          <a:lstStyle/>
          <a:p>
            <a:pPr algn="just"/>
            <a:r>
              <a:rPr lang="en-TT" dirty="0" smtClean="0"/>
              <a:t>The GORTT received financing from the IDB for the institutional strengthening of the Environmental Management Authority (EMA)  to improve its coordinating role in mainstreaming environmental management and climate change related priorities into all development sectors.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ctrTitle"/>
          </p:nvPr>
        </p:nvSpPr>
        <p:spPr>
          <a:xfrm>
            <a:off x="685800" y="1800225"/>
            <a:ext cx="7772400" cy="1800225"/>
          </a:xfrm>
        </p:spPr>
        <p:txBody>
          <a:bodyPr/>
          <a:lstStyle/>
          <a:p>
            <a:r>
              <a:rPr lang="en-TT" sz="2000" b="1" dirty="0" smtClean="0"/>
              <a:t>For more information contact CANARI </a:t>
            </a:r>
            <a:r>
              <a:rPr lang="en-TT" dirty="0" smtClean="0"/>
              <a:t/>
            </a:r>
            <a:br>
              <a:rPr lang="en-TT" dirty="0" smtClean="0"/>
            </a:br>
            <a:endParaRPr lang="en-TT" dirty="0" smtClean="0">
              <a:solidFill>
                <a:srgbClr val="0070C0"/>
              </a:solidFill>
            </a:endParaRPr>
          </a:p>
        </p:txBody>
      </p:sp>
      <p:sp>
        <p:nvSpPr>
          <p:cNvPr id="8195" name="Subtitle 4"/>
          <p:cNvSpPr>
            <a:spLocks noGrp="1"/>
          </p:cNvSpPr>
          <p:nvPr>
            <p:ph type="subTitle" idx="1"/>
          </p:nvPr>
        </p:nvSpPr>
        <p:spPr>
          <a:xfrm>
            <a:off x="1371600" y="4257675"/>
            <a:ext cx="6400800" cy="1752600"/>
          </a:xfrm>
        </p:spPr>
        <p:txBody>
          <a:bodyPr/>
          <a:lstStyle/>
          <a:p>
            <a:r>
              <a:rPr lang="en-TT" sz="1800" b="1" u="sng" dirty="0" smtClean="0">
                <a:solidFill>
                  <a:srgbClr val="0070C0"/>
                </a:solidFill>
              </a:rPr>
              <a:t>terrence</a:t>
            </a:r>
            <a:r>
              <a:rPr lang="en-TT" sz="1800" b="1" u="sng" dirty="0" smtClean="0">
                <a:solidFill>
                  <a:srgbClr val="0070C0"/>
                </a:solidFill>
                <a:hlinkClick r:id="rId2"/>
              </a:rPr>
              <a:t>@</a:t>
            </a:r>
            <a:r>
              <a:rPr lang="en-TT" sz="1800" b="1" dirty="0" smtClean="0">
                <a:solidFill>
                  <a:srgbClr val="0070C0"/>
                </a:solidFill>
                <a:hlinkClick r:id="rId2"/>
              </a:rPr>
              <a:t>canari.org</a:t>
            </a:r>
            <a:endParaRPr lang="en-US" sz="1800" b="1" u="sng" dirty="0" smtClean="0">
              <a:solidFill>
                <a:srgbClr val="0070C0"/>
              </a:solidFill>
              <a:hlinkClick r:id="rId3"/>
            </a:endParaRPr>
          </a:p>
          <a:p>
            <a:r>
              <a:rPr lang="en-US" sz="1800" b="1" u="sng" dirty="0" smtClean="0">
                <a:solidFill>
                  <a:srgbClr val="0070C0"/>
                </a:solidFill>
                <a:hlinkClick r:id="rId3"/>
              </a:rPr>
              <a:t>http://www.canari.org/cm2.asp</a:t>
            </a:r>
            <a:endParaRPr lang="en-TT" sz="1800" b="1" dirty="0" smtClean="0">
              <a:solidFill>
                <a:srgbClr val="0070C0"/>
              </a:solidFill>
            </a:endParaRPr>
          </a:p>
          <a:p>
            <a:endParaRPr lang="en-US" sz="3600" u="sng" dirty="0" smtClean="0">
              <a:hlinkClick r:id="rId3"/>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457200" y="1592263"/>
            <a:ext cx="8229600" cy="4717097"/>
          </a:xfrm>
        </p:spPr>
        <p:txBody>
          <a:bodyPr/>
          <a:lstStyle/>
          <a:p>
            <a:r>
              <a:rPr lang="en-US" sz="2000" b="1" dirty="0" smtClean="0"/>
              <a:t>1 year project </a:t>
            </a:r>
          </a:p>
          <a:p>
            <a:pPr>
              <a:buNone/>
            </a:pPr>
            <a:endParaRPr lang="en-US" sz="2000" b="1" dirty="0" smtClean="0"/>
          </a:p>
          <a:p>
            <a:r>
              <a:rPr lang="en-US" sz="2000" b="1" dirty="0" smtClean="0"/>
              <a:t>Funded by the Climate and Development Knowledge Network (CDKN): US$90,000</a:t>
            </a:r>
            <a:endParaRPr lang="en-GB" sz="2000" b="1" dirty="0" smtClean="0"/>
          </a:p>
          <a:p>
            <a:pPr>
              <a:buNone/>
            </a:pPr>
            <a:endParaRPr lang="en-GB" sz="2000" b="1" dirty="0" smtClean="0"/>
          </a:p>
          <a:p>
            <a:r>
              <a:rPr lang="en-GB" sz="2000" b="1" dirty="0" smtClean="0"/>
              <a:t>Implementation partners:</a:t>
            </a:r>
          </a:p>
          <a:p>
            <a:pPr lvl="1"/>
            <a:r>
              <a:rPr lang="en-GB" sz="2000" b="1" dirty="0" smtClean="0"/>
              <a:t>Caribbean Natural Resources Institute (CANARI) – lead regional NGO </a:t>
            </a:r>
          </a:p>
          <a:p>
            <a:pPr lvl="1"/>
            <a:r>
              <a:rPr lang="en-US" sz="2000" b="1" dirty="0" smtClean="0"/>
              <a:t>World Resources Institute (WRI) - international capacity building and comparative research, ARIA tool</a:t>
            </a:r>
          </a:p>
          <a:p>
            <a:pPr lvl="1"/>
            <a:r>
              <a:rPr lang="en-US" sz="2000" b="1" dirty="0" smtClean="0"/>
              <a:t>Saint Lucia National Trust - lead NGO in Saint Lucia.</a:t>
            </a:r>
          </a:p>
          <a:p>
            <a:pPr lvl="1">
              <a:buNone/>
            </a:pPr>
            <a:endParaRPr lang="en-US" sz="2000" b="1" dirty="0" smtClean="0"/>
          </a:p>
          <a:p>
            <a:pPr>
              <a:buFont typeface="Arial" pitchFamily="34" charset="0"/>
              <a:buChar char="•"/>
            </a:pPr>
            <a:r>
              <a:rPr lang="en-US" sz="2000" b="1" dirty="0" smtClean="0"/>
              <a:t> Pilot countries: Saint  Lucia and Trinidad and Tobago</a:t>
            </a:r>
            <a:endParaRPr lang="en-GB" sz="2000" b="1" dirty="0" smtClean="0"/>
          </a:p>
          <a:p>
            <a:pPr lvl="1"/>
            <a:endParaRPr lang="en-GB" sz="2000" b="1" dirty="0" smtClean="0"/>
          </a:p>
          <a:p>
            <a:endParaRPr lang="en-TT" dirty="0" smtClean="0"/>
          </a:p>
          <a:p>
            <a:endParaRPr lang="en-TT"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423988"/>
            <a:ext cx="8229600" cy="535441"/>
          </a:xfrm>
        </p:spPr>
        <p:txBody>
          <a:bodyPr/>
          <a:lstStyle/>
          <a:p>
            <a:r>
              <a:rPr lang="en-TT" sz="4000" b="1" dirty="0" smtClean="0"/>
              <a:t>Goal and Objectives</a:t>
            </a:r>
          </a:p>
        </p:txBody>
      </p:sp>
      <p:sp>
        <p:nvSpPr>
          <p:cNvPr id="5123" name="Content Placeholder 2"/>
          <p:cNvSpPr>
            <a:spLocks noGrp="1"/>
          </p:cNvSpPr>
          <p:nvPr>
            <p:ph idx="1"/>
          </p:nvPr>
        </p:nvSpPr>
        <p:spPr>
          <a:xfrm>
            <a:off x="457200" y="1959430"/>
            <a:ext cx="8229600" cy="4728753"/>
          </a:xfrm>
        </p:spPr>
        <p:txBody>
          <a:bodyPr/>
          <a:lstStyle/>
          <a:p>
            <a:pPr marL="0" indent="0" algn="just">
              <a:spcBef>
                <a:spcPts val="0"/>
              </a:spcBef>
              <a:spcAft>
                <a:spcPts val="0"/>
              </a:spcAft>
              <a:buNone/>
            </a:pPr>
            <a:r>
              <a:rPr lang="en-US" sz="1800" b="1" dirty="0" smtClean="0"/>
              <a:t>Goal: to improve the capacity of Caribbean islands to develop and implement  effective climate change adaptation policy and action. </a:t>
            </a:r>
          </a:p>
          <a:p>
            <a:pPr algn="just">
              <a:buNone/>
            </a:pPr>
            <a:endParaRPr lang="en-US" sz="1800" b="1" dirty="0" smtClean="0"/>
          </a:p>
          <a:p>
            <a:pPr marL="0" algn="just">
              <a:spcBef>
                <a:spcPts val="0"/>
              </a:spcBef>
              <a:spcAft>
                <a:spcPts val="0"/>
              </a:spcAft>
              <a:buNone/>
            </a:pPr>
            <a:r>
              <a:rPr lang="en-TT" sz="1800" b="1" dirty="0" smtClean="0"/>
              <a:t>Overall objective: </a:t>
            </a:r>
            <a:r>
              <a:rPr lang="en-US" sz="1800" b="1" dirty="0" smtClean="0"/>
              <a:t>to pilot a rigorous and participatory research process in Saint Lucia and Trinidad and Tobago that builds understanding of effective climate change adaptation policy, institutions and actions, and improves capacity for participatory climate change policy design and adaptation implementation in Caribbean SIDS.</a:t>
            </a:r>
          </a:p>
          <a:p>
            <a:pPr algn="just">
              <a:buNone/>
            </a:pPr>
            <a:endParaRPr lang="en-US" sz="1800" b="1" dirty="0" smtClean="0"/>
          </a:p>
          <a:p>
            <a:pPr algn="just">
              <a:buNone/>
            </a:pPr>
            <a:r>
              <a:rPr lang="en-US" sz="1800" b="1" dirty="0" smtClean="0"/>
              <a:t>Specific Objectives, such as:  </a:t>
            </a:r>
          </a:p>
          <a:p>
            <a:pPr algn="just">
              <a:buFont typeface="Arial" pitchFamily="34" charset="0"/>
              <a:buChar char="•"/>
            </a:pPr>
            <a:r>
              <a:rPr lang="en-US" sz="1800" b="1" dirty="0" smtClean="0"/>
              <a:t> facilitate and support participatory research by civil society on climate change adaptation policy, institutions and actions</a:t>
            </a:r>
            <a:endParaRPr lang="en-TT" sz="1800" b="1" dirty="0" smtClean="0"/>
          </a:p>
          <a:p>
            <a:pPr lvl="0" algn="just"/>
            <a:r>
              <a:rPr lang="en-US" sz="1800" b="1" dirty="0" err="1" smtClean="0"/>
              <a:t>analyse</a:t>
            </a:r>
            <a:r>
              <a:rPr lang="en-US" sz="1800" b="1" dirty="0" smtClean="0"/>
              <a:t> the current state of policy, institutions and actions</a:t>
            </a:r>
            <a:endParaRPr lang="en-TT" sz="1800" b="1" dirty="0" smtClean="0"/>
          </a:p>
          <a:p>
            <a:pPr lvl="0" algn="just"/>
            <a:r>
              <a:rPr lang="en-US" sz="1800" b="1" dirty="0" smtClean="0"/>
              <a:t>identify high-priority and low-cost “next steps”</a:t>
            </a:r>
            <a:endParaRPr lang="en-TT" sz="1800" b="1" dirty="0" smtClean="0"/>
          </a:p>
          <a:p>
            <a:pPr lvl="0" algn="just"/>
            <a:r>
              <a:rPr lang="en-US" sz="1800" b="1" dirty="0" smtClean="0"/>
              <a:t>develop island-specific approaches to vulnerability assessment</a:t>
            </a:r>
            <a:endParaRPr lang="en-TT" sz="1800" b="1" dirty="0" smtClean="0"/>
          </a:p>
          <a:p>
            <a:pPr algn="just">
              <a:buNone/>
            </a:pPr>
            <a:endParaRPr lang="en-TT" sz="1800" b="1" dirty="0" smtClean="0"/>
          </a:p>
          <a:p>
            <a:pPr indent="0" algn="just">
              <a:buNone/>
            </a:pPr>
            <a:endParaRPr lang="en-US" sz="24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3988"/>
            <a:ext cx="8229600" cy="600755"/>
          </a:xfrm>
        </p:spPr>
        <p:txBody>
          <a:bodyPr/>
          <a:lstStyle/>
          <a:p>
            <a:r>
              <a:rPr lang="en-TT" sz="4000" b="1" dirty="0" smtClean="0"/>
              <a:t>Rationale</a:t>
            </a:r>
            <a:endParaRPr lang="en-TT" sz="4000" b="1" dirty="0"/>
          </a:p>
        </p:txBody>
      </p:sp>
      <p:sp>
        <p:nvSpPr>
          <p:cNvPr id="3" name="Content Placeholder 2"/>
          <p:cNvSpPr>
            <a:spLocks noGrp="1"/>
          </p:cNvSpPr>
          <p:nvPr>
            <p:ph idx="1"/>
          </p:nvPr>
        </p:nvSpPr>
        <p:spPr>
          <a:xfrm>
            <a:off x="457200" y="2024744"/>
            <a:ext cx="8229600" cy="4454434"/>
          </a:xfrm>
        </p:spPr>
        <p:txBody>
          <a:bodyPr/>
          <a:lstStyle/>
          <a:p>
            <a:pPr algn="just">
              <a:spcBef>
                <a:spcPts val="0"/>
              </a:spcBef>
            </a:pPr>
            <a:r>
              <a:rPr lang="en-US" sz="2000" b="1" dirty="0" smtClean="0"/>
              <a:t>Climate change adaptation is a complex issue and requires action from a variety of actors.</a:t>
            </a:r>
          </a:p>
          <a:p>
            <a:pPr algn="just">
              <a:spcBef>
                <a:spcPts val="0"/>
              </a:spcBef>
              <a:buNone/>
            </a:pPr>
            <a:endParaRPr lang="en-US" sz="2000" b="1" dirty="0" smtClean="0"/>
          </a:p>
          <a:p>
            <a:pPr algn="just">
              <a:spcBef>
                <a:spcPts val="0"/>
              </a:spcBef>
            </a:pPr>
            <a:r>
              <a:rPr lang="en-US" sz="2000" b="1" dirty="0" smtClean="0"/>
              <a:t>The strongest efforts for planning and action for climate change adaptation have taken place at the international and, to a more limited extent, at the community level .</a:t>
            </a:r>
          </a:p>
          <a:p>
            <a:pPr algn="just">
              <a:spcBef>
                <a:spcPts val="0"/>
              </a:spcBef>
            </a:pPr>
            <a:endParaRPr lang="en-US" sz="2000" b="1" dirty="0" smtClean="0"/>
          </a:p>
          <a:p>
            <a:pPr algn="just">
              <a:spcBef>
                <a:spcPts val="0"/>
              </a:spcBef>
            </a:pPr>
            <a:r>
              <a:rPr lang="en-US" sz="2000" b="1" dirty="0" smtClean="0"/>
              <a:t>Because it has been internationally driven and at the national level, government led, civil society tends to lack ownership for adaptation policy and action</a:t>
            </a:r>
          </a:p>
          <a:p>
            <a:pPr algn="just">
              <a:spcBef>
                <a:spcPts val="0"/>
              </a:spcBef>
              <a:buNone/>
            </a:pPr>
            <a:endParaRPr lang="en-US" sz="2000" b="1" dirty="0" smtClean="0"/>
          </a:p>
          <a:p>
            <a:pPr algn="just">
              <a:spcBef>
                <a:spcPts val="0"/>
              </a:spcBef>
            </a:pPr>
            <a:r>
              <a:rPr lang="en-US" sz="2000" b="1" dirty="0" smtClean="0"/>
              <a:t>To be effective, adaptation actions must focus on the national and </a:t>
            </a:r>
            <a:r>
              <a:rPr lang="en-US" sz="2000" b="1" dirty="0" err="1" smtClean="0"/>
              <a:t>sectoral</a:t>
            </a:r>
            <a:r>
              <a:rPr lang="en-US" sz="2000" b="1" dirty="0" smtClean="0"/>
              <a:t> levels, where institutional and legal frameworks shape the quality of decisions at all levels.</a:t>
            </a:r>
          </a:p>
          <a:p>
            <a:pPr algn="just">
              <a:buNone/>
            </a:pPr>
            <a:endParaRPr lang="en-TT" sz="1800" b="1" dirty="0" smtClean="0"/>
          </a:p>
          <a:p>
            <a:pPr algn="just">
              <a:buNone/>
            </a:pPr>
            <a:endParaRPr lang="en-US" sz="16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3989"/>
            <a:ext cx="8229600" cy="522378"/>
          </a:xfrm>
        </p:spPr>
        <p:txBody>
          <a:bodyPr/>
          <a:lstStyle/>
          <a:p>
            <a:r>
              <a:rPr lang="en-TT" sz="3600" b="1" dirty="0" smtClean="0"/>
              <a:t>Pioneering the WRI’s ARIA Toolkit</a:t>
            </a:r>
            <a:endParaRPr lang="en-TT" sz="3600" b="1" dirty="0"/>
          </a:p>
        </p:txBody>
      </p:sp>
      <p:sp>
        <p:nvSpPr>
          <p:cNvPr id="3" name="Content Placeholder 2"/>
          <p:cNvSpPr>
            <a:spLocks noGrp="1"/>
          </p:cNvSpPr>
          <p:nvPr>
            <p:ph idx="1"/>
          </p:nvPr>
        </p:nvSpPr>
        <p:spPr>
          <a:xfrm>
            <a:off x="457200" y="1946367"/>
            <a:ext cx="8229600" cy="4805271"/>
          </a:xfrm>
        </p:spPr>
        <p:txBody>
          <a:bodyPr/>
          <a:lstStyle/>
          <a:p>
            <a:pPr marL="0" algn="just">
              <a:spcBef>
                <a:spcPts val="0"/>
              </a:spcBef>
              <a:buNone/>
            </a:pPr>
            <a:r>
              <a:rPr lang="en-TT" sz="2000" b="1" dirty="0" smtClean="0"/>
              <a:t>The World Resources Institute’s (WRI) Adaptation: Rapid Institutional Assessment (ARIA) toolkit is an indicator-based toolkit designed to help CSOs assess national-level institutional quality and governance in climate change adaptation. </a:t>
            </a:r>
            <a:r>
              <a:rPr lang="en-US" sz="2000" b="1" dirty="0" smtClean="0"/>
              <a:t>The</a:t>
            </a:r>
            <a:r>
              <a:rPr lang="x-none" sz="2000" b="1" dirty="0" smtClean="0"/>
              <a:t> toolkit provide</a:t>
            </a:r>
            <a:r>
              <a:rPr lang="en-TT" sz="2000" b="1" dirty="0" smtClean="0"/>
              <a:t>d</a:t>
            </a:r>
            <a:r>
              <a:rPr lang="x-none" sz="2000" b="1" dirty="0" smtClean="0"/>
              <a:t>  a two-phase</a:t>
            </a:r>
            <a:r>
              <a:rPr lang="en-TT" sz="2000" b="1" dirty="0" smtClean="0"/>
              <a:t>d</a:t>
            </a:r>
            <a:r>
              <a:rPr lang="x-none" sz="2000" b="1" dirty="0" smtClean="0"/>
              <a:t> approach</a:t>
            </a:r>
            <a:r>
              <a:rPr lang="en-TT" sz="2000" b="1" dirty="0" smtClean="0"/>
              <a:t>:</a:t>
            </a:r>
          </a:p>
          <a:p>
            <a:pPr marL="0" algn="just">
              <a:spcBef>
                <a:spcPts val="0"/>
              </a:spcBef>
              <a:buNone/>
            </a:pPr>
            <a:endParaRPr lang="en-TT" sz="2000" b="1" dirty="0" smtClean="0"/>
          </a:p>
          <a:p>
            <a:pPr marL="0">
              <a:spcBef>
                <a:spcPts val="0"/>
              </a:spcBef>
              <a:buNone/>
            </a:pPr>
            <a:r>
              <a:rPr lang="en-TT" sz="2000" b="1" dirty="0" smtClean="0"/>
              <a:t>Phase I:</a:t>
            </a:r>
            <a:r>
              <a:rPr lang="x-none" sz="2000" b="1" dirty="0" smtClean="0"/>
              <a:t> </a:t>
            </a:r>
            <a:r>
              <a:rPr lang="en-TT" sz="2000" b="1" dirty="0" smtClean="0"/>
              <a:t>assessment of the current  policy, institutions and actions for climate change adaptation at the national level.</a:t>
            </a:r>
          </a:p>
          <a:p>
            <a:pPr marL="0">
              <a:spcBef>
                <a:spcPts val="0"/>
              </a:spcBef>
              <a:buNone/>
            </a:pPr>
            <a:endParaRPr lang="en-TT" sz="2000" b="1" dirty="0" smtClean="0"/>
          </a:p>
          <a:p>
            <a:pPr marL="0">
              <a:spcBef>
                <a:spcPts val="0"/>
              </a:spcBef>
              <a:buNone/>
            </a:pPr>
            <a:r>
              <a:rPr lang="x-none" sz="2000" b="1" dirty="0" smtClean="0"/>
              <a:t>The outputs </a:t>
            </a:r>
            <a:r>
              <a:rPr lang="en-TT" sz="2000" b="1" dirty="0" smtClean="0"/>
              <a:t>from Phase I</a:t>
            </a:r>
            <a:r>
              <a:rPr lang="x-none" sz="2000" b="1" dirty="0" smtClean="0"/>
              <a:t> </a:t>
            </a:r>
            <a:r>
              <a:rPr lang="en-TT" sz="2000" b="1" dirty="0" smtClean="0"/>
              <a:t>provided </a:t>
            </a:r>
            <a:r>
              <a:rPr lang="x-none" sz="2000" b="1" dirty="0" smtClean="0"/>
              <a:t>the foundation for </a:t>
            </a:r>
            <a:r>
              <a:rPr lang="en-TT" sz="2000" b="1" dirty="0" smtClean="0"/>
              <a:t>P</a:t>
            </a:r>
            <a:r>
              <a:rPr lang="x-none" sz="2000" b="1" dirty="0" smtClean="0"/>
              <a:t>hase </a:t>
            </a:r>
            <a:r>
              <a:rPr lang="en-TT" sz="2000" b="1" dirty="0" smtClean="0"/>
              <a:t>II</a:t>
            </a:r>
            <a:r>
              <a:rPr lang="x-none" sz="2000" b="1" dirty="0" smtClean="0"/>
              <a:t> </a:t>
            </a:r>
            <a:r>
              <a:rPr lang="en-TT" sz="2000" b="1" dirty="0" smtClean="0"/>
              <a:t>in which </a:t>
            </a:r>
            <a:r>
              <a:rPr lang="x-none" sz="2000" b="1" dirty="0" smtClean="0"/>
              <a:t> key priority </a:t>
            </a:r>
            <a:r>
              <a:rPr lang="en-TT" sz="2000" b="1" dirty="0" smtClean="0"/>
              <a:t>areas (Food Production, Tourism and Coastal Zone) were </a:t>
            </a:r>
            <a:r>
              <a:rPr lang="x-none" sz="2000" b="1" dirty="0" smtClean="0"/>
              <a:t>identified for further research and analysis</a:t>
            </a:r>
            <a:r>
              <a:rPr lang="en-TT" sz="2000" b="1" dirty="0" smtClean="0"/>
              <a:t>.</a:t>
            </a:r>
          </a:p>
          <a:p>
            <a:pPr marL="0">
              <a:spcBef>
                <a:spcPts val="0"/>
              </a:spcBef>
              <a:buNone/>
            </a:pPr>
            <a:endParaRPr lang="en-TT" sz="2000" b="1" dirty="0" smtClean="0"/>
          </a:p>
          <a:p>
            <a:pPr marL="0">
              <a:spcBef>
                <a:spcPts val="0"/>
              </a:spcBef>
              <a:buNone/>
            </a:pPr>
            <a:r>
              <a:rPr lang="en-TT" sz="2000" b="1" dirty="0" smtClean="0"/>
              <a:t>P</a:t>
            </a:r>
            <a:r>
              <a:rPr lang="x-none" sz="2000" b="1" dirty="0" smtClean="0"/>
              <a:t>hase </a:t>
            </a:r>
            <a:r>
              <a:rPr lang="en-TT" sz="2000" b="1" dirty="0" smtClean="0"/>
              <a:t>II </a:t>
            </a:r>
            <a:r>
              <a:rPr lang="x-none" sz="2000" b="1" dirty="0" smtClean="0"/>
              <a:t>assessments </a:t>
            </a:r>
            <a:r>
              <a:rPr lang="en-TT" sz="2000" b="1" dirty="0" smtClean="0"/>
              <a:t>identified the</a:t>
            </a:r>
            <a:r>
              <a:rPr lang="x-none" sz="2000" b="1" dirty="0" smtClean="0"/>
              <a:t> </a:t>
            </a:r>
            <a:r>
              <a:rPr lang="en-TT" sz="2000" b="1" dirty="0" smtClean="0"/>
              <a:t>main </a:t>
            </a:r>
            <a:r>
              <a:rPr lang="x-none" sz="2000" b="1" dirty="0" smtClean="0"/>
              <a:t>issues that need</a:t>
            </a:r>
            <a:r>
              <a:rPr lang="en-TT" sz="2000" b="1" dirty="0" err="1" smtClean="0"/>
              <a:t>ed</a:t>
            </a:r>
            <a:r>
              <a:rPr lang="en-TT" sz="2000" b="1" dirty="0" smtClean="0"/>
              <a:t> </a:t>
            </a:r>
            <a:r>
              <a:rPr lang="x-none" sz="2000" b="1" dirty="0" smtClean="0"/>
              <a:t>to be addressed through appropriate reforms in laws, institutions and practices</a:t>
            </a:r>
            <a:r>
              <a:rPr lang="en-TT" sz="2000" b="1" dirty="0" smtClean="0"/>
              <a:t> in each of the priority areas</a:t>
            </a:r>
            <a:r>
              <a:rPr lang="x-none" sz="2000" b="1" dirty="0" smtClean="0"/>
              <a:t>. </a:t>
            </a:r>
            <a:endParaRPr lang="en-TT" sz="2000" b="1" dirty="0" smtClean="0"/>
          </a:p>
          <a:p>
            <a:pPr lvl="0">
              <a:buNone/>
            </a:pPr>
            <a:endParaRPr lang="en-TT" sz="2000" b="1" dirty="0" smtClean="0"/>
          </a:p>
          <a:p>
            <a:pPr>
              <a:buNone/>
            </a:pPr>
            <a:endParaRPr lang="en-TT" sz="16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3988"/>
            <a:ext cx="8229600" cy="848949"/>
          </a:xfrm>
        </p:spPr>
        <p:txBody>
          <a:bodyPr/>
          <a:lstStyle/>
          <a:p>
            <a:r>
              <a:rPr lang="en-TT" sz="4000" b="1" dirty="0" smtClean="0"/>
              <a:t>Five (5) Assessment Indicators</a:t>
            </a:r>
            <a:endParaRPr lang="en-TT" sz="4000" b="1" dirty="0"/>
          </a:p>
        </p:txBody>
      </p:sp>
      <p:sp>
        <p:nvSpPr>
          <p:cNvPr id="3" name="Content Placeholder 2"/>
          <p:cNvSpPr>
            <a:spLocks noGrp="1"/>
          </p:cNvSpPr>
          <p:nvPr>
            <p:ph idx="1"/>
          </p:nvPr>
        </p:nvSpPr>
        <p:spPr>
          <a:xfrm>
            <a:off x="457200" y="2272937"/>
            <a:ext cx="8229600" cy="4478701"/>
          </a:xfrm>
        </p:spPr>
        <p:txBody>
          <a:bodyPr/>
          <a:lstStyle/>
          <a:p>
            <a:pPr algn="just"/>
            <a:r>
              <a:rPr lang="en-TT" sz="2200" b="1" dirty="0" smtClean="0"/>
              <a:t>Assessment: </a:t>
            </a:r>
            <a:r>
              <a:rPr lang="en-TT" sz="2200" dirty="0" smtClean="0"/>
              <a:t>Determines whether vulnerability and impacts assessments have been conducted, and adaptation actions have been inventoried.</a:t>
            </a:r>
          </a:p>
          <a:p>
            <a:pPr algn="just">
              <a:buNone/>
            </a:pPr>
            <a:endParaRPr lang="en-TT" sz="2200" dirty="0" smtClean="0"/>
          </a:p>
          <a:p>
            <a:pPr algn="just"/>
            <a:r>
              <a:rPr lang="en-TT" sz="2200" b="1" dirty="0" smtClean="0"/>
              <a:t>Prioritisation: </a:t>
            </a:r>
            <a:r>
              <a:rPr lang="en-TT" sz="2200" dirty="0" smtClean="0"/>
              <a:t>Determines if</a:t>
            </a:r>
            <a:r>
              <a:rPr lang="en-TT" sz="2200" b="1" dirty="0" smtClean="0"/>
              <a:t> </a:t>
            </a:r>
            <a:r>
              <a:rPr lang="en-TT" sz="2200" dirty="0" smtClean="0"/>
              <a:t>a process exists for identifying priority sectors, populations, or geographies, whether adaptation institutions are </a:t>
            </a:r>
            <a:r>
              <a:rPr lang="en-TT" sz="2200" dirty="0" err="1" smtClean="0"/>
              <a:t>operationalised</a:t>
            </a:r>
            <a:r>
              <a:rPr lang="en-TT" sz="2200" dirty="0" smtClean="0"/>
              <a:t> through national budgets, and if there is a monitoring or feedback process for re-evaluating priorities.</a:t>
            </a:r>
          </a:p>
          <a:p>
            <a:endParaRPr lang="en-T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3988"/>
            <a:ext cx="8229600" cy="888138"/>
          </a:xfrm>
        </p:spPr>
        <p:txBody>
          <a:bodyPr/>
          <a:lstStyle/>
          <a:p>
            <a:r>
              <a:rPr lang="en-TT" sz="4000" b="1" dirty="0" smtClean="0"/>
              <a:t>Assessment Indicators</a:t>
            </a:r>
            <a:endParaRPr lang="en-TT" sz="4000" b="1" dirty="0"/>
          </a:p>
        </p:txBody>
      </p:sp>
      <p:sp>
        <p:nvSpPr>
          <p:cNvPr id="3" name="Content Placeholder 2"/>
          <p:cNvSpPr>
            <a:spLocks noGrp="1"/>
          </p:cNvSpPr>
          <p:nvPr>
            <p:ph idx="1"/>
          </p:nvPr>
        </p:nvSpPr>
        <p:spPr>
          <a:xfrm>
            <a:off x="457200" y="2312126"/>
            <a:ext cx="8229600" cy="4439512"/>
          </a:xfrm>
        </p:spPr>
        <p:txBody>
          <a:bodyPr/>
          <a:lstStyle/>
          <a:p>
            <a:r>
              <a:rPr lang="en-TT" sz="2200" b="1" dirty="0" smtClean="0"/>
              <a:t>Coordination:</a:t>
            </a:r>
            <a:r>
              <a:rPr lang="en-TT" sz="2200" dirty="0" smtClean="0"/>
              <a:t> Assesses whether coordination needs for adaptation are being identified and whether there is an effective, accountable body tasked with coordinating across agencies and sectors.</a:t>
            </a:r>
          </a:p>
          <a:p>
            <a:pPr>
              <a:buNone/>
            </a:pPr>
            <a:endParaRPr lang="en-TT" sz="2200" dirty="0" smtClean="0"/>
          </a:p>
          <a:p>
            <a:r>
              <a:rPr lang="en-TT" sz="2200" b="1" dirty="0" smtClean="0"/>
              <a:t>Information management</a:t>
            </a:r>
            <a:r>
              <a:rPr lang="en-TT" sz="2200" dirty="0" smtClean="0"/>
              <a:t>: Determines whether there are systems for collecting, maintaining, analysing, and disseminating information that is relevant for adaptation.</a:t>
            </a:r>
          </a:p>
          <a:p>
            <a:endParaRPr lang="en-TT" sz="2200" b="1" dirty="0" smtClean="0"/>
          </a:p>
          <a:p>
            <a:r>
              <a:rPr lang="en-TT" sz="2200" b="1" dirty="0" smtClean="0"/>
              <a:t>Mainstreaming</a:t>
            </a:r>
            <a:r>
              <a:rPr lang="en-TT" sz="2200" dirty="0" smtClean="0"/>
              <a:t>: Determines whether there are systems for mainstreaming climate change adaptation into relevant planning processes, projects, policies, and programs.</a:t>
            </a:r>
          </a:p>
          <a:p>
            <a:endParaRPr lang="en-T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sz="4000" b="1" dirty="0" smtClean="0"/>
              <a:t>Key findings for the Coastal Zone Priority Area</a:t>
            </a:r>
            <a:endParaRPr lang="en-TT" sz="4000" b="1" dirty="0"/>
          </a:p>
        </p:txBody>
      </p:sp>
      <p:pic>
        <p:nvPicPr>
          <p:cNvPr id="4" name="Content Placeholder 3" descr="columbus bay picture.jpg"/>
          <p:cNvPicPr>
            <a:picLocks noGrp="1" noChangeAspect="1"/>
          </p:cNvPicPr>
          <p:nvPr>
            <p:ph idx="1"/>
          </p:nvPr>
        </p:nvPicPr>
        <p:blipFill>
          <a:blip r:embed="rId2"/>
          <a:stretch>
            <a:fillRect/>
          </a:stretch>
        </p:blipFill>
        <p:spPr>
          <a:xfrm>
            <a:off x="222070" y="2566988"/>
            <a:ext cx="8464730" cy="4055881"/>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3988"/>
            <a:ext cx="8229600" cy="809761"/>
          </a:xfrm>
        </p:spPr>
        <p:txBody>
          <a:bodyPr/>
          <a:lstStyle/>
          <a:p>
            <a:pPr algn="l"/>
            <a:r>
              <a:rPr lang="en-TT" b="1" dirty="0" smtClean="0"/>
              <a:t>Assessments</a:t>
            </a:r>
            <a:endParaRPr lang="en-TT" b="1" dirty="0"/>
          </a:p>
        </p:txBody>
      </p:sp>
      <p:sp>
        <p:nvSpPr>
          <p:cNvPr id="3" name="Content Placeholder 2"/>
          <p:cNvSpPr>
            <a:spLocks noGrp="1"/>
          </p:cNvSpPr>
          <p:nvPr>
            <p:ph idx="1"/>
          </p:nvPr>
        </p:nvSpPr>
        <p:spPr>
          <a:xfrm>
            <a:off x="457200" y="2233749"/>
            <a:ext cx="8229600" cy="4517889"/>
          </a:xfrm>
        </p:spPr>
        <p:txBody>
          <a:bodyPr/>
          <a:lstStyle/>
          <a:p>
            <a:pPr algn="just"/>
            <a:r>
              <a:rPr lang="en-TT" dirty="0" smtClean="0"/>
              <a:t>There does not appear to be a comprehensive national assessment regarding the vulnerability of coastal zones arising from climate change impacts.</a:t>
            </a:r>
            <a:endParaRPr lang="en-TT" b="1" dirty="0" smtClean="0"/>
          </a:p>
          <a:p>
            <a:pPr>
              <a:buNone/>
            </a:pPr>
            <a:endParaRPr lang="en-TT" b="1" dirty="0" smtClean="0"/>
          </a:p>
          <a:p>
            <a:endParaRPr lang="en-TT"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2463</TotalTime>
  <Words>829</Words>
  <Application>Microsoft Office PowerPoint</Application>
  <PresentationFormat>On-screen Show (4:3)</PresentationFormat>
  <Paragraphs>79</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Times</vt:lpstr>
      <vt:lpstr>Wingdings</vt:lpstr>
      <vt:lpstr>Office Theme</vt:lpstr>
      <vt:lpstr>PowerPoint Presentation</vt:lpstr>
      <vt:lpstr>PowerPoint Presentation</vt:lpstr>
      <vt:lpstr>Goal and Objectives</vt:lpstr>
      <vt:lpstr>Rationale</vt:lpstr>
      <vt:lpstr>Pioneering the WRI’s ARIA Toolkit</vt:lpstr>
      <vt:lpstr>Five (5) Assessment Indicators</vt:lpstr>
      <vt:lpstr>Assessment Indicators</vt:lpstr>
      <vt:lpstr>Key findings for the Coastal Zone Priority Area</vt:lpstr>
      <vt:lpstr>Assessments</vt:lpstr>
      <vt:lpstr>Prioritisation </vt:lpstr>
      <vt:lpstr>Coordination</vt:lpstr>
      <vt:lpstr>Information Management </vt:lpstr>
      <vt:lpstr>Mainstreaming</vt:lpstr>
      <vt:lpstr>For more information contact CANARI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CBA workshop</dc:title>
  <dc:creator>CANARI</dc:creator>
  <cp:lastModifiedBy>Terrence Phillips</cp:lastModifiedBy>
  <cp:revision>363</cp:revision>
  <dcterms:created xsi:type="dcterms:W3CDTF">2013-01-18T15:28:15Z</dcterms:created>
  <dcterms:modified xsi:type="dcterms:W3CDTF">2015-03-30T03:16:32Z</dcterms:modified>
</cp:coreProperties>
</file>